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tags/tag4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86"/>
  </p:notesMasterIdLst>
  <p:sldIdLst>
    <p:sldId id="256" r:id="rId2"/>
    <p:sldId id="16771098" r:id="rId3"/>
    <p:sldId id="16771101" r:id="rId4"/>
    <p:sldId id="16771102" r:id="rId5"/>
    <p:sldId id="16771103" r:id="rId6"/>
    <p:sldId id="16771104" r:id="rId7"/>
    <p:sldId id="2147477642" r:id="rId8"/>
    <p:sldId id="16771129" r:id="rId9"/>
    <p:sldId id="16771136" r:id="rId10"/>
    <p:sldId id="2147477647" r:id="rId11"/>
    <p:sldId id="2147477649" r:id="rId12"/>
    <p:sldId id="2147477637" r:id="rId13"/>
    <p:sldId id="2147477639" r:id="rId14"/>
    <p:sldId id="2147477638" r:id="rId15"/>
    <p:sldId id="16771130" r:id="rId16"/>
    <p:sldId id="982" r:id="rId17"/>
    <p:sldId id="2147477634" r:id="rId18"/>
    <p:sldId id="817" r:id="rId19"/>
    <p:sldId id="16771357" r:id="rId20"/>
    <p:sldId id="16771375" r:id="rId21"/>
    <p:sldId id="16771378" r:id="rId22"/>
    <p:sldId id="655" r:id="rId23"/>
    <p:sldId id="657" r:id="rId24"/>
    <p:sldId id="658" r:id="rId25"/>
    <p:sldId id="659" r:id="rId26"/>
    <p:sldId id="654" r:id="rId27"/>
    <p:sldId id="16771363" r:id="rId28"/>
    <p:sldId id="16771369" r:id="rId29"/>
    <p:sldId id="16771371" r:id="rId30"/>
    <p:sldId id="16771391" r:id="rId31"/>
    <p:sldId id="16771364" r:id="rId32"/>
    <p:sldId id="16771381" r:id="rId33"/>
    <p:sldId id="16771392" r:id="rId34"/>
    <p:sldId id="16771382" r:id="rId35"/>
    <p:sldId id="16771395" r:id="rId36"/>
    <p:sldId id="16771397" r:id="rId37"/>
    <p:sldId id="16771384" r:id="rId38"/>
    <p:sldId id="2147477650" r:id="rId39"/>
    <p:sldId id="16770839" r:id="rId40"/>
    <p:sldId id="16770829" r:id="rId41"/>
    <p:sldId id="16770832" r:id="rId42"/>
    <p:sldId id="16771143" r:id="rId43"/>
    <p:sldId id="16771144" r:id="rId44"/>
    <p:sldId id="16770833" r:id="rId45"/>
    <p:sldId id="16770834" r:id="rId46"/>
    <p:sldId id="9123" r:id="rId47"/>
    <p:sldId id="9128" r:id="rId48"/>
    <p:sldId id="9122" r:id="rId49"/>
    <p:sldId id="16771099" r:id="rId50"/>
    <p:sldId id="16770836" r:id="rId51"/>
    <p:sldId id="16770837" r:id="rId52"/>
    <p:sldId id="16770838" r:id="rId53"/>
    <p:sldId id="9124" r:id="rId54"/>
    <p:sldId id="16770840" r:id="rId55"/>
    <p:sldId id="16770824" r:id="rId56"/>
    <p:sldId id="8769" r:id="rId57"/>
    <p:sldId id="8767" r:id="rId58"/>
    <p:sldId id="2147477651" r:id="rId59"/>
    <p:sldId id="2147477274" r:id="rId60"/>
    <p:sldId id="2147477275" r:id="rId61"/>
    <p:sldId id="2147477276" r:id="rId62"/>
    <p:sldId id="2147477278" r:id="rId63"/>
    <p:sldId id="2147477663" r:id="rId64"/>
    <p:sldId id="2147477664" r:id="rId65"/>
    <p:sldId id="2147477645" r:id="rId66"/>
    <p:sldId id="2147477670" r:id="rId67"/>
    <p:sldId id="2147477544" r:id="rId68"/>
    <p:sldId id="2147477269" r:id="rId69"/>
    <p:sldId id="16771178" r:id="rId70"/>
    <p:sldId id="16771116" r:id="rId71"/>
    <p:sldId id="16771179" r:id="rId72"/>
    <p:sldId id="16771117" r:id="rId73"/>
    <p:sldId id="16771119" r:id="rId74"/>
    <p:sldId id="16771105" r:id="rId75"/>
    <p:sldId id="2147477260" r:id="rId76"/>
    <p:sldId id="2147477666" r:id="rId77"/>
    <p:sldId id="2147477667" r:id="rId78"/>
    <p:sldId id="2147477659" r:id="rId79"/>
    <p:sldId id="2147477653" r:id="rId80"/>
    <p:sldId id="2147477283" r:id="rId81"/>
    <p:sldId id="2147477341" r:id="rId82"/>
    <p:sldId id="2147477665" r:id="rId83"/>
    <p:sldId id="2147477669" r:id="rId84"/>
    <p:sldId id="8741"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48680"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974"/>
    <a:srgbClr val="026937"/>
    <a:srgbClr val="1F4E79"/>
    <a:srgbClr val="8DBD6C"/>
    <a:srgbClr val="7CAFDD"/>
    <a:srgbClr val="FFCD33"/>
    <a:srgbClr val="F1975A"/>
    <a:srgbClr val="C55A11"/>
    <a:srgbClr val="DBA802"/>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84"/>
    <p:restoredTop sz="82443"/>
  </p:normalViewPr>
  <p:slideViewPr>
    <p:cSldViewPr snapToGrid="0">
      <p:cViewPr varScale="1">
        <p:scale>
          <a:sx n="106" d="100"/>
          <a:sy n="106" d="100"/>
        </p:scale>
        <p:origin x="5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1B29D8E-B741-C549-A98E-B2B81ADE4808}" type="doc">
      <dgm:prSet loTypeId="urn:microsoft.com/office/officeart/2008/layout/HorizontalMultiLevelHierarchy#1" loCatId="hierarchy" qsTypeId="urn:microsoft.com/office/officeart/2005/8/quickstyle/simple2#1" qsCatId="simple" csTypeId="urn:microsoft.com/office/officeart/2005/8/colors/colorful1#1" csCatId="colorful" phldr="1"/>
      <dgm:spPr/>
      <dgm:t>
        <a:bodyPr/>
        <a:lstStyle/>
        <a:p>
          <a:endParaRPr lang="zh-CN" altLang="en-US"/>
        </a:p>
      </dgm:t>
    </dgm:pt>
    <dgm:pt modelId="{01AA0448-78F6-C84B-B149-423869997683}">
      <dgm:prSet phldrT="[文本]" custT="1"/>
      <dgm:spPr>
        <a:solidFill>
          <a:schemeClr val="tx1"/>
        </a:solidFill>
      </dgm:spPr>
      <dgm:t>
        <a:bodyPr/>
        <a:lstStyle/>
        <a:p>
          <a:r>
            <a:rPr lang="en-US" altLang="zh-CN" sz="2400" b="1" dirty="0">
              <a:latin typeface="Times New Roman" panose="02020503050405090304" pitchFamily="18" charset="0"/>
              <a:cs typeface="Times New Roman" panose="02020503050405090304" pitchFamily="18" charset="0"/>
            </a:rPr>
            <a:t>NL2SQL Challenges</a:t>
          </a:r>
          <a:endParaRPr lang="zh-CN" altLang="en-US" sz="2400" b="1" dirty="0">
            <a:latin typeface="Times New Roman" panose="02020503050405090304" pitchFamily="18" charset="0"/>
            <a:cs typeface="Times New Roman" panose="02020503050405090304" pitchFamily="18" charset="0"/>
          </a:endParaRPr>
        </a:p>
      </dgm:t>
    </dgm:pt>
    <dgm:pt modelId="{310EAC48-45D1-ED4F-88CE-79503F79FCA4}" type="parTrans" cxnId="{9E49254F-826E-024B-9A6A-7A863C3ABB6A}">
      <dgm:prSet/>
      <dgm:spPr/>
      <dgm:t>
        <a:bodyPr/>
        <a:lstStyle/>
        <a:p>
          <a:endParaRPr lang="zh-CN" altLang="en-US" sz="2200"/>
        </a:p>
      </dgm:t>
    </dgm:pt>
    <dgm:pt modelId="{76D3F6E5-D143-3346-A106-DFB0330C7581}" type="sibTrans" cxnId="{9E49254F-826E-024B-9A6A-7A863C3ABB6A}">
      <dgm:prSet/>
      <dgm:spPr/>
      <dgm:t>
        <a:bodyPr/>
        <a:lstStyle/>
        <a:p>
          <a:endParaRPr lang="zh-CN" altLang="en-US" sz="2200"/>
        </a:p>
      </dgm:t>
    </dgm:pt>
    <dgm:pt modelId="{93EB332D-9A6B-9C4D-8D69-1DFDB69C1F81}">
      <dgm:prSet phldrT="[文本]" custT="1"/>
      <dgm:spPr>
        <a:solidFill>
          <a:schemeClr val="accent4">
            <a:lumMod val="75000"/>
          </a:schemeClr>
        </a:solidFill>
      </dgm:spPr>
      <dgm:t>
        <a:bodyPr/>
        <a:lstStyle/>
        <a:p>
          <a:r>
            <a:rPr lang="en-US" altLang="zh-CN" sz="1800" b="0" dirty="0">
              <a:latin typeface="Times New Roman" panose="02020503050405090304" pitchFamily="18" charset="0"/>
              <a:cs typeface="Times New Roman" panose="02020503050405090304" pitchFamily="18" charset="0"/>
            </a:rPr>
            <a:t>Complex Database and</a:t>
          </a:r>
          <a:r>
            <a:rPr lang="zh-CN" altLang="en-US" sz="1800" b="0" dirty="0">
              <a:latin typeface="Times New Roman" panose="02020503050405090304" pitchFamily="18" charset="0"/>
              <a:cs typeface="Times New Roman" panose="02020503050405090304" pitchFamily="18" charset="0"/>
            </a:rPr>
            <a:t> </a:t>
          </a:r>
          <a:r>
            <a:rPr lang="en-US" altLang="zh-CN" sz="1800" b="0" dirty="0">
              <a:latin typeface="Times New Roman" panose="02020503050405090304" pitchFamily="18" charset="0"/>
              <a:cs typeface="Times New Roman" panose="02020503050405090304" pitchFamily="18" charset="0"/>
            </a:rPr>
            <a:t>Dirty Content </a:t>
          </a:r>
          <a:endParaRPr lang="zh-CN" altLang="en-US" sz="1800" b="0" dirty="0">
            <a:latin typeface="Times New Roman" panose="02020503050405090304" pitchFamily="18" charset="0"/>
            <a:cs typeface="Times New Roman" panose="02020503050405090304" pitchFamily="18" charset="0"/>
          </a:endParaRPr>
        </a:p>
      </dgm:t>
    </dgm:pt>
    <dgm:pt modelId="{BD7568D3-E49B-BB45-995A-103CBFA3A959}" type="parTrans" cxnId="{239F49AA-1327-AE45-9B89-B71C86857EAE}">
      <dgm:prSet custT="1">
        <dgm:style>
          <a:lnRef idx="1">
            <a:schemeClr val="accent4"/>
          </a:lnRef>
          <a:fillRef idx="0">
            <a:schemeClr val="accent4"/>
          </a:fillRef>
          <a:effectRef idx="0">
            <a:schemeClr val="accent4"/>
          </a:effectRef>
          <a:fontRef idx="minor">
            <a:schemeClr val="tx1"/>
          </a:fontRef>
        </dgm:style>
      </dgm:prSet>
      <dgm:spPr>
        <a:ln w="12700"/>
      </dgm:spPr>
      <dgm:t>
        <a:bodyPr/>
        <a:lstStyle/>
        <a:p>
          <a:endParaRPr lang="zh-CN" altLang="en-US" sz="2000" b="0">
            <a:latin typeface="Times New Roman" panose="02020503050405090304" pitchFamily="18" charset="0"/>
            <a:cs typeface="Times New Roman" panose="02020503050405090304" pitchFamily="18" charset="0"/>
          </a:endParaRPr>
        </a:p>
      </dgm:t>
    </dgm:pt>
    <dgm:pt modelId="{ECAD611B-4287-4C4A-B6B4-2A75D3E8FB41}" type="sibTrans" cxnId="{239F49AA-1327-AE45-9B89-B71C86857EAE}">
      <dgm:prSet/>
      <dgm:spPr/>
      <dgm:t>
        <a:bodyPr/>
        <a:lstStyle/>
        <a:p>
          <a:endParaRPr lang="zh-CN" altLang="en-US" sz="2200"/>
        </a:p>
      </dgm:t>
    </dgm:pt>
    <dgm:pt modelId="{05C5FBF7-E7A1-7F45-8F2B-6A699DE291DC}">
      <dgm:prSet phldrT="[文本]" custT="1"/>
      <dgm:spPr>
        <a:solidFill>
          <a:schemeClr val="accent6">
            <a:lumMod val="75000"/>
          </a:schemeClr>
        </a:solidFill>
      </dgm:spPr>
      <dgm:t>
        <a:bodyPr/>
        <a:lstStyle/>
        <a:p>
          <a:r>
            <a:rPr lang="en-US" altLang="zh-CN" sz="1800" b="0" dirty="0">
              <a:latin typeface="Times New Roman" panose="02020503050405090304" pitchFamily="18" charset="0"/>
              <a:cs typeface="Times New Roman" panose="02020503050405090304" pitchFamily="18" charset="0"/>
            </a:rPr>
            <a:t>NL2SQL</a:t>
          </a:r>
          <a:r>
            <a:rPr lang="zh-CN" altLang="en-US" sz="1800" b="0" dirty="0">
              <a:latin typeface="Times New Roman" panose="02020503050405090304" pitchFamily="18" charset="0"/>
              <a:cs typeface="Times New Roman" panose="02020503050405090304" pitchFamily="18" charset="0"/>
            </a:rPr>
            <a:t> </a:t>
          </a:r>
          <a:r>
            <a:rPr lang="en-US" altLang="zh-CN" sz="1800" b="0" dirty="0">
              <a:latin typeface="Times New Roman" panose="02020503050405090304" pitchFamily="18" charset="0"/>
              <a:cs typeface="Times New Roman" panose="02020503050405090304" pitchFamily="18" charset="0"/>
            </a:rPr>
            <a:t>Translation</a:t>
          </a:r>
          <a:r>
            <a:rPr lang="en-GB" sz="1800" b="0" dirty="0">
              <a:latin typeface="Times New Roman" panose="02020503050405090304" pitchFamily="18" charset="0"/>
              <a:cs typeface="Times New Roman" panose="02020503050405090304" pitchFamily="18" charset="0"/>
            </a:rPr>
            <a:t> </a:t>
          </a:r>
          <a:endParaRPr lang="zh-CN" altLang="en-US" sz="1800" b="0" dirty="0">
            <a:latin typeface="Times New Roman" panose="02020503050405090304" pitchFamily="18" charset="0"/>
            <a:cs typeface="Times New Roman" panose="02020503050405090304" pitchFamily="18" charset="0"/>
          </a:endParaRPr>
        </a:p>
      </dgm:t>
    </dgm:pt>
    <dgm:pt modelId="{1D41C9B1-2A7A-414F-A5E8-3DD0C979574C}" type="parTrans" cxnId="{510685B9-B0FD-6C41-9184-B40C5F4A8390}">
      <dgm:prSet custT="1">
        <dgm:style>
          <a:lnRef idx="1">
            <a:schemeClr val="accent6"/>
          </a:lnRef>
          <a:fillRef idx="0">
            <a:schemeClr val="accent6"/>
          </a:fillRef>
          <a:effectRef idx="0">
            <a:schemeClr val="accent6"/>
          </a:effectRef>
          <a:fontRef idx="minor">
            <a:schemeClr val="tx1"/>
          </a:fontRef>
        </dgm:style>
      </dgm:prSet>
      <dgm:spPr>
        <a:ln w="12700"/>
      </dgm:spPr>
      <dgm:t>
        <a:bodyPr/>
        <a:lstStyle/>
        <a:p>
          <a:endParaRPr lang="zh-CN" altLang="en-US" sz="2000" b="0">
            <a:latin typeface="Times New Roman" panose="02020503050405090304" pitchFamily="18" charset="0"/>
            <a:cs typeface="Times New Roman" panose="02020503050405090304" pitchFamily="18" charset="0"/>
          </a:endParaRPr>
        </a:p>
      </dgm:t>
    </dgm:pt>
    <dgm:pt modelId="{5E5BC1E4-7B9D-D04C-9861-12AD261C30D7}" type="sibTrans" cxnId="{510685B9-B0FD-6C41-9184-B40C5F4A8390}">
      <dgm:prSet/>
      <dgm:spPr/>
      <dgm:t>
        <a:bodyPr/>
        <a:lstStyle/>
        <a:p>
          <a:endParaRPr lang="zh-CN" altLang="en-US" sz="2200"/>
        </a:p>
      </dgm:t>
    </dgm:pt>
    <dgm:pt modelId="{99EB4945-29CA-8244-A4B8-A6DC2B3CF5DE}">
      <dgm:prSet custT="1"/>
      <dgm:spPr>
        <a:solidFill>
          <a:schemeClr val="accent5">
            <a:lumMod val="75000"/>
          </a:schemeClr>
        </a:solidFill>
      </dgm:spPr>
      <dgm:t>
        <a:bodyPr/>
        <a:lstStyle/>
        <a:p>
          <a:r>
            <a:rPr lang="en-GB" altLang="en-US" sz="1800" b="1" i="1" dirty="0">
              <a:latin typeface="Times New Roman" panose="02020503050405090304" pitchFamily="18" charset="0"/>
              <a:cs typeface="Times New Roman" panose="02020503050405090304" pitchFamily="18" charset="0"/>
            </a:rPr>
            <a:t>Technical</a:t>
          </a:r>
          <a:r>
            <a:rPr lang="en-GB" altLang="en-US" sz="1800" b="0" dirty="0">
              <a:latin typeface="Times New Roman" panose="02020503050405090304" pitchFamily="18" charset="0"/>
              <a:cs typeface="Times New Roman" panose="02020503050405090304" pitchFamily="18" charset="0"/>
            </a:rPr>
            <a:t> </a:t>
          </a:r>
          <a:r>
            <a:rPr lang="en-GB" altLang="en-US" sz="1800" b="1" i="1" dirty="0">
              <a:latin typeface="Times New Roman" panose="02020503050405090304" pitchFamily="18" charset="0"/>
              <a:cs typeface="Times New Roman" panose="02020503050405090304" pitchFamily="18" charset="0"/>
            </a:rPr>
            <a:t>Challenges</a:t>
          </a:r>
          <a:r>
            <a:rPr lang="en-GB" altLang="en-US" sz="1800" b="0" dirty="0">
              <a:latin typeface="Times New Roman" panose="02020503050405090304" pitchFamily="18" charset="0"/>
              <a:cs typeface="Times New Roman" panose="02020503050405090304" pitchFamily="18" charset="0"/>
            </a:rPr>
            <a:t> in Developing NL2SQL Solutions</a:t>
          </a:r>
          <a:endParaRPr lang="zh-CN" altLang="en-US" sz="1800" b="0" dirty="0">
            <a:latin typeface="Times New Roman" panose="02020503050405090304" pitchFamily="18" charset="0"/>
            <a:cs typeface="Times New Roman" panose="02020503050405090304" pitchFamily="18" charset="0"/>
          </a:endParaRPr>
        </a:p>
      </dgm:t>
    </dgm:pt>
    <dgm:pt modelId="{83D29348-AB67-8E45-9D82-3F9E6340D0F8}" type="parTrans" cxnId="{29B82D9B-8E73-4744-887A-E0896EB98B3F}">
      <dgm:prSet custT="1"/>
      <dgm:spPr/>
      <dgm:t>
        <a:bodyPr/>
        <a:lstStyle/>
        <a:p>
          <a:endParaRPr lang="zh-CN" altLang="en-US" sz="2000" b="0">
            <a:latin typeface="Times New Roman" panose="02020503050405090304" pitchFamily="18" charset="0"/>
            <a:cs typeface="Times New Roman" panose="02020503050405090304" pitchFamily="18" charset="0"/>
          </a:endParaRPr>
        </a:p>
      </dgm:t>
    </dgm:pt>
    <dgm:pt modelId="{6D0FBBCE-DF55-7347-8F49-516724BAE2BC}" type="sibTrans" cxnId="{29B82D9B-8E73-4744-887A-E0896EB98B3F}">
      <dgm:prSet/>
      <dgm:spPr/>
      <dgm:t>
        <a:bodyPr/>
        <a:lstStyle/>
        <a:p>
          <a:endParaRPr lang="zh-CN" altLang="en-US" sz="2200"/>
        </a:p>
      </dgm:t>
    </dgm:pt>
    <dgm:pt modelId="{C0788997-F0F2-554F-B2D6-1918B3813E07}">
      <dgm:prSet phldrT="[文本]" custT="1"/>
      <dgm:spPr>
        <a:solidFill>
          <a:schemeClr val="accent2">
            <a:lumMod val="75000"/>
          </a:schemeClr>
        </a:solidFill>
      </dgm:spPr>
      <dgm:t>
        <a:bodyPr/>
        <a:lstStyle/>
        <a:p>
          <a:r>
            <a:rPr lang="en-GB"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Uncertain</a:t>
          </a:r>
          <a:r>
            <a:rPr lang="zh-CN" altLang="en-US"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US"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NL</a:t>
          </a:r>
          <a:r>
            <a:rPr lang="zh-CN" altLang="en-US"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GB"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Query</a:t>
          </a:r>
          <a:endParaRPr lang="zh-CN" altLang="en-US" sz="1800" b="0" dirty="0">
            <a:latin typeface="Times New Roman" panose="02020503050405090304" pitchFamily="18" charset="0"/>
            <a:ea typeface="微软雅黑"/>
            <a:cs typeface="Times New Roman" panose="02020503050405090304" pitchFamily="18" charset="0"/>
          </a:endParaRPr>
        </a:p>
      </dgm:t>
    </dgm:pt>
    <dgm:pt modelId="{7EE95A16-01CF-9A43-86AA-82CC8B8DDC9C}" type="parTrans" cxnId="{192BF45F-462B-5E48-A01A-1D52EF548FD5}">
      <dgm:prSet custT="1"/>
      <dgm:spPr/>
      <dgm:t>
        <a:bodyPr/>
        <a:lstStyle/>
        <a:p>
          <a:endParaRPr lang="zh-CN" altLang="en-US" sz="2000" b="0">
            <a:latin typeface="Times New Roman" panose="02020503050405090304" pitchFamily="18" charset="0"/>
            <a:cs typeface="Times New Roman" panose="02020503050405090304" pitchFamily="18" charset="0"/>
          </a:endParaRPr>
        </a:p>
      </dgm:t>
    </dgm:pt>
    <dgm:pt modelId="{3009E9CF-7EAB-F14A-97D1-D6339C770621}" type="sibTrans" cxnId="{192BF45F-462B-5E48-A01A-1D52EF548FD5}">
      <dgm:prSet/>
      <dgm:spPr/>
      <dgm:t>
        <a:bodyPr/>
        <a:lstStyle/>
        <a:p>
          <a:endParaRPr lang="zh-CN" altLang="en-US" sz="2200"/>
        </a:p>
      </dgm:t>
    </dgm:pt>
    <dgm:pt modelId="{72919208-C458-064B-8C6D-44E31DD8F1F1}">
      <dgm:prSet custT="1"/>
      <dgm:spPr>
        <a:solidFill>
          <a:srgbClr val="ED7D31">
            <a:alpha val="80000"/>
          </a:srgbClr>
        </a:solidFill>
      </dgm:spPr>
      <dgm:t>
        <a:bodyPr/>
        <a:lstStyle/>
        <a:p>
          <a:pPr>
            <a:buFont typeface="Courier New" panose="02070409020205090404"/>
            <a:buChar char="o"/>
          </a:pPr>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Lexical Ambiguity </a:t>
          </a:r>
          <a:endParaRPr lang="zh-CN" altLang="en-US"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E7D26A45-C8DA-2548-BCE0-3D32A3F3037F}" type="parTrans" cxnId="{B5E94178-DEE2-A245-925D-DCE8C7756424}">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002C259A-0EFA-6C4A-BD4A-862B92359239}" type="sibTrans" cxnId="{B5E94178-DEE2-A245-925D-DCE8C7756424}">
      <dgm:prSet/>
      <dgm:spPr/>
      <dgm:t>
        <a:bodyPr/>
        <a:lstStyle/>
        <a:p>
          <a:endParaRPr lang="zh-CN" altLang="en-US" sz="2200"/>
        </a:p>
      </dgm:t>
    </dgm:pt>
    <dgm:pt modelId="{53840C3C-AB1F-BC49-A508-6E69862573BD}">
      <dgm:prSet custT="1"/>
      <dgm:spPr>
        <a:solidFill>
          <a:srgbClr val="ED7D31">
            <a:alpha val="80000"/>
          </a:srgbClr>
        </a:solidFill>
      </dgm:spPr>
      <dgm:t>
        <a:bodyPr/>
        <a:lstStyle/>
        <a:p>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Syntactic Ambiguity</a:t>
          </a:r>
          <a:endParaRPr lang="en-GB" altLang="zh-CN" sz="1800" b="0" i="1" dirty="0">
            <a:solidFill>
              <a:schemeClr val="tx1"/>
            </a:solidFill>
            <a:highlight>
              <a:srgbClr val="FFFFFF"/>
            </a:highlight>
            <a:latin typeface="Times New Roman" panose="02020503050405090304" pitchFamily="18" charset="0"/>
            <a:ea typeface="微软雅黑"/>
            <a:cs typeface="Times New Roman" panose="02020503050405090304" pitchFamily="18" charset="0"/>
            <a:sym typeface="Times New Roman" panose="02020503050405090304" pitchFamily="18" charset="0"/>
          </a:endParaRPr>
        </a:p>
      </dgm:t>
    </dgm:pt>
    <dgm:pt modelId="{BCF06C9F-9A29-B446-B9BE-0C98F8DA7E94}" type="parTrans" cxnId="{83300FBA-8EA8-4A4E-9DDC-A2893E9509E9}">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1B996F5E-E329-8B4F-BE23-0B317AA2AD3A}" type="sibTrans" cxnId="{83300FBA-8EA8-4A4E-9DDC-A2893E9509E9}">
      <dgm:prSet/>
      <dgm:spPr/>
      <dgm:t>
        <a:bodyPr/>
        <a:lstStyle/>
        <a:p>
          <a:endParaRPr lang="zh-CN" altLang="en-US" sz="2200"/>
        </a:p>
      </dgm:t>
    </dgm:pt>
    <dgm:pt modelId="{5259A568-E57B-3948-BA2E-0ABDBE69ADB1}">
      <dgm:prSet custT="1"/>
      <dgm:spPr>
        <a:solidFill>
          <a:schemeClr val="accent4">
            <a:alpha val="80000"/>
          </a:schemeClr>
        </a:solidFill>
      </dgm:spPr>
      <dgm:t>
        <a:bodyPr/>
        <a:lstStyle/>
        <a:p>
          <a:pPr rtl="0">
            <a:buFont typeface="Courier New" panose="02070409020205090404"/>
            <a:buChar char="o"/>
          </a:pPr>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Complex Relationships Among Tables</a:t>
          </a:r>
          <a:endParaRPr lang="zh-CN" altLang="en-US"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FE25CD11-B6C3-DA48-BB86-78B2A95A99B9}" type="parTrans" cxnId="{A547FCD7-EBB2-844A-B3CF-84E1BD082D29}">
      <dgm:prSet custT="1"/>
      <dgm:spPr>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52625BF-92CA-1D4D-9C72-4AE1B85AAEF0}" type="sibTrans" cxnId="{A547FCD7-EBB2-844A-B3CF-84E1BD082D29}">
      <dgm:prSet/>
      <dgm:spPr/>
      <dgm:t>
        <a:bodyPr/>
        <a:lstStyle/>
        <a:p>
          <a:endParaRPr lang="zh-CN" altLang="en-US" sz="2200"/>
        </a:p>
      </dgm:t>
    </dgm:pt>
    <dgm:pt modelId="{04382B6D-0DDF-4942-BEB9-11FC8549A056}">
      <dgm:prSet custT="1"/>
      <dgm:spPr>
        <a:solidFill>
          <a:srgbClr val="ED7D31">
            <a:alpha val="80000"/>
          </a:srgbClr>
        </a:solidFill>
      </dgm:spPr>
      <dgm:t>
        <a:bodyPr/>
        <a:lstStyle/>
        <a:p>
          <a:r>
            <a:rPr lang="en-GB" altLang="en-US" sz="1800" b="0" i="1" dirty="0">
              <a:solidFill>
                <a:schemeClr val="tx1"/>
              </a:solidFill>
              <a:latin typeface="Times New Roman" panose="02020503050405090304" pitchFamily="18" charset="0"/>
              <a:cs typeface="Times New Roman" panose="02020503050405090304" pitchFamily="18" charset="0"/>
            </a:rPr>
            <a:t>Under-specification</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49898997-ECD1-2648-B34A-B917E9956B2F}" type="parTrans" cxnId="{D633E49C-FAEA-984D-9203-741E5C53FAD5}">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536F0F33-0568-C241-9BCE-483C0638E38C}" type="sibTrans" cxnId="{D633E49C-FAEA-984D-9203-741E5C53FAD5}">
      <dgm:prSet/>
      <dgm:spPr/>
      <dgm:t>
        <a:bodyPr/>
        <a:lstStyle/>
        <a:p>
          <a:endParaRPr lang="zh-CN" altLang="en-US" sz="2200"/>
        </a:p>
      </dgm:t>
    </dgm:pt>
    <dgm:pt modelId="{BE0D65C2-E1AE-D34A-86E3-9AD582C21933}">
      <dgm:prSet custT="1"/>
      <dgm:spPr>
        <a:solidFill>
          <a:srgbClr val="ED7D31">
            <a:alpha val="80000"/>
          </a:srgbClr>
        </a:solidFill>
      </dgm:spPr>
      <dgm:t>
        <a:bodyPr/>
        <a:lstStyle/>
        <a:p>
          <a:r>
            <a:rPr lang="en-GB" altLang="en-US" sz="1800" b="0" i="1" dirty="0">
              <a:solidFill>
                <a:schemeClr val="tx1"/>
              </a:solidFill>
              <a:latin typeface="Times New Roman" panose="02020503050405090304" pitchFamily="18" charset="0"/>
              <a:cs typeface="Times New Roman" panose="02020503050405090304" pitchFamily="18" charset="0"/>
            </a:rPr>
            <a:t>User Mistakes</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8013F725-F640-404A-9C13-714100EBC53D}" type="parTrans" cxnId="{086D6574-94FE-1B47-959D-A88D954DF07B}">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54BAF258-F0C0-DC4D-A039-2B70136821F6}" type="sibTrans" cxnId="{086D6574-94FE-1B47-959D-A88D954DF07B}">
      <dgm:prSet/>
      <dgm:spPr/>
      <dgm:t>
        <a:bodyPr/>
        <a:lstStyle/>
        <a:p>
          <a:endParaRPr lang="zh-CN" altLang="en-US" sz="2200"/>
        </a:p>
      </dgm:t>
    </dgm:pt>
    <dgm:pt modelId="{EF361FCE-88CA-439E-8C8C-ACEC43F9AD91}">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Ambiguity in Attributes and Values</a:t>
          </a:r>
          <a:endParaRPr lang="en-GB" altLang="zh-CN"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FD13845E-C574-4BA6-9B36-32BA24C526CE}" type="parTrans" cxnId="{24CA59B5-7124-45F6-AE36-C6C2F76DB863}">
      <dgm:prSet custT="1"/>
      <dgm:spPr>
        <a:solidFill>
          <a:schemeClr val="accent4">
            <a:hueOff val="0"/>
            <a:satOff val="0"/>
            <a:lumOff val="0"/>
          </a:schemeClr>
        </a:solidFill>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FA4B079D-E496-4E12-B59D-B7C204D019BE}" type="sibTrans" cxnId="{24CA59B5-7124-45F6-AE36-C6C2F76DB863}">
      <dgm:prSet/>
      <dgm:spPr/>
      <dgm:t>
        <a:bodyPr/>
        <a:lstStyle/>
        <a:p>
          <a:endParaRPr lang="zh-CN" altLang="en-US" sz="2200"/>
        </a:p>
      </dgm:t>
    </dgm:pt>
    <dgm:pt modelId="{AAF6BD03-9B3D-411E-BE37-BBED04290BCB}">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Domain-Specific Schema Designs</a:t>
          </a:r>
        </a:p>
      </dgm:t>
    </dgm:pt>
    <dgm:pt modelId="{E160051B-002B-4297-BF1E-90884A232927}" type="parTrans" cxnId="{E9DE66C5-E2D4-442E-BD69-D9F18B3B0918}">
      <dgm:prSet custT="1"/>
      <dgm:spPr>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AB749A6D-98D1-4CDC-A7A5-3F4643ACAB1B}" type="sibTrans" cxnId="{E9DE66C5-E2D4-442E-BD69-D9F18B3B0918}">
      <dgm:prSet/>
      <dgm:spPr/>
      <dgm:t>
        <a:bodyPr/>
        <a:lstStyle/>
        <a:p>
          <a:endParaRPr lang="zh-CN" altLang="en-US" sz="2200"/>
        </a:p>
      </dgm:t>
    </dgm:pt>
    <dgm:pt modelId="{1221B3C5-A33C-43A9-AE07-7811B7373E5C}">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Large and Dirty Database Values</a:t>
          </a:r>
        </a:p>
      </dgm:t>
    </dgm:pt>
    <dgm:pt modelId="{F2215EB8-BFDB-4A87-9DFB-C471127C8CD1}" type="parTrans" cxnId="{A5187514-A7CD-4BE7-AA7A-B362B82E1104}">
      <dgm:prSet custT="1"/>
      <dgm:spPr>
        <a:solidFill>
          <a:schemeClr val="accent4">
            <a:hueOff val="0"/>
            <a:satOff val="0"/>
            <a:lumOff val="0"/>
          </a:schemeClr>
        </a:solidFill>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77F6CC3E-E7D5-4E62-BA49-10801BA12E0D}" type="sibTrans" cxnId="{A5187514-A7CD-4BE7-AA7A-B362B82E1104}">
      <dgm:prSet/>
      <dgm:spPr/>
      <dgm:t>
        <a:bodyPr/>
        <a:lstStyle/>
        <a:p>
          <a:endParaRPr lang="zh-CN" altLang="en-US" sz="2200"/>
        </a:p>
      </dgm:t>
    </dgm:pt>
    <dgm:pt modelId="{4B63A49B-072E-4070-AC91-9AAC2FAFA83D}">
      <dgm:prSet custT="1"/>
      <dgm:spPr>
        <a:solidFill>
          <a:schemeClr val="accent6">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Free-form NL vs. Constrained and Formal SQL</a:t>
          </a:r>
        </a:p>
      </dgm:t>
    </dgm:pt>
    <dgm:pt modelId="{B14B14F1-19AD-45DF-887D-29F7458DF900}" type="parTrans" cxnId="{FF4BACE7-F0D9-41F4-BCE6-49F29CFB4700}">
      <dgm:prSet custT="1"/>
      <dgm:spPr>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17F27A4B-A71C-4CB4-A391-629332A90661}" type="sibTrans" cxnId="{FF4BACE7-F0D9-41F4-BCE6-49F29CFB4700}">
      <dgm:prSet/>
      <dgm:spPr/>
      <dgm:t>
        <a:bodyPr/>
        <a:lstStyle/>
        <a:p>
          <a:endParaRPr lang="zh-CN" altLang="en-US" sz="2200"/>
        </a:p>
      </dgm:t>
    </dgm:pt>
    <dgm:pt modelId="{344E04D6-C9F4-4921-BA88-48803D0D5CB4}">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Cost-effective Solution</a:t>
          </a:r>
          <a:endParaRPr lang="en-GB" altLang="en-US" sz="1800" b="0" i="1" dirty="0">
            <a:solidFill>
              <a:schemeClr val="tx1"/>
            </a:solidFill>
            <a:latin typeface="Times New Roman" panose="02020503050405090304" pitchFamily="18" charset="0"/>
            <a:cs typeface="Times New Roman" panose="02020503050405090304" pitchFamily="18" charset="0"/>
          </a:endParaRPr>
        </a:p>
      </dgm:t>
    </dgm:pt>
    <dgm:pt modelId="{BFFC2EBB-602B-4485-9E6D-AE37CF5D938A}" type="parTrans" cxnId="{363295D3-BEE4-4277-AF1E-48BFA9969699}">
      <dgm:prSet custT="1"/>
      <dgm:spPr>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A421BA7B-8247-4913-A7DE-3674D9939C4C}" type="sibTrans" cxnId="{363295D3-BEE4-4277-AF1E-48BFA9969699}">
      <dgm:prSet/>
      <dgm:spPr/>
      <dgm:t>
        <a:bodyPr/>
        <a:lstStyle/>
        <a:p>
          <a:endParaRPr lang="zh-CN" altLang="en-US" sz="2200"/>
        </a:p>
      </dgm:t>
    </dgm:pt>
    <dgm:pt modelId="{71BED7DB-B581-4FEB-A052-1A41CE150CD3}">
      <dgm:prSet custT="1"/>
      <dgm:spPr>
        <a:solidFill>
          <a:schemeClr val="accent5">
            <a:alpha val="80000"/>
          </a:schemeClr>
        </a:solidFill>
      </dgm:spPr>
      <dgm:t>
        <a:bodyPr/>
        <a:lstStyle/>
        <a:p>
          <a:pPr rtl="0"/>
          <a:r>
            <a:rPr lang="en-US" altLang="zh-CN" sz="1800" b="0" i="1" dirty="0">
              <a:solidFill>
                <a:schemeClr val="tx1"/>
              </a:solidFill>
              <a:latin typeface="Times New Roman" panose="02020503050405090304" pitchFamily="18" charset="0"/>
              <a:cs typeface="Times New Roman" panose="02020503050405090304" pitchFamily="18" charset="0"/>
            </a:rPr>
            <a:t>SQL</a:t>
          </a:r>
          <a:r>
            <a:rPr lang="en-GB" sz="1800" b="0" i="1" dirty="0">
              <a:solidFill>
                <a:schemeClr val="tx1"/>
              </a:solidFill>
              <a:latin typeface="Times New Roman" panose="02020503050405090304" pitchFamily="18" charset="0"/>
              <a:cs typeface="Times New Roman" panose="02020503050405090304" pitchFamily="18" charset="0"/>
            </a:rPr>
            <a:t> Efficiency</a:t>
          </a:r>
        </a:p>
      </dgm:t>
    </dgm:pt>
    <dgm:pt modelId="{08C26874-148A-4EF1-8010-BA5E5C5C9650}" type="parTrans" cxnId="{0799120C-C3C4-4AF4-BE1D-32B2DD6DEC66}">
      <dgm:prSet custT="1"/>
      <dgm:spPr>
        <a:solidFill>
          <a:schemeClr val="accent4">
            <a:hueOff val="0"/>
            <a:satOff val="0"/>
            <a:lumOff val="0"/>
          </a:schemeClr>
        </a:solidFill>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2B2D1F3-A999-4FEC-BD72-8E4BDC0F3DB5}" type="sibTrans" cxnId="{0799120C-C3C4-4AF4-BE1D-32B2DD6DEC66}">
      <dgm:prSet/>
      <dgm:spPr/>
      <dgm:t>
        <a:bodyPr/>
        <a:lstStyle/>
        <a:p>
          <a:endParaRPr lang="zh-CN" altLang="en-US" sz="2200"/>
        </a:p>
      </dgm:t>
    </dgm:pt>
    <dgm:pt modelId="{50078532-87E8-411C-BDBF-C0FDD71BFDB8}">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Model Efficiency</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A971A377-0645-4261-B125-73EB52023FD3}" type="parTrans" cxnId="{27DE5B6C-F8D2-42C0-BA79-A6F57822E6AA}">
      <dgm:prSet custT="1"/>
      <dgm:spPr>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1881C6D6-AC59-4D3F-A453-9480281AD6F5}" type="sibTrans" cxnId="{27DE5B6C-F8D2-42C0-BA79-A6F57822E6AA}">
      <dgm:prSet/>
      <dgm:spPr/>
      <dgm:t>
        <a:bodyPr/>
        <a:lstStyle/>
        <a:p>
          <a:endParaRPr lang="zh-CN" altLang="en-US" sz="2200"/>
        </a:p>
      </dgm:t>
    </dgm:pt>
    <dgm:pt modelId="{52549A50-695D-4B9F-8461-F345A3C3F3B6}">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Trustworthiness and Reliability</a:t>
          </a:r>
        </a:p>
      </dgm:t>
    </dgm:pt>
    <dgm:pt modelId="{182489ED-841F-4AA8-A05C-1A6BFAFE44C0}" type="parTrans" cxnId="{3CFF4144-467D-46A5-B872-177E985B615F}">
      <dgm:prSet custT="1"/>
      <dgm:spPr>
        <a:solidFill>
          <a:schemeClr val="accent4">
            <a:hueOff val="0"/>
            <a:satOff val="0"/>
            <a:lumOff val="0"/>
          </a:schemeClr>
        </a:solidFill>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6128AB95-6A7C-4853-A2C4-D9C7C7B21F40}" type="sibTrans" cxnId="{3CFF4144-467D-46A5-B872-177E985B615F}">
      <dgm:prSet/>
      <dgm:spPr/>
      <dgm:t>
        <a:bodyPr/>
        <a:lstStyle/>
        <a:p>
          <a:endParaRPr lang="zh-CN" altLang="en-US" sz="2200"/>
        </a:p>
      </dgm:t>
    </dgm:pt>
    <dgm:pt modelId="{2F1B4D93-55AC-458D-AE90-8EE25E046C4C}">
      <dgm:prSet custT="1"/>
      <dgm:spPr>
        <a:solidFill>
          <a:schemeClr val="accent6">
            <a:alpha val="80000"/>
          </a:schemeClr>
        </a:solidFill>
      </dgm:spPr>
      <dgm:t>
        <a:bodyPr/>
        <a:lstStyle/>
        <a:p>
          <a:r>
            <a:rPr lang="en-GB" sz="1800" b="0" i="1" dirty="0">
              <a:solidFill>
                <a:schemeClr val="tx1"/>
              </a:solidFill>
              <a:latin typeface="Times New Roman" panose="02020503050405090304" pitchFamily="18" charset="0"/>
              <a:cs typeface="Times New Roman" panose="02020503050405090304" pitchFamily="18" charset="0"/>
            </a:rPr>
            <a:t>Database Schema Dependency</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76180D33-A8FB-40ED-B0F8-117D61FB51D2}" type="parTrans" cxnId="{A4B56145-6ACA-4EEF-9F34-8A564CEB23F8}">
      <dgm:prSet custT="1"/>
      <dgm:spPr>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05FC8651-2487-4963-9CF0-26663F1CF94B}" type="sibTrans" cxnId="{A4B56145-6ACA-4EEF-9F34-8A564CEB23F8}">
      <dgm:prSet/>
      <dgm:spPr/>
      <dgm:t>
        <a:bodyPr/>
        <a:lstStyle/>
        <a:p>
          <a:endParaRPr lang="zh-CN" altLang="en-US" sz="2200"/>
        </a:p>
      </dgm:t>
    </dgm:pt>
    <dgm:pt modelId="{35439166-EA1F-425E-BB0B-D1790FC4534A}">
      <dgm:prSet custT="1"/>
      <dgm:spPr>
        <a:solidFill>
          <a:schemeClr val="accent6">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Multiple Possible SQL Queries</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5D0D84D8-3A06-452C-A6B5-E5341BE4D5E9}" type="parTrans" cxnId="{10B9B75D-0B29-4DD9-BD7A-B08EB07C71BC}">
      <dgm:prSet custT="1"/>
      <dgm:spPr>
        <a:solidFill>
          <a:schemeClr val="accent4">
            <a:hueOff val="0"/>
            <a:satOff val="0"/>
            <a:lumOff val="0"/>
          </a:schemeClr>
        </a:solidFill>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38A0C84-FF77-4912-848B-865384062C41}" type="sibTrans" cxnId="{10B9B75D-0B29-4DD9-BD7A-B08EB07C71BC}">
      <dgm:prSet/>
      <dgm:spPr/>
      <dgm:t>
        <a:bodyPr/>
        <a:lstStyle/>
        <a:p>
          <a:endParaRPr lang="zh-CN" altLang="en-US" sz="2200"/>
        </a:p>
      </dgm:t>
    </dgm:pt>
    <dgm:pt modelId="{BE55CC6A-6955-9544-B902-CD8B821457C2}">
      <dgm:prSet phldr="0"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Data Privacy</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45C1DFCC-60F8-E545-8FA1-6D4A2231C56F}" type="parTrans" cxnId="{1897DD55-DE91-4975-81DE-338FC25FF511}">
      <dgm:prSet/>
      <dgm:spPr>
        <a:ln>
          <a:solidFill>
            <a:schemeClr val="accent5"/>
          </a:solidFill>
        </a:ln>
      </dgm:spPr>
      <dgm:t>
        <a:bodyPr/>
        <a:lstStyle/>
        <a:p>
          <a:endParaRPr lang="zh-CN" altLang="en-US"/>
        </a:p>
      </dgm:t>
    </dgm:pt>
    <dgm:pt modelId="{EBCADFA6-F831-ED47-AABD-BB3877C93BB1}" type="sibTrans" cxnId="{1897DD55-DE91-4975-81DE-338FC25FF511}">
      <dgm:prSet/>
      <dgm:spPr/>
      <dgm:t>
        <a:bodyPr/>
        <a:lstStyle/>
        <a:p>
          <a:endParaRPr lang="zh-CN" altLang="en-US"/>
        </a:p>
      </dgm:t>
    </dgm:pt>
    <dgm:pt modelId="{3680A9AF-A29F-DE47-A5FC-CFE237E7D341}">
      <dgm:prSet phldr="0"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Insufficient and Noisy Training Data</a:t>
          </a:r>
        </a:p>
      </dgm:t>
    </dgm:pt>
    <dgm:pt modelId="{0126534C-6CF8-AC4E-96CA-25D2C5B97D6C}" type="parTrans" cxnId="{5A1CADD4-6BAB-4881-AF1A-E5339CCD9DE3}">
      <dgm:prSet/>
      <dgm:spPr>
        <a:ln>
          <a:solidFill>
            <a:schemeClr val="accent5"/>
          </a:solidFill>
        </a:ln>
      </dgm:spPr>
      <dgm:t>
        <a:bodyPr/>
        <a:lstStyle/>
        <a:p>
          <a:endParaRPr lang="zh-CN" altLang="en-US"/>
        </a:p>
      </dgm:t>
    </dgm:pt>
    <dgm:pt modelId="{F17C5F5E-3DFA-884F-8BF0-A8192BE46B88}" type="sibTrans" cxnId="{5A1CADD4-6BAB-4881-AF1A-E5339CCD9DE3}">
      <dgm:prSet/>
      <dgm:spPr/>
      <dgm:t>
        <a:bodyPr/>
        <a:lstStyle/>
        <a:p>
          <a:endParaRPr lang="zh-CN" altLang="en-US"/>
        </a:p>
      </dgm:t>
    </dgm:pt>
    <dgm:pt modelId="{A8A832F0-0888-7A43-A60D-3CED2DA1E800}" type="pres">
      <dgm:prSet presAssocID="{61B29D8E-B741-C549-A98E-B2B81ADE4808}" presName="Name0" presStyleCnt="0">
        <dgm:presLayoutVars>
          <dgm:chPref val="1"/>
          <dgm:dir/>
          <dgm:animOne val="branch"/>
          <dgm:animLvl val="lvl"/>
          <dgm:resizeHandles val="exact"/>
        </dgm:presLayoutVars>
      </dgm:prSet>
      <dgm:spPr/>
    </dgm:pt>
    <dgm:pt modelId="{D90DE911-E7F6-7E42-A07C-EBE4C99FB6EF}" type="pres">
      <dgm:prSet presAssocID="{01AA0448-78F6-C84B-B149-423869997683}" presName="root1" presStyleCnt="0"/>
      <dgm:spPr/>
    </dgm:pt>
    <dgm:pt modelId="{43C49A50-3725-6240-A967-26258BDCAF15}" type="pres">
      <dgm:prSet presAssocID="{01AA0448-78F6-C84B-B149-423869997683}" presName="LevelOneTextNode" presStyleLbl="node0" presStyleIdx="0" presStyleCnt="1" custAng="5400000" custFlipHor="1" custScaleX="202786" custScaleY="215762" custLinFactX="-100000" custLinFactNeighborX="-108010" custLinFactNeighborY="-13485">
        <dgm:presLayoutVars>
          <dgm:chPref val="3"/>
        </dgm:presLayoutVars>
      </dgm:prSet>
      <dgm:spPr>
        <a:prstGeom prst="roundRect">
          <a:avLst/>
        </a:prstGeom>
      </dgm:spPr>
    </dgm:pt>
    <dgm:pt modelId="{C18C1AE9-56C5-3248-98BD-C1B6008D8FF7}" type="pres">
      <dgm:prSet presAssocID="{01AA0448-78F6-C84B-B149-423869997683}" presName="level2hierChild" presStyleCnt="0"/>
      <dgm:spPr/>
    </dgm:pt>
    <dgm:pt modelId="{FD144292-3CE7-7249-8986-F6F568BD26C5}" type="pres">
      <dgm:prSet presAssocID="{7EE95A16-01CF-9A43-86AA-82CC8B8DDC9C}" presName="conn2-1" presStyleLbl="parChTrans1D2" presStyleIdx="0" presStyleCnt="4"/>
      <dgm:spPr/>
    </dgm:pt>
    <dgm:pt modelId="{1DDE7FDC-3851-3A46-B903-B858E57489CC}" type="pres">
      <dgm:prSet presAssocID="{7EE95A16-01CF-9A43-86AA-82CC8B8DDC9C}" presName="connTx" presStyleLbl="parChTrans1D2" presStyleIdx="0" presStyleCnt="4"/>
      <dgm:spPr/>
    </dgm:pt>
    <dgm:pt modelId="{1143298D-58E8-0644-B897-B3566D9DB770}" type="pres">
      <dgm:prSet presAssocID="{C0788997-F0F2-554F-B2D6-1918B3813E07}" presName="root2" presStyleCnt="0"/>
      <dgm:spPr/>
    </dgm:pt>
    <dgm:pt modelId="{3A4153A7-0A81-4546-BF1E-9A9DC8802E41}" type="pres">
      <dgm:prSet presAssocID="{C0788997-F0F2-554F-B2D6-1918B3813E07}" presName="LevelTwoTextNode" presStyleLbl="node2" presStyleIdx="0" presStyleCnt="4" custScaleX="260663" custScaleY="285954" custLinFactNeighborY="-2279">
        <dgm:presLayoutVars>
          <dgm:chPref val="3"/>
        </dgm:presLayoutVars>
      </dgm:prSet>
      <dgm:spPr>
        <a:prstGeom prst="roundRect">
          <a:avLst/>
        </a:prstGeom>
      </dgm:spPr>
    </dgm:pt>
    <dgm:pt modelId="{A33BC128-AE95-4C44-AB97-1A9EA05A9C12}" type="pres">
      <dgm:prSet presAssocID="{C0788997-F0F2-554F-B2D6-1918B3813E07}" presName="level3hierChild" presStyleCnt="0"/>
      <dgm:spPr/>
    </dgm:pt>
    <dgm:pt modelId="{B2A39CE8-1FAD-E048-A7FE-5940EBC85EBE}" type="pres">
      <dgm:prSet presAssocID="{E7D26A45-C8DA-2548-BCE0-3D32A3F3037F}" presName="conn2-1" presStyleLbl="parChTrans1D3" presStyleIdx="0" presStyleCnt="17"/>
      <dgm:spPr/>
    </dgm:pt>
    <dgm:pt modelId="{CC93520E-883F-C54D-B1DF-E2B9F63B9BA2}" type="pres">
      <dgm:prSet presAssocID="{E7D26A45-C8DA-2548-BCE0-3D32A3F3037F}" presName="connTx" presStyleLbl="parChTrans1D3" presStyleIdx="0" presStyleCnt="17"/>
      <dgm:spPr/>
    </dgm:pt>
    <dgm:pt modelId="{80F1ED58-980D-EE45-948F-9260D40218A7}" type="pres">
      <dgm:prSet presAssocID="{72919208-C458-064B-8C6D-44E31DD8F1F1}" presName="root2" presStyleCnt="0"/>
      <dgm:spPr/>
    </dgm:pt>
    <dgm:pt modelId="{15E670CD-8051-D14A-915D-944F7BF2DC74}" type="pres">
      <dgm:prSet presAssocID="{72919208-C458-064B-8C6D-44E31DD8F1F1}" presName="LevelTwoTextNode" presStyleLbl="node3" presStyleIdx="0" presStyleCnt="17" custScaleX="551821" custScaleY="135453">
        <dgm:presLayoutVars>
          <dgm:chPref val="3"/>
        </dgm:presLayoutVars>
      </dgm:prSet>
      <dgm:spPr/>
    </dgm:pt>
    <dgm:pt modelId="{91C4176B-BD00-3E40-B15E-8907E814AD7B}" type="pres">
      <dgm:prSet presAssocID="{72919208-C458-064B-8C6D-44E31DD8F1F1}" presName="level3hierChild" presStyleCnt="0"/>
      <dgm:spPr/>
    </dgm:pt>
    <dgm:pt modelId="{28516B00-849D-EB47-B473-0E24E140E944}" type="pres">
      <dgm:prSet presAssocID="{BCF06C9F-9A29-B446-B9BE-0C98F8DA7E94}" presName="conn2-1" presStyleLbl="parChTrans1D3" presStyleIdx="1" presStyleCnt="17"/>
      <dgm:spPr/>
    </dgm:pt>
    <dgm:pt modelId="{BBC34728-D6D2-E446-8572-C0CBD07F45F5}" type="pres">
      <dgm:prSet presAssocID="{BCF06C9F-9A29-B446-B9BE-0C98F8DA7E94}" presName="connTx" presStyleLbl="parChTrans1D3" presStyleIdx="1" presStyleCnt="17"/>
      <dgm:spPr/>
    </dgm:pt>
    <dgm:pt modelId="{B85FAE62-973B-9549-8236-B422243F48D5}" type="pres">
      <dgm:prSet presAssocID="{53840C3C-AB1F-BC49-A508-6E69862573BD}" presName="root2" presStyleCnt="0"/>
      <dgm:spPr/>
    </dgm:pt>
    <dgm:pt modelId="{FED1E46C-B0F7-464D-A302-528E777AAA5A}" type="pres">
      <dgm:prSet presAssocID="{53840C3C-AB1F-BC49-A508-6E69862573BD}" presName="LevelTwoTextNode" presStyleLbl="node3" presStyleIdx="1" presStyleCnt="17" custScaleX="551821" custScaleY="135453" custLinFactNeighborY="3333">
        <dgm:presLayoutVars>
          <dgm:chPref val="3"/>
        </dgm:presLayoutVars>
      </dgm:prSet>
      <dgm:spPr/>
    </dgm:pt>
    <dgm:pt modelId="{B211CC83-C74D-3746-937C-49274A78EA88}" type="pres">
      <dgm:prSet presAssocID="{53840C3C-AB1F-BC49-A508-6E69862573BD}" presName="level3hierChild" presStyleCnt="0"/>
      <dgm:spPr/>
    </dgm:pt>
    <dgm:pt modelId="{86C73DD6-A905-B547-A339-E1DADB991D41}" type="pres">
      <dgm:prSet presAssocID="{49898997-ECD1-2648-B34A-B917E9956B2F}" presName="conn2-1" presStyleLbl="parChTrans1D3" presStyleIdx="2" presStyleCnt="17"/>
      <dgm:spPr/>
    </dgm:pt>
    <dgm:pt modelId="{8F42A62A-F186-2B42-B032-5EF23862DDF6}" type="pres">
      <dgm:prSet presAssocID="{49898997-ECD1-2648-B34A-B917E9956B2F}" presName="connTx" presStyleLbl="parChTrans1D3" presStyleIdx="2" presStyleCnt="17"/>
      <dgm:spPr/>
    </dgm:pt>
    <dgm:pt modelId="{CD52303D-8046-264A-A942-A2F8462121E7}" type="pres">
      <dgm:prSet presAssocID="{04382B6D-0DDF-4942-BEB9-11FC8549A056}" presName="root2" presStyleCnt="0"/>
      <dgm:spPr/>
    </dgm:pt>
    <dgm:pt modelId="{49BD55F1-F26B-D842-887C-09F501F91DFA}" type="pres">
      <dgm:prSet presAssocID="{04382B6D-0DDF-4942-BEB9-11FC8549A056}" presName="LevelTwoTextNode" presStyleLbl="node3" presStyleIdx="2" presStyleCnt="17" custScaleX="551821" custScaleY="135453">
        <dgm:presLayoutVars>
          <dgm:chPref val="3"/>
        </dgm:presLayoutVars>
      </dgm:prSet>
      <dgm:spPr/>
    </dgm:pt>
    <dgm:pt modelId="{5FA5F175-A83A-6D4B-BDDF-0BEA21D8442F}" type="pres">
      <dgm:prSet presAssocID="{04382B6D-0DDF-4942-BEB9-11FC8549A056}" presName="level3hierChild" presStyleCnt="0"/>
      <dgm:spPr/>
    </dgm:pt>
    <dgm:pt modelId="{D5C24F41-8C5F-BC4F-AF7E-680C4B9860CB}" type="pres">
      <dgm:prSet presAssocID="{8013F725-F640-404A-9C13-714100EBC53D}" presName="conn2-1" presStyleLbl="parChTrans1D3" presStyleIdx="3" presStyleCnt="17"/>
      <dgm:spPr/>
    </dgm:pt>
    <dgm:pt modelId="{9EC890FD-C1FB-234A-A0D1-F46648061B2B}" type="pres">
      <dgm:prSet presAssocID="{8013F725-F640-404A-9C13-714100EBC53D}" presName="connTx" presStyleLbl="parChTrans1D3" presStyleIdx="3" presStyleCnt="17"/>
      <dgm:spPr/>
    </dgm:pt>
    <dgm:pt modelId="{28D7DEBC-1B5E-434C-991C-02F6D3BEDB5E}" type="pres">
      <dgm:prSet presAssocID="{BE0D65C2-E1AE-D34A-86E3-9AD582C21933}" presName="root2" presStyleCnt="0"/>
      <dgm:spPr/>
    </dgm:pt>
    <dgm:pt modelId="{90EBF651-57C4-5A4D-A25C-4DF8805978D2}" type="pres">
      <dgm:prSet presAssocID="{BE0D65C2-E1AE-D34A-86E3-9AD582C21933}" presName="LevelTwoTextNode" presStyleLbl="node3" presStyleIdx="3" presStyleCnt="17" custScaleX="551821" custScaleY="135453">
        <dgm:presLayoutVars>
          <dgm:chPref val="3"/>
        </dgm:presLayoutVars>
      </dgm:prSet>
      <dgm:spPr/>
    </dgm:pt>
    <dgm:pt modelId="{8C03FF61-1656-BE40-B598-241B9161CC3B}" type="pres">
      <dgm:prSet presAssocID="{BE0D65C2-E1AE-D34A-86E3-9AD582C21933}" presName="level3hierChild" presStyleCnt="0"/>
      <dgm:spPr/>
    </dgm:pt>
    <dgm:pt modelId="{1FC5EB0A-8DF6-DC41-BC00-16A870713689}" type="pres">
      <dgm:prSet presAssocID="{BD7568D3-E49B-BB45-995A-103CBFA3A959}" presName="conn2-1" presStyleLbl="parChTrans1D2" presStyleIdx="1" presStyleCnt="4"/>
      <dgm:spPr/>
    </dgm:pt>
    <dgm:pt modelId="{5FCBA6D3-8253-9A48-AF8D-BC1F79568658}" type="pres">
      <dgm:prSet presAssocID="{BD7568D3-E49B-BB45-995A-103CBFA3A959}" presName="connTx" presStyleLbl="parChTrans1D2" presStyleIdx="1" presStyleCnt="4"/>
      <dgm:spPr/>
    </dgm:pt>
    <dgm:pt modelId="{B3CACC11-F690-E74A-A772-2BE7088C0AF3}" type="pres">
      <dgm:prSet presAssocID="{93EB332D-9A6B-9C4D-8D69-1DFDB69C1F81}" presName="root2" presStyleCnt="0"/>
      <dgm:spPr/>
    </dgm:pt>
    <dgm:pt modelId="{31B12E00-E1F2-854B-8C90-5E2CCD1DEB33}" type="pres">
      <dgm:prSet presAssocID="{93EB332D-9A6B-9C4D-8D69-1DFDB69C1F81}" presName="LevelTwoTextNode" presStyleLbl="node2" presStyleIdx="1" presStyleCnt="4" custScaleX="260663" custScaleY="285954">
        <dgm:presLayoutVars>
          <dgm:chPref val="3"/>
        </dgm:presLayoutVars>
      </dgm:prSet>
      <dgm:spPr>
        <a:prstGeom prst="roundRect">
          <a:avLst/>
        </a:prstGeom>
      </dgm:spPr>
    </dgm:pt>
    <dgm:pt modelId="{F0F98AEC-E44A-0940-8720-3DB1AA152B85}" type="pres">
      <dgm:prSet presAssocID="{93EB332D-9A6B-9C4D-8D69-1DFDB69C1F81}" presName="level3hierChild" presStyleCnt="0"/>
      <dgm:spPr/>
    </dgm:pt>
    <dgm:pt modelId="{94F44C01-34AF-BA4B-9D87-4615E28F27AA}" type="pres">
      <dgm:prSet presAssocID="{FE25CD11-B6C3-DA48-BB86-78B2A95A99B9}" presName="conn2-1" presStyleLbl="parChTrans1D3" presStyleIdx="4" presStyleCnt="17"/>
      <dgm:spPr/>
    </dgm:pt>
    <dgm:pt modelId="{21EC6BBD-B88A-B445-831D-536111FB079A}" type="pres">
      <dgm:prSet presAssocID="{FE25CD11-B6C3-DA48-BB86-78B2A95A99B9}" presName="connTx" presStyleLbl="parChTrans1D3" presStyleIdx="4" presStyleCnt="17"/>
      <dgm:spPr/>
    </dgm:pt>
    <dgm:pt modelId="{64FFE1E6-BF7D-B444-9DDE-17F3249BA050}" type="pres">
      <dgm:prSet presAssocID="{5259A568-E57B-3948-BA2E-0ABDBE69ADB1}" presName="root2" presStyleCnt="0"/>
      <dgm:spPr/>
    </dgm:pt>
    <dgm:pt modelId="{847F8719-E2B8-A345-9AE6-622277A4C0FF}" type="pres">
      <dgm:prSet presAssocID="{5259A568-E57B-3948-BA2E-0ABDBE69ADB1}" presName="LevelTwoTextNode" presStyleLbl="node3" presStyleIdx="4" presStyleCnt="17" custScaleX="551821" custScaleY="136089">
        <dgm:presLayoutVars>
          <dgm:chPref val="3"/>
        </dgm:presLayoutVars>
      </dgm:prSet>
      <dgm:spPr/>
    </dgm:pt>
    <dgm:pt modelId="{14BE4E20-2C39-2340-9333-D68E13CE9302}" type="pres">
      <dgm:prSet presAssocID="{5259A568-E57B-3948-BA2E-0ABDBE69ADB1}" presName="level3hierChild" presStyleCnt="0"/>
      <dgm:spPr/>
    </dgm:pt>
    <dgm:pt modelId="{1AEF7166-AB78-3B4A-A32D-D154AB56DE62}" type="pres">
      <dgm:prSet presAssocID="{FD13845E-C574-4BA6-9B36-32BA24C526CE}" presName="conn2-1" presStyleLbl="parChTrans1D3" presStyleIdx="5" presStyleCnt="17"/>
      <dgm:spPr/>
    </dgm:pt>
    <dgm:pt modelId="{68B9F03A-160C-E148-8939-F1776CE75876}" type="pres">
      <dgm:prSet presAssocID="{FD13845E-C574-4BA6-9B36-32BA24C526CE}" presName="connTx" presStyleLbl="parChTrans1D3" presStyleIdx="5" presStyleCnt="17"/>
      <dgm:spPr/>
    </dgm:pt>
    <dgm:pt modelId="{7D4523A1-9BD5-4148-9CAC-1DDD880C58ED}" type="pres">
      <dgm:prSet presAssocID="{EF361FCE-88CA-439E-8C8C-ACEC43F9AD91}" presName="root2" presStyleCnt="0"/>
      <dgm:spPr/>
    </dgm:pt>
    <dgm:pt modelId="{9ECF6497-4310-A74B-9A15-27198261060B}" type="pres">
      <dgm:prSet presAssocID="{EF361FCE-88CA-439E-8C8C-ACEC43F9AD91}" presName="LevelTwoTextNode" presStyleLbl="node3" presStyleIdx="5" presStyleCnt="17" custScaleX="551821" custScaleY="136255">
        <dgm:presLayoutVars>
          <dgm:chPref val="3"/>
        </dgm:presLayoutVars>
      </dgm:prSet>
      <dgm:spPr/>
    </dgm:pt>
    <dgm:pt modelId="{1AC17EA2-015D-2A42-8A30-17B2DC1693EC}" type="pres">
      <dgm:prSet presAssocID="{EF361FCE-88CA-439E-8C8C-ACEC43F9AD91}" presName="level3hierChild" presStyleCnt="0"/>
      <dgm:spPr/>
    </dgm:pt>
    <dgm:pt modelId="{FF16802C-EAFD-8747-AEB1-476752EDF50A}" type="pres">
      <dgm:prSet presAssocID="{E160051B-002B-4297-BF1E-90884A232927}" presName="conn2-1" presStyleLbl="parChTrans1D3" presStyleIdx="6" presStyleCnt="17"/>
      <dgm:spPr/>
    </dgm:pt>
    <dgm:pt modelId="{B83FA6B4-B9FB-CD4C-9EB9-7F885DC1694B}" type="pres">
      <dgm:prSet presAssocID="{E160051B-002B-4297-BF1E-90884A232927}" presName="connTx" presStyleLbl="parChTrans1D3" presStyleIdx="6" presStyleCnt="17"/>
      <dgm:spPr/>
    </dgm:pt>
    <dgm:pt modelId="{637D8709-E584-5040-9E7B-933AB381C6B1}" type="pres">
      <dgm:prSet presAssocID="{AAF6BD03-9B3D-411E-BE37-BBED04290BCB}" presName="root2" presStyleCnt="0"/>
      <dgm:spPr/>
    </dgm:pt>
    <dgm:pt modelId="{97F17813-B00A-AB4C-A8A0-FAECA6671867}" type="pres">
      <dgm:prSet presAssocID="{AAF6BD03-9B3D-411E-BE37-BBED04290BCB}" presName="LevelTwoTextNode" presStyleLbl="node3" presStyleIdx="6" presStyleCnt="17" custScaleX="551821" custScaleY="136422">
        <dgm:presLayoutVars>
          <dgm:chPref val="3"/>
        </dgm:presLayoutVars>
      </dgm:prSet>
      <dgm:spPr/>
    </dgm:pt>
    <dgm:pt modelId="{E045C1D5-5835-644C-A55B-5A96CDED65A8}" type="pres">
      <dgm:prSet presAssocID="{AAF6BD03-9B3D-411E-BE37-BBED04290BCB}" presName="level3hierChild" presStyleCnt="0"/>
      <dgm:spPr/>
    </dgm:pt>
    <dgm:pt modelId="{D5BE8A6B-B0F7-6A44-8E9E-37B5C9C2A9F3}" type="pres">
      <dgm:prSet presAssocID="{F2215EB8-BFDB-4A87-9DFB-C471127C8CD1}" presName="conn2-1" presStyleLbl="parChTrans1D3" presStyleIdx="7" presStyleCnt="17"/>
      <dgm:spPr/>
    </dgm:pt>
    <dgm:pt modelId="{4456AAF6-962B-BC43-A76F-1E351488B51D}" type="pres">
      <dgm:prSet presAssocID="{F2215EB8-BFDB-4A87-9DFB-C471127C8CD1}" presName="connTx" presStyleLbl="parChTrans1D3" presStyleIdx="7" presStyleCnt="17"/>
      <dgm:spPr/>
    </dgm:pt>
    <dgm:pt modelId="{A19A2525-6135-404A-9E0B-8585FEFE0DC0}" type="pres">
      <dgm:prSet presAssocID="{1221B3C5-A33C-43A9-AE07-7811B7373E5C}" presName="root2" presStyleCnt="0"/>
      <dgm:spPr/>
    </dgm:pt>
    <dgm:pt modelId="{256E0863-5BA5-0344-9467-BB15106B8CD3}" type="pres">
      <dgm:prSet presAssocID="{1221B3C5-A33C-43A9-AE07-7811B7373E5C}" presName="LevelTwoTextNode" presStyleLbl="node3" presStyleIdx="7" presStyleCnt="17" custScaleX="551821" custScaleY="136422">
        <dgm:presLayoutVars>
          <dgm:chPref val="3"/>
        </dgm:presLayoutVars>
      </dgm:prSet>
      <dgm:spPr/>
    </dgm:pt>
    <dgm:pt modelId="{2108C768-F972-B145-B707-1598ADB46A3C}" type="pres">
      <dgm:prSet presAssocID="{1221B3C5-A33C-43A9-AE07-7811B7373E5C}" presName="level3hierChild" presStyleCnt="0"/>
      <dgm:spPr/>
    </dgm:pt>
    <dgm:pt modelId="{D5C4FFCC-6BD4-F244-82EA-AD1CB215B9CF}" type="pres">
      <dgm:prSet presAssocID="{1D41C9B1-2A7A-414F-A5E8-3DD0C979574C}" presName="conn2-1" presStyleLbl="parChTrans1D2" presStyleIdx="2" presStyleCnt="4"/>
      <dgm:spPr/>
    </dgm:pt>
    <dgm:pt modelId="{567C3E0E-F634-AE40-90A9-588A415928E6}" type="pres">
      <dgm:prSet presAssocID="{1D41C9B1-2A7A-414F-A5E8-3DD0C979574C}" presName="connTx" presStyleLbl="parChTrans1D2" presStyleIdx="2" presStyleCnt="4"/>
      <dgm:spPr/>
    </dgm:pt>
    <dgm:pt modelId="{2F4CDA38-85B2-814B-A53F-44DCB02028CB}" type="pres">
      <dgm:prSet presAssocID="{05C5FBF7-E7A1-7F45-8F2B-6A699DE291DC}" presName="root2" presStyleCnt="0"/>
      <dgm:spPr/>
    </dgm:pt>
    <dgm:pt modelId="{900406EB-B84F-8141-B6E3-899F46603D12}" type="pres">
      <dgm:prSet presAssocID="{05C5FBF7-E7A1-7F45-8F2B-6A699DE291DC}" presName="LevelTwoTextNode" presStyleLbl="node2" presStyleIdx="2" presStyleCnt="4" custScaleX="260663" custScaleY="285954">
        <dgm:presLayoutVars>
          <dgm:chPref val="3"/>
        </dgm:presLayoutVars>
      </dgm:prSet>
      <dgm:spPr>
        <a:prstGeom prst="roundRect">
          <a:avLst/>
        </a:prstGeom>
      </dgm:spPr>
    </dgm:pt>
    <dgm:pt modelId="{C182649C-48F5-3747-A17F-4FDCB63B1754}" type="pres">
      <dgm:prSet presAssocID="{05C5FBF7-E7A1-7F45-8F2B-6A699DE291DC}" presName="level3hierChild" presStyleCnt="0"/>
      <dgm:spPr/>
    </dgm:pt>
    <dgm:pt modelId="{48C37862-4A64-8A4C-824F-E3FD65F943D6}" type="pres">
      <dgm:prSet presAssocID="{B14B14F1-19AD-45DF-887D-29F7458DF900}" presName="conn2-1" presStyleLbl="parChTrans1D3" presStyleIdx="8" presStyleCnt="17"/>
      <dgm:spPr/>
    </dgm:pt>
    <dgm:pt modelId="{8B629993-559C-E342-9549-7D4B51691313}" type="pres">
      <dgm:prSet presAssocID="{B14B14F1-19AD-45DF-887D-29F7458DF900}" presName="connTx" presStyleLbl="parChTrans1D3" presStyleIdx="8" presStyleCnt="17"/>
      <dgm:spPr/>
    </dgm:pt>
    <dgm:pt modelId="{560D7683-EA20-0541-A756-6B830FEF9649}" type="pres">
      <dgm:prSet presAssocID="{4B63A49B-072E-4070-AC91-9AAC2FAFA83D}" presName="root2" presStyleCnt="0"/>
      <dgm:spPr/>
    </dgm:pt>
    <dgm:pt modelId="{D1D3ACD7-8999-4844-A15C-15E6693363AA}" type="pres">
      <dgm:prSet presAssocID="{4B63A49B-072E-4070-AC91-9AAC2FAFA83D}" presName="LevelTwoTextNode" presStyleLbl="node3" presStyleIdx="8" presStyleCnt="17" custScaleX="551821" custScaleY="136590">
        <dgm:presLayoutVars>
          <dgm:chPref val="3"/>
        </dgm:presLayoutVars>
      </dgm:prSet>
      <dgm:spPr/>
    </dgm:pt>
    <dgm:pt modelId="{7B632A9B-61EF-6D43-879A-75EEC995ECD2}" type="pres">
      <dgm:prSet presAssocID="{4B63A49B-072E-4070-AC91-9AAC2FAFA83D}" presName="level3hierChild" presStyleCnt="0"/>
      <dgm:spPr/>
    </dgm:pt>
    <dgm:pt modelId="{AF465FAF-DA8D-8342-8063-FE8ADF904706}" type="pres">
      <dgm:prSet presAssocID="{5D0D84D8-3A06-452C-A6B5-E5341BE4D5E9}" presName="conn2-1" presStyleLbl="parChTrans1D3" presStyleIdx="9" presStyleCnt="17"/>
      <dgm:spPr/>
    </dgm:pt>
    <dgm:pt modelId="{8A39C720-E690-174F-8735-1791FE1AD1A4}" type="pres">
      <dgm:prSet presAssocID="{5D0D84D8-3A06-452C-A6B5-E5341BE4D5E9}" presName="connTx" presStyleLbl="parChTrans1D3" presStyleIdx="9" presStyleCnt="17"/>
      <dgm:spPr/>
    </dgm:pt>
    <dgm:pt modelId="{1B760C1D-BA97-C94C-8A71-FA4283E2BAA5}" type="pres">
      <dgm:prSet presAssocID="{35439166-EA1F-425E-BB0B-D1790FC4534A}" presName="root2" presStyleCnt="0"/>
      <dgm:spPr/>
    </dgm:pt>
    <dgm:pt modelId="{98DDFFBC-201C-0D4C-840A-558318CA9111}" type="pres">
      <dgm:prSet presAssocID="{35439166-EA1F-425E-BB0B-D1790FC4534A}" presName="LevelTwoTextNode" presStyleLbl="node3" presStyleIdx="9" presStyleCnt="17" custScaleX="551821" custScaleY="132597">
        <dgm:presLayoutVars>
          <dgm:chPref val="3"/>
        </dgm:presLayoutVars>
      </dgm:prSet>
      <dgm:spPr/>
    </dgm:pt>
    <dgm:pt modelId="{36A4EE1B-0571-1543-931F-9CD81433B8F8}" type="pres">
      <dgm:prSet presAssocID="{35439166-EA1F-425E-BB0B-D1790FC4534A}" presName="level3hierChild" presStyleCnt="0"/>
      <dgm:spPr/>
    </dgm:pt>
    <dgm:pt modelId="{4DE7BF05-E36C-6D45-9B85-38AEAA29AA2A}" type="pres">
      <dgm:prSet presAssocID="{76180D33-A8FB-40ED-B0F8-117D61FB51D2}" presName="conn2-1" presStyleLbl="parChTrans1D3" presStyleIdx="10" presStyleCnt="17"/>
      <dgm:spPr/>
    </dgm:pt>
    <dgm:pt modelId="{399A3085-C30F-7B4C-853E-7760A684C2BB}" type="pres">
      <dgm:prSet presAssocID="{76180D33-A8FB-40ED-B0F8-117D61FB51D2}" presName="connTx" presStyleLbl="parChTrans1D3" presStyleIdx="10" presStyleCnt="17"/>
      <dgm:spPr/>
    </dgm:pt>
    <dgm:pt modelId="{475CC75C-9308-EA49-8792-DA70AFE6B594}" type="pres">
      <dgm:prSet presAssocID="{2F1B4D93-55AC-458D-AE90-8EE25E046C4C}" presName="root2" presStyleCnt="0"/>
      <dgm:spPr/>
    </dgm:pt>
    <dgm:pt modelId="{1F68EAE7-4115-174F-8B49-3D75AA6CDAE7}" type="pres">
      <dgm:prSet presAssocID="{2F1B4D93-55AC-458D-AE90-8EE25E046C4C}" presName="LevelTwoTextNode" presStyleLbl="node3" presStyleIdx="10" presStyleCnt="17" custScaleX="551821" custScaleY="137382">
        <dgm:presLayoutVars>
          <dgm:chPref val="3"/>
        </dgm:presLayoutVars>
      </dgm:prSet>
      <dgm:spPr/>
    </dgm:pt>
    <dgm:pt modelId="{7E66FB78-68D2-434F-9408-720300131D40}" type="pres">
      <dgm:prSet presAssocID="{2F1B4D93-55AC-458D-AE90-8EE25E046C4C}" presName="level3hierChild" presStyleCnt="0"/>
      <dgm:spPr/>
    </dgm:pt>
    <dgm:pt modelId="{A91E6608-9B03-6C4C-AE12-EC465C3C91B5}" type="pres">
      <dgm:prSet presAssocID="{83D29348-AB67-8E45-9D82-3F9E6340D0F8}" presName="conn2-1" presStyleLbl="parChTrans1D2" presStyleIdx="3" presStyleCnt="4"/>
      <dgm:spPr/>
    </dgm:pt>
    <dgm:pt modelId="{FD79B7E6-E3F1-2A43-8FE9-C977AB4BDF12}" type="pres">
      <dgm:prSet presAssocID="{83D29348-AB67-8E45-9D82-3F9E6340D0F8}" presName="connTx" presStyleLbl="parChTrans1D2" presStyleIdx="3" presStyleCnt="4"/>
      <dgm:spPr/>
    </dgm:pt>
    <dgm:pt modelId="{D1BEA37C-3D94-C440-8834-325B03F85349}" type="pres">
      <dgm:prSet presAssocID="{99EB4945-29CA-8244-A4B8-A6DC2B3CF5DE}" presName="root2" presStyleCnt="0"/>
      <dgm:spPr/>
    </dgm:pt>
    <dgm:pt modelId="{D05F3C27-B307-D246-B0CB-963D1EBE225C}" type="pres">
      <dgm:prSet presAssocID="{99EB4945-29CA-8244-A4B8-A6DC2B3CF5DE}" presName="LevelTwoTextNode" presStyleLbl="node2" presStyleIdx="3" presStyleCnt="4" custScaleX="260663" custScaleY="435491">
        <dgm:presLayoutVars>
          <dgm:chPref val="3"/>
        </dgm:presLayoutVars>
      </dgm:prSet>
      <dgm:spPr>
        <a:prstGeom prst="roundRect">
          <a:avLst/>
        </a:prstGeom>
      </dgm:spPr>
    </dgm:pt>
    <dgm:pt modelId="{9B2B79F4-AD73-B44D-8D21-83D6F9367279}" type="pres">
      <dgm:prSet presAssocID="{99EB4945-29CA-8244-A4B8-A6DC2B3CF5DE}" presName="level3hierChild" presStyleCnt="0"/>
      <dgm:spPr/>
    </dgm:pt>
    <dgm:pt modelId="{D2A921DA-4CCD-1A4D-8F81-569061ECFCDA}" type="pres">
      <dgm:prSet presAssocID="{A971A377-0645-4261-B125-73EB52023FD3}" presName="conn2-1" presStyleLbl="parChTrans1D3" presStyleIdx="11" presStyleCnt="17"/>
      <dgm:spPr/>
    </dgm:pt>
    <dgm:pt modelId="{57A3ED3C-BEB7-2848-9D4A-851764B2A9F8}" type="pres">
      <dgm:prSet presAssocID="{A971A377-0645-4261-B125-73EB52023FD3}" presName="connTx" presStyleLbl="parChTrans1D3" presStyleIdx="11" presStyleCnt="17"/>
      <dgm:spPr/>
    </dgm:pt>
    <dgm:pt modelId="{0A552DC4-1EED-F94A-9DB9-95067CD6D949}" type="pres">
      <dgm:prSet presAssocID="{50078532-87E8-411C-BDBF-C0FDD71BFDB8}" presName="root2" presStyleCnt="0"/>
      <dgm:spPr/>
    </dgm:pt>
    <dgm:pt modelId="{A3C72D07-5221-5C43-A1FD-8E2D7F42B8D1}" type="pres">
      <dgm:prSet presAssocID="{50078532-87E8-411C-BDBF-C0FDD71BFDB8}" presName="LevelTwoTextNode" presStyleLbl="node3" presStyleIdx="11" presStyleCnt="17" custScaleX="551821" custScaleY="136110">
        <dgm:presLayoutVars>
          <dgm:chPref val="3"/>
        </dgm:presLayoutVars>
      </dgm:prSet>
      <dgm:spPr/>
    </dgm:pt>
    <dgm:pt modelId="{ADB18A00-C35A-1747-B8EE-972462227378}" type="pres">
      <dgm:prSet presAssocID="{50078532-87E8-411C-BDBF-C0FDD71BFDB8}" presName="level3hierChild" presStyleCnt="0"/>
      <dgm:spPr/>
    </dgm:pt>
    <dgm:pt modelId="{C1122585-B201-524A-80FA-39C76B0E6CD1}" type="pres">
      <dgm:prSet presAssocID="{08C26874-148A-4EF1-8010-BA5E5C5C9650}" presName="conn2-1" presStyleLbl="parChTrans1D3" presStyleIdx="12" presStyleCnt="17"/>
      <dgm:spPr/>
    </dgm:pt>
    <dgm:pt modelId="{6F2BF204-2A24-C640-9863-F4535C01B14C}" type="pres">
      <dgm:prSet presAssocID="{08C26874-148A-4EF1-8010-BA5E5C5C9650}" presName="connTx" presStyleLbl="parChTrans1D3" presStyleIdx="12" presStyleCnt="17"/>
      <dgm:spPr/>
    </dgm:pt>
    <dgm:pt modelId="{29CFE5A7-40CD-B847-9FCD-673A6A318349}" type="pres">
      <dgm:prSet presAssocID="{71BED7DB-B581-4FEB-A052-1A41CE150CD3}" presName="root2" presStyleCnt="0"/>
      <dgm:spPr/>
    </dgm:pt>
    <dgm:pt modelId="{1E99A659-BDC3-6449-B4DA-EC322679C6B4}" type="pres">
      <dgm:prSet presAssocID="{71BED7DB-B581-4FEB-A052-1A41CE150CD3}" presName="LevelTwoTextNode" presStyleLbl="node3" presStyleIdx="12" presStyleCnt="17" custScaleX="551821" custScaleY="136110">
        <dgm:presLayoutVars>
          <dgm:chPref val="3"/>
        </dgm:presLayoutVars>
      </dgm:prSet>
      <dgm:spPr/>
    </dgm:pt>
    <dgm:pt modelId="{4D854EE9-89BF-8846-A5B4-8CCCCA9AF516}" type="pres">
      <dgm:prSet presAssocID="{71BED7DB-B581-4FEB-A052-1A41CE150CD3}" presName="level3hierChild" presStyleCnt="0"/>
      <dgm:spPr/>
    </dgm:pt>
    <dgm:pt modelId="{2A3A1EB8-E79C-4348-9C66-2AD11AE71FBB}" type="pres">
      <dgm:prSet presAssocID="{0126534C-6CF8-AC4E-96CA-25D2C5B97D6C}" presName="conn2-1" presStyleLbl="parChTrans1D3" presStyleIdx="13" presStyleCnt="17"/>
      <dgm:spPr/>
    </dgm:pt>
    <dgm:pt modelId="{72199169-63F8-8141-BCC4-FB6B5CA31F95}" type="pres">
      <dgm:prSet presAssocID="{0126534C-6CF8-AC4E-96CA-25D2C5B97D6C}" presName="connTx" presStyleLbl="parChTrans1D3" presStyleIdx="13" presStyleCnt="17"/>
      <dgm:spPr/>
    </dgm:pt>
    <dgm:pt modelId="{7AB5A80D-E9BE-BD42-A381-5DEC12EB4B74}" type="pres">
      <dgm:prSet presAssocID="{3680A9AF-A29F-DE47-A5FC-CFE237E7D341}" presName="root2" presStyleCnt="0"/>
      <dgm:spPr/>
    </dgm:pt>
    <dgm:pt modelId="{80608D7C-6877-B34F-9CFB-80426274F490}" type="pres">
      <dgm:prSet presAssocID="{3680A9AF-A29F-DE47-A5FC-CFE237E7D341}" presName="LevelTwoTextNode" presStyleLbl="node3" presStyleIdx="13" presStyleCnt="17" custScaleX="551821" custScaleY="136476">
        <dgm:presLayoutVars>
          <dgm:chPref val="3"/>
        </dgm:presLayoutVars>
      </dgm:prSet>
      <dgm:spPr/>
    </dgm:pt>
    <dgm:pt modelId="{477438A7-05EE-C34F-B08A-2B770DFCCD08}" type="pres">
      <dgm:prSet presAssocID="{3680A9AF-A29F-DE47-A5FC-CFE237E7D341}" presName="level3hierChild" presStyleCnt="0"/>
      <dgm:spPr/>
    </dgm:pt>
    <dgm:pt modelId="{9283E2A0-D0FF-3E4B-A3FE-A7BBBF5CAE4C}" type="pres">
      <dgm:prSet presAssocID="{BFFC2EBB-602B-4485-9E6D-AE37CF5D938A}" presName="conn2-1" presStyleLbl="parChTrans1D3" presStyleIdx="14" presStyleCnt="17"/>
      <dgm:spPr/>
    </dgm:pt>
    <dgm:pt modelId="{6ECA649E-314A-A842-AC86-4A908178F036}" type="pres">
      <dgm:prSet presAssocID="{BFFC2EBB-602B-4485-9E6D-AE37CF5D938A}" presName="connTx" presStyleLbl="parChTrans1D3" presStyleIdx="14" presStyleCnt="17"/>
      <dgm:spPr/>
    </dgm:pt>
    <dgm:pt modelId="{1CF3C7A0-44FD-F143-9E46-8E892F59A001}" type="pres">
      <dgm:prSet presAssocID="{344E04D6-C9F4-4921-BA88-48803D0D5CB4}" presName="root2" presStyleCnt="0"/>
      <dgm:spPr/>
    </dgm:pt>
    <dgm:pt modelId="{78115EC3-2A56-8A49-B844-B9E27CBEA5D7}" type="pres">
      <dgm:prSet presAssocID="{344E04D6-C9F4-4921-BA88-48803D0D5CB4}" presName="LevelTwoTextNode" presStyleLbl="node3" presStyleIdx="14" presStyleCnt="17" custScaleX="551821" custScaleY="136454">
        <dgm:presLayoutVars>
          <dgm:chPref val="3"/>
        </dgm:presLayoutVars>
      </dgm:prSet>
      <dgm:spPr/>
    </dgm:pt>
    <dgm:pt modelId="{6FCDFB47-90AB-C04D-8031-CA4B95186F6A}" type="pres">
      <dgm:prSet presAssocID="{344E04D6-C9F4-4921-BA88-48803D0D5CB4}" presName="level3hierChild" presStyleCnt="0"/>
      <dgm:spPr/>
    </dgm:pt>
    <dgm:pt modelId="{CAF9B486-61AA-CA4D-878D-06BF17356DCD}" type="pres">
      <dgm:prSet presAssocID="{45C1DFCC-60F8-E545-8FA1-6D4A2231C56F}" presName="conn2-1" presStyleLbl="parChTrans1D3" presStyleIdx="15" presStyleCnt="17"/>
      <dgm:spPr/>
    </dgm:pt>
    <dgm:pt modelId="{14E69869-A0C7-3C44-92B9-F03D5708ED39}" type="pres">
      <dgm:prSet presAssocID="{45C1DFCC-60F8-E545-8FA1-6D4A2231C56F}" presName="connTx" presStyleLbl="parChTrans1D3" presStyleIdx="15" presStyleCnt="17"/>
      <dgm:spPr/>
    </dgm:pt>
    <dgm:pt modelId="{52BC07BC-A8E5-734E-981F-CB5525834C84}" type="pres">
      <dgm:prSet presAssocID="{BE55CC6A-6955-9544-B902-CD8B821457C2}" presName="root2" presStyleCnt="0"/>
      <dgm:spPr/>
    </dgm:pt>
    <dgm:pt modelId="{4B5C4979-CB3F-8D45-964B-4EF18DA3352A}" type="pres">
      <dgm:prSet presAssocID="{BE55CC6A-6955-9544-B902-CD8B821457C2}" presName="LevelTwoTextNode" presStyleLbl="node3" presStyleIdx="15" presStyleCnt="17" custScaleX="551821" custScaleY="139006">
        <dgm:presLayoutVars>
          <dgm:chPref val="3"/>
        </dgm:presLayoutVars>
      </dgm:prSet>
      <dgm:spPr/>
    </dgm:pt>
    <dgm:pt modelId="{DEDA6BDB-413A-B54C-B583-9E6A7CB26CB2}" type="pres">
      <dgm:prSet presAssocID="{BE55CC6A-6955-9544-B902-CD8B821457C2}" presName="level3hierChild" presStyleCnt="0"/>
      <dgm:spPr/>
    </dgm:pt>
    <dgm:pt modelId="{26D25940-D594-5A4F-B4A3-5E1CC900A432}" type="pres">
      <dgm:prSet presAssocID="{182489ED-841F-4AA8-A05C-1A6BFAFE44C0}" presName="conn2-1" presStyleLbl="parChTrans1D3" presStyleIdx="16" presStyleCnt="17"/>
      <dgm:spPr/>
    </dgm:pt>
    <dgm:pt modelId="{980FB440-AC21-ED42-86B4-CA83C28975A0}" type="pres">
      <dgm:prSet presAssocID="{182489ED-841F-4AA8-A05C-1A6BFAFE44C0}" presName="connTx" presStyleLbl="parChTrans1D3" presStyleIdx="16" presStyleCnt="17"/>
      <dgm:spPr/>
    </dgm:pt>
    <dgm:pt modelId="{9D07E7BB-B5E7-7243-8D9D-DA93401E4A0B}" type="pres">
      <dgm:prSet presAssocID="{52549A50-695D-4B9F-8461-F345A3C3F3B6}" presName="root2" presStyleCnt="0"/>
      <dgm:spPr/>
    </dgm:pt>
    <dgm:pt modelId="{8789C085-8E7C-FD43-AA14-43AD9195EC3B}" type="pres">
      <dgm:prSet presAssocID="{52549A50-695D-4B9F-8461-F345A3C3F3B6}" presName="LevelTwoTextNode" presStyleLbl="node3" presStyleIdx="16" presStyleCnt="17" custScaleX="551821" custScaleY="136476">
        <dgm:presLayoutVars>
          <dgm:chPref val="3"/>
        </dgm:presLayoutVars>
      </dgm:prSet>
      <dgm:spPr/>
    </dgm:pt>
    <dgm:pt modelId="{F3065AC7-9ABA-1343-94E9-BDB977C6CB9E}" type="pres">
      <dgm:prSet presAssocID="{52549A50-695D-4B9F-8461-F345A3C3F3B6}" presName="level3hierChild" presStyleCnt="0"/>
      <dgm:spPr/>
    </dgm:pt>
  </dgm:ptLst>
  <dgm:cxnLst>
    <dgm:cxn modelId="{A17F9009-685A-244B-8832-B04236E0D4C9}" type="presOf" srcId="{83D29348-AB67-8E45-9D82-3F9E6340D0F8}" destId="{A91E6608-9B03-6C4C-AE12-EC465C3C91B5}" srcOrd="0" destOrd="0" presId="urn:microsoft.com/office/officeart/2008/layout/HorizontalMultiLevelHierarchy#1"/>
    <dgm:cxn modelId="{0799120C-C3C4-4AF4-BE1D-32B2DD6DEC66}" srcId="{99EB4945-29CA-8244-A4B8-A6DC2B3CF5DE}" destId="{71BED7DB-B581-4FEB-A052-1A41CE150CD3}" srcOrd="1" destOrd="0" parTransId="{08C26874-148A-4EF1-8010-BA5E5C5C9650}" sibTransId="{D2B2D1F3-A999-4FEC-BD72-8E4BDC0F3DB5}"/>
    <dgm:cxn modelId="{A5187514-A7CD-4BE7-AA7A-B362B82E1104}" srcId="{93EB332D-9A6B-9C4D-8D69-1DFDB69C1F81}" destId="{1221B3C5-A33C-43A9-AE07-7811B7373E5C}" srcOrd="3" destOrd="0" parTransId="{F2215EB8-BFDB-4A87-9DFB-C471127C8CD1}" sibTransId="{77F6CC3E-E7D5-4E62-BA49-10801BA12E0D}"/>
    <dgm:cxn modelId="{263EEF14-FB97-704F-B0E5-67013D9B74CB}" type="presOf" srcId="{FD13845E-C574-4BA6-9B36-32BA24C526CE}" destId="{68B9F03A-160C-E148-8939-F1776CE75876}" srcOrd="1" destOrd="0" presId="urn:microsoft.com/office/officeart/2008/layout/HorizontalMultiLevelHierarchy#1"/>
    <dgm:cxn modelId="{BFC7371F-AD2F-8546-8E9D-7045F83F15DA}" type="presOf" srcId="{C0788997-F0F2-554F-B2D6-1918B3813E07}" destId="{3A4153A7-0A81-4546-BF1E-9A9DC8802E41}" srcOrd="0" destOrd="0" presId="urn:microsoft.com/office/officeart/2008/layout/HorizontalMultiLevelHierarchy#1"/>
    <dgm:cxn modelId="{2E318C21-A987-7742-8ED1-5D455241EC8A}" type="presOf" srcId="{93EB332D-9A6B-9C4D-8D69-1DFDB69C1F81}" destId="{31B12E00-E1F2-854B-8C90-5E2CCD1DEB33}" srcOrd="0" destOrd="0" presId="urn:microsoft.com/office/officeart/2008/layout/HorizontalMultiLevelHierarchy#1"/>
    <dgm:cxn modelId="{5D459623-3AA2-2345-B263-D8638A5B9963}" type="presOf" srcId="{71BED7DB-B581-4FEB-A052-1A41CE150CD3}" destId="{1E99A659-BDC3-6449-B4DA-EC322679C6B4}" srcOrd="0" destOrd="0" presId="urn:microsoft.com/office/officeart/2008/layout/HorizontalMultiLevelHierarchy#1"/>
    <dgm:cxn modelId="{549D1C41-61D5-9D45-AE62-AA34A420A528}" type="presOf" srcId="{2F1B4D93-55AC-458D-AE90-8EE25E046C4C}" destId="{1F68EAE7-4115-174F-8B49-3D75AA6CDAE7}" srcOrd="0" destOrd="0" presId="urn:microsoft.com/office/officeart/2008/layout/HorizontalMultiLevelHierarchy#1"/>
    <dgm:cxn modelId="{06880D44-FD3C-FC42-9B49-AF68DB5103DB}" type="presOf" srcId="{F2215EB8-BFDB-4A87-9DFB-C471127C8CD1}" destId="{4456AAF6-962B-BC43-A76F-1E351488B51D}" srcOrd="1" destOrd="0" presId="urn:microsoft.com/office/officeart/2008/layout/HorizontalMultiLevelHierarchy#1"/>
    <dgm:cxn modelId="{3CFF4144-467D-46A5-B872-177E985B615F}" srcId="{99EB4945-29CA-8244-A4B8-A6DC2B3CF5DE}" destId="{52549A50-695D-4B9F-8461-F345A3C3F3B6}" srcOrd="5" destOrd="0" parTransId="{182489ED-841F-4AA8-A05C-1A6BFAFE44C0}" sibTransId="{6128AB95-6A7C-4853-A2C4-D9C7C7B21F40}"/>
    <dgm:cxn modelId="{A4B56145-6ACA-4EEF-9F34-8A564CEB23F8}" srcId="{05C5FBF7-E7A1-7F45-8F2B-6A699DE291DC}" destId="{2F1B4D93-55AC-458D-AE90-8EE25E046C4C}" srcOrd="2" destOrd="0" parTransId="{76180D33-A8FB-40ED-B0F8-117D61FB51D2}" sibTransId="{05FC8651-2487-4963-9CF0-26663F1CF94B}"/>
    <dgm:cxn modelId="{21066945-50FC-E941-BA23-FDA7705CEE57}" type="presOf" srcId="{7EE95A16-01CF-9A43-86AA-82CC8B8DDC9C}" destId="{1DDE7FDC-3851-3A46-B903-B858E57489CC}" srcOrd="1" destOrd="0" presId="urn:microsoft.com/office/officeart/2008/layout/HorizontalMultiLevelHierarchy#1"/>
    <dgm:cxn modelId="{CB624249-5E27-DE4E-AC2D-4A7ADCF709B0}" type="presOf" srcId="{99EB4945-29CA-8244-A4B8-A6DC2B3CF5DE}" destId="{D05F3C27-B307-D246-B0CB-963D1EBE225C}" srcOrd="0" destOrd="0" presId="urn:microsoft.com/office/officeart/2008/layout/HorizontalMultiLevelHierarchy#1"/>
    <dgm:cxn modelId="{9E49254F-826E-024B-9A6A-7A863C3ABB6A}" srcId="{61B29D8E-B741-C549-A98E-B2B81ADE4808}" destId="{01AA0448-78F6-C84B-B149-423869997683}" srcOrd="0" destOrd="0" parTransId="{310EAC48-45D1-ED4F-88CE-79503F79FCA4}" sibTransId="{76D3F6E5-D143-3346-A106-DFB0330C7581}"/>
    <dgm:cxn modelId="{EF671951-8B03-EF4F-846B-D2A7EF09F2F2}" type="presOf" srcId="{61B29D8E-B741-C549-A98E-B2B81ADE4808}" destId="{A8A832F0-0888-7A43-A60D-3CED2DA1E800}" srcOrd="0" destOrd="0" presId="urn:microsoft.com/office/officeart/2008/layout/HorizontalMultiLevelHierarchy#1"/>
    <dgm:cxn modelId="{1897DD55-DE91-4975-81DE-338FC25FF511}" srcId="{99EB4945-29CA-8244-A4B8-A6DC2B3CF5DE}" destId="{BE55CC6A-6955-9544-B902-CD8B821457C2}" srcOrd="4" destOrd="0" parTransId="{45C1DFCC-60F8-E545-8FA1-6D4A2231C56F}" sibTransId="{EBCADFA6-F831-ED47-AABD-BB3877C93BB1}"/>
    <dgm:cxn modelId="{1A0CCF56-3ABB-1E43-AFBD-C31F47CE0841}" type="presOf" srcId="{49898997-ECD1-2648-B34A-B917E9956B2F}" destId="{8F42A62A-F186-2B42-B032-5EF23862DDF6}" srcOrd="1" destOrd="0" presId="urn:microsoft.com/office/officeart/2008/layout/HorizontalMultiLevelHierarchy#1"/>
    <dgm:cxn modelId="{2B367B5A-3E79-1F43-8E9B-CF970936C02C}" type="presOf" srcId="{BCF06C9F-9A29-B446-B9BE-0C98F8DA7E94}" destId="{28516B00-849D-EB47-B473-0E24E140E944}" srcOrd="0" destOrd="0" presId="urn:microsoft.com/office/officeart/2008/layout/HorizontalMultiLevelHierarchy#1"/>
    <dgm:cxn modelId="{10B9B75D-0B29-4DD9-BD7A-B08EB07C71BC}" srcId="{05C5FBF7-E7A1-7F45-8F2B-6A699DE291DC}" destId="{35439166-EA1F-425E-BB0B-D1790FC4534A}" srcOrd="1" destOrd="0" parTransId="{5D0D84D8-3A06-452C-A6B5-E5341BE4D5E9}" sibTransId="{D38A0C84-FF77-4912-848B-865384062C41}"/>
    <dgm:cxn modelId="{67FFEA5F-C73C-6642-9305-61781BE84024}" type="presOf" srcId="{05C5FBF7-E7A1-7F45-8F2B-6A699DE291DC}" destId="{900406EB-B84F-8141-B6E3-899F46603D12}" srcOrd="0" destOrd="0" presId="urn:microsoft.com/office/officeart/2008/layout/HorizontalMultiLevelHierarchy#1"/>
    <dgm:cxn modelId="{192BF45F-462B-5E48-A01A-1D52EF548FD5}" srcId="{01AA0448-78F6-C84B-B149-423869997683}" destId="{C0788997-F0F2-554F-B2D6-1918B3813E07}" srcOrd="0" destOrd="0" parTransId="{7EE95A16-01CF-9A43-86AA-82CC8B8DDC9C}" sibTransId="{3009E9CF-7EAB-F14A-97D1-D6339C770621}"/>
    <dgm:cxn modelId="{F7D15265-BE2F-B941-9BC7-E3C17764FD70}" type="presOf" srcId="{BCF06C9F-9A29-B446-B9BE-0C98F8DA7E94}" destId="{BBC34728-D6D2-E446-8572-C0CBD07F45F5}" srcOrd="1" destOrd="0" presId="urn:microsoft.com/office/officeart/2008/layout/HorizontalMultiLevelHierarchy#1"/>
    <dgm:cxn modelId="{58587F65-040B-A24D-8E35-948DA609E320}" type="presOf" srcId="{01AA0448-78F6-C84B-B149-423869997683}" destId="{43C49A50-3725-6240-A967-26258BDCAF15}" srcOrd="0" destOrd="0" presId="urn:microsoft.com/office/officeart/2008/layout/HorizontalMultiLevelHierarchy#1"/>
    <dgm:cxn modelId="{AC2DF165-0D9F-E64F-8447-6CE7E8821B70}" type="presOf" srcId="{08C26874-148A-4EF1-8010-BA5E5C5C9650}" destId="{6F2BF204-2A24-C640-9863-F4535C01B14C}" srcOrd="1" destOrd="0" presId="urn:microsoft.com/office/officeart/2008/layout/HorizontalMultiLevelHierarchy#1"/>
    <dgm:cxn modelId="{27DE5B6C-F8D2-42C0-BA79-A6F57822E6AA}" srcId="{99EB4945-29CA-8244-A4B8-A6DC2B3CF5DE}" destId="{50078532-87E8-411C-BDBF-C0FDD71BFDB8}" srcOrd="0" destOrd="0" parTransId="{A971A377-0645-4261-B125-73EB52023FD3}" sibTransId="{1881C6D6-AC59-4D3F-A453-9480281AD6F5}"/>
    <dgm:cxn modelId="{D9E60471-9095-0544-8BB7-55FACDF1127F}" type="presOf" srcId="{04382B6D-0DDF-4942-BEB9-11FC8549A056}" destId="{49BD55F1-F26B-D842-887C-09F501F91DFA}" srcOrd="0" destOrd="0" presId="urn:microsoft.com/office/officeart/2008/layout/HorizontalMultiLevelHierarchy#1"/>
    <dgm:cxn modelId="{7AD68F73-7DA0-AD4E-AD77-D5623BF39B9B}" type="presOf" srcId="{BE55CC6A-6955-9544-B902-CD8B821457C2}" destId="{4B5C4979-CB3F-8D45-964B-4EF18DA3352A}" srcOrd="0" destOrd="0" presId="urn:microsoft.com/office/officeart/2008/layout/HorizontalMultiLevelHierarchy#1"/>
    <dgm:cxn modelId="{086D6574-94FE-1B47-959D-A88D954DF07B}" srcId="{C0788997-F0F2-554F-B2D6-1918B3813E07}" destId="{BE0D65C2-E1AE-D34A-86E3-9AD582C21933}" srcOrd="3" destOrd="0" parTransId="{8013F725-F640-404A-9C13-714100EBC53D}" sibTransId="{54BAF258-F0C0-DC4D-A039-2B70136821F6}"/>
    <dgm:cxn modelId="{B5E94178-DEE2-A245-925D-DCE8C7756424}" srcId="{C0788997-F0F2-554F-B2D6-1918B3813E07}" destId="{72919208-C458-064B-8C6D-44E31DD8F1F1}" srcOrd="0" destOrd="0" parTransId="{E7D26A45-C8DA-2548-BCE0-3D32A3F3037F}" sibTransId="{002C259A-0EFA-6C4A-BD4A-862B92359239}"/>
    <dgm:cxn modelId="{0AA0C381-3881-C64B-9778-AA608E6FCF2D}" type="presOf" srcId="{45C1DFCC-60F8-E545-8FA1-6D4A2231C56F}" destId="{14E69869-A0C7-3C44-92B9-F03D5708ED39}" srcOrd="1" destOrd="0" presId="urn:microsoft.com/office/officeart/2008/layout/HorizontalMultiLevelHierarchy#1"/>
    <dgm:cxn modelId="{EBA6778A-04C4-104F-AA5D-C4973660204F}" type="presOf" srcId="{1D41C9B1-2A7A-414F-A5E8-3DD0C979574C}" destId="{567C3E0E-F634-AE40-90A9-588A415928E6}" srcOrd="1" destOrd="0" presId="urn:microsoft.com/office/officeart/2008/layout/HorizontalMultiLevelHierarchy#1"/>
    <dgm:cxn modelId="{6949B98C-7D35-3341-B79E-34039B5823E8}" type="presOf" srcId="{5D0D84D8-3A06-452C-A6B5-E5341BE4D5E9}" destId="{8A39C720-E690-174F-8735-1791FE1AD1A4}" srcOrd="1" destOrd="0" presId="urn:microsoft.com/office/officeart/2008/layout/HorizontalMultiLevelHierarchy#1"/>
    <dgm:cxn modelId="{8EDBFE8C-C677-2740-B903-BE83A061D272}" type="presOf" srcId="{4B63A49B-072E-4070-AC91-9AAC2FAFA83D}" destId="{D1D3ACD7-8999-4844-A15C-15E6693363AA}" srcOrd="0" destOrd="0" presId="urn:microsoft.com/office/officeart/2008/layout/HorizontalMultiLevelHierarchy#1"/>
    <dgm:cxn modelId="{9201F88F-98CF-974E-9413-755DE2FA2A9E}" type="presOf" srcId="{49898997-ECD1-2648-B34A-B917E9956B2F}" destId="{86C73DD6-A905-B547-A339-E1DADB991D41}" srcOrd="0" destOrd="0" presId="urn:microsoft.com/office/officeart/2008/layout/HorizontalMultiLevelHierarchy#1"/>
    <dgm:cxn modelId="{64653291-DF40-1645-A724-3928B0E575B4}" type="presOf" srcId="{5D0D84D8-3A06-452C-A6B5-E5341BE4D5E9}" destId="{AF465FAF-DA8D-8342-8063-FE8ADF904706}" srcOrd="0" destOrd="0" presId="urn:microsoft.com/office/officeart/2008/layout/HorizontalMultiLevelHierarchy#1"/>
    <dgm:cxn modelId="{2DB41193-19B0-CC46-9C75-5848124113E1}" type="presOf" srcId="{8013F725-F640-404A-9C13-714100EBC53D}" destId="{9EC890FD-C1FB-234A-A0D1-F46648061B2B}" srcOrd="1" destOrd="0" presId="urn:microsoft.com/office/officeart/2008/layout/HorizontalMultiLevelHierarchy#1"/>
    <dgm:cxn modelId="{974C3F9A-A2B0-2641-9F11-10BA734FDF1B}" type="presOf" srcId="{50078532-87E8-411C-BDBF-C0FDD71BFDB8}" destId="{A3C72D07-5221-5C43-A1FD-8E2D7F42B8D1}" srcOrd="0" destOrd="0" presId="urn:microsoft.com/office/officeart/2008/layout/HorizontalMultiLevelHierarchy#1"/>
    <dgm:cxn modelId="{29B82D9B-8E73-4744-887A-E0896EB98B3F}" srcId="{01AA0448-78F6-C84B-B149-423869997683}" destId="{99EB4945-29CA-8244-A4B8-A6DC2B3CF5DE}" srcOrd="3" destOrd="0" parTransId="{83D29348-AB67-8E45-9D82-3F9E6340D0F8}" sibTransId="{6D0FBBCE-DF55-7347-8F49-516724BAE2BC}"/>
    <dgm:cxn modelId="{239D3E9B-1B7B-7343-9ACC-1C7B75A2DAC1}" type="presOf" srcId="{52549A50-695D-4B9F-8461-F345A3C3F3B6}" destId="{8789C085-8E7C-FD43-AA14-43AD9195EC3B}" srcOrd="0" destOrd="0" presId="urn:microsoft.com/office/officeart/2008/layout/HorizontalMultiLevelHierarchy#1"/>
    <dgm:cxn modelId="{D633E49C-FAEA-984D-9203-741E5C53FAD5}" srcId="{C0788997-F0F2-554F-B2D6-1918B3813E07}" destId="{04382B6D-0DDF-4942-BEB9-11FC8549A056}" srcOrd="2" destOrd="0" parTransId="{49898997-ECD1-2648-B34A-B917E9956B2F}" sibTransId="{536F0F33-0568-C241-9BCE-483C0638E38C}"/>
    <dgm:cxn modelId="{8F20749E-7BB7-7F4D-90E6-275B9DE5CD01}" type="presOf" srcId="{B14B14F1-19AD-45DF-887D-29F7458DF900}" destId="{48C37862-4A64-8A4C-824F-E3FD65F943D6}" srcOrd="0" destOrd="0" presId="urn:microsoft.com/office/officeart/2008/layout/HorizontalMultiLevelHierarchy#1"/>
    <dgm:cxn modelId="{5FEEEFA5-51C5-2C4A-A7E2-62EA85ED45FD}" type="presOf" srcId="{A971A377-0645-4261-B125-73EB52023FD3}" destId="{57A3ED3C-BEB7-2848-9D4A-851764B2A9F8}" srcOrd="1" destOrd="0" presId="urn:microsoft.com/office/officeart/2008/layout/HorizontalMultiLevelHierarchy#1"/>
    <dgm:cxn modelId="{27F994A9-4AFE-C243-B127-19AFE577E476}" type="presOf" srcId="{344E04D6-C9F4-4921-BA88-48803D0D5CB4}" destId="{78115EC3-2A56-8A49-B844-B9E27CBEA5D7}" srcOrd="0" destOrd="0" presId="urn:microsoft.com/office/officeart/2008/layout/HorizontalMultiLevelHierarchy#1"/>
    <dgm:cxn modelId="{239F49AA-1327-AE45-9B89-B71C86857EAE}" srcId="{01AA0448-78F6-C84B-B149-423869997683}" destId="{93EB332D-9A6B-9C4D-8D69-1DFDB69C1F81}" srcOrd="1" destOrd="0" parTransId="{BD7568D3-E49B-BB45-995A-103CBFA3A959}" sibTransId="{ECAD611B-4287-4C4A-B6B4-2A75D3E8FB41}"/>
    <dgm:cxn modelId="{D53647AB-4D66-3141-8BF5-D111005A2BF8}" type="presOf" srcId="{1221B3C5-A33C-43A9-AE07-7811B7373E5C}" destId="{256E0863-5BA5-0344-9467-BB15106B8CD3}" srcOrd="0" destOrd="0" presId="urn:microsoft.com/office/officeart/2008/layout/HorizontalMultiLevelHierarchy#1"/>
    <dgm:cxn modelId="{366BC2AB-70BA-9349-9EC2-DE80A1679609}" type="presOf" srcId="{83D29348-AB67-8E45-9D82-3F9E6340D0F8}" destId="{FD79B7E6-E3F1-2A43-8FE9-C977AB4BDF12}" srcOrd="1" destOrd="0" presId="urn:microsoft.com/office/officeart/2008/layout/HorizontalMultiLevelHierarchy#1"/>
    <dgm:cxn modelId="{8BC654AE-C6FB-494A-85E6-E2128160BA24}" type="presOf" srcId="{B14B14F1-19AD-45DF-887D-29F7458DF900}" destId="{8B629993-559C-E342-9549-7D4B51691313}" srcOrd="1" destOrd="0" presId="urn:microsoft.com/office/officeart/2008/layout/HorizontalMultiLevelHierarchy#1"/>
    <dgm:cxn modelId="{180120B2-2F7C-5D4B-BC89-4B8F6D7C1549}" type="presOf" srcId="{E7D26A45-C8DA-2548-BCE0-3D32A3F3037F}" destId="{CC93520E-883F-C54D-B1DF-E2B9F63B9BA2}" srcOrd="1" destOrd="0" presId="urn:microsoft.com/office/officeart/2008/layout/HorizontalMultiLevelHierarchy#1"/>
    <dgm:cxn modelId="{1995C8B3-0A54-A041-A64B-B9B3FE5EFD77}" type="presOf" srcId="{FE25CD11-B6C3-DA48-BB86-78B2A95A99B9}" destId="{21EC6BBD-B88A-B445-831D-536111FB079A}" srcOrd="1" destOrd="0" presId="urn:microsoft.com/office/officeart/2008/layout/HorizontalMultiLevelHierarchy#1"/>
    <dgm:cxn modelId="{E51702B4-0BB2-824F-B27D-AE032D807B95}" type="presOf" srcId="{182489ED-841F-4AA8-A05C-1A6BFAFE44C0}" destId="{980FB440-AC21-ED42-86B4-CA83C28975A0}" srcOrd="1" destOrd="0" presId="urn:microsoft.com/office/officeart/2008/layout/HorizontalMultiLevelHierarchy#1"/>
    <dgm:cxn modelId="{24CA59B5-7124-45F6-AE36-C6C2F76DB863}" srcId="{93EB332D-9A6B-9C4D-8D69-1DFDB69C1F81}" destId="{EF361FCE-88CA-439E-8C8C-ACEC43F9AD91}" srcOrd="1" destOrd="0" parTransId="{FD13845E-C574-4BA6-9B36-32BA24C526CE}" sibTransId="{FA4B079D-E496-4E12-B59D-B7C204D019BE}"/>
    <dgm:cxn modelId="{5CACE3B6-4837-C947-9CB0-DEB45AA45A17}" type="presOf" srcId="{35439166-EA1F-425E-BB0B-D1790FC4534A}" destId="{98DDFFBC-201C-0D4C-840A-558318CA9111}" srcOrd="0" destOrd="0" presId="urn:microsoft.com/office/officeart/2008/layout/HorizontalMultiLevelHierarchy#1"/>
    <dgm:cxn modelId="{27962AB7-FF7E-B543-86F4-011AD8552837}" type="presOf" srcId="{E7D26A45-C8DA-2548-BCE0-3D32A3F3037F}" destId="{B2A39CE8-1FAD-E048-A7FE-5940EBC85EBE}" srcOrd="0" destOrd="0" presId="urn:microsoft.com/office/officeart/2008/layout/HorizontalMultiLevelHierarchy#1"/>
    <dgm:cxn modelId="{9805A1B7-FD40-7D4D-8B78-06986CC70997}" type="presOf" srcId="{F2215EB8-BFDB-4A87-9DFB-C471127C8CD1}" destId="{D5BE8A6B-B0F7-6A44-8E9E-37B5C9C2A9F3}" srcOrd="0" destOrd="0" presId="urn:microsoft.com/office/officeart/2008/layout/HorizontalMultiLevelHierarchy#1"/>
    <dgm:cxn modelId="{510685B9-B0FD-6C41-9184-B40C5F4A8390}" srcId="{01AA0448-78F6-C84B-B149-423869997683}" destId="{05C5FBF7-E7A1-7F45-8F2B-6A699DE291DC}" srcOrd="2" destOrd="0" parTransId="{1D41C9B1-2A7A-414F-A5E8-3DD0C979574C}" sibTransId="{5E5BC1E4-7B9D-D04C-9861-12AD261C30D7}"/>
    <dgm:cxn modelId="{83300FBA-8EA8-4A4E-9DDC-A2893E9509E9}" srcId="{C0788997-F0F2-554F-B2D6-1918B3813E07}" destId="{53840C3C-AB1F-BC49-A508-6E69862573BD}" srcOrd="1" destOrd="0" parTransId="{BCF06C9F-9A29-B446-B9BE-0C98F8DA7E94}" sibTransId="{1B996F5E-E329-8B4F-BE23-0B317AA2AD3A}"/>
    <dgm:cxn modelId="{E0F9B1BB-E09C-1146-8B09-702717816A70}" type="presOf" srcId="{AAF6BD03-9B3D-411E-BE37-BBED04290BCB}" destId="{97F17813-B00A-AB4C-A8A0-FAECA6671867}" srcOrd="0" destOrd="0" presId="urn:microsoft.com/office/officeart/2008/layout/HorizontalMultiLevelHierarchy#1"/>
    <dgm:cxn modelId="{1D7213BC-F310-C946-902F-F06E500D0223}" type="presOf" srcId="{BD7568D3-E49B-BB45-995A-103CBFA3A959}" destId="{5FCBA6D3-8253-9A48-AF8D-BC1F79568658}" srcOrd="1" destOrd="0" presId="urn:microsoft.com/office/officeart/2008/layout/HorizontalMultiLevelHierarchy#1"/>
    <dgm:cxn modelId="{774E91C2-9941-D94D-AE1E-2AAE21AD23BA}" type="presOf" srcId="{BE0D65C2-E1AE-D34A-86E3-9AD582C21933}" destId="{90EBF651-57C4-5A4D-A25C-4DF8805978D2}" srcOrd="0" destOrd="0" presId="urn:microsoft.com/office/officeart/2008/layout/HorizontalMultiLevelHierarchy#1"/>
    <dgm:cxn modelId="{BA2B92C2-DC9C-6847-AD02-65256442EBF9}" type="presOf" srcId="{72919208-C458-064B-8C6D-44E31DD8F1F1}" destId="{15E670CD-8051-D14A-915D-944F7BF2DC74}" srcOrd="0" destOrd="0" presId="urn:microsoft.com/office/officeart/2008/layout/HorizontalMultiLevelHierarchy#1"/>
    <dgm:cxn modelId="{2F1081C4-FB4B-4F4C-9F37-2770EF6359F5}" type="presOf" srcId="{FE25CD11-B6C3-DA48-BB86-78B2A95A99B9}" destId="{94F44C01-34AF-BA4B-9D87-4615E28F27AA}" srcOrd="0" destOrd="0" presId="urn:microsoft.com/office/officeart/2008/layout/HorizontalMultiLevelHierarchy#1"/>
    <dgm:cxn modelId="{E9DE66C5-E2D4-442E-BD69-D9F18B3B0918}" srcId="{93EB332D-9A6B-9C4D-8D69-1DFDB69C1F81}" destId="{AAF6BD03-9B3D-411E-BE37-BBED04290BCB}" srcOrd="2" destOrd="0" parTransId="{E160051B-002B-4297-BF1E-90884A232927}" sibTransId="{AB749A6D-98D1-4CDC-A7A5-3F4643ACAB1B}"/>
    <dgm:cxn modelId="{38EC7DC6-CC6B-774B-B252-764A37E6B61F}" type="presOf" srcId="{182489ED-841F-4AA8-A05C-1A6BFAFE44C0}" destId="{26D25940-D594-5A4F-B4A3-5E1CC900A432}" srcOrd="0" destOrd="0" presId="urn:microsoft.com/office/officeart/2008/layout/HorizontalMultiLevelHierarchy#1"/>
    <dgm:cxn modelId="{073698C7-CEDA-BF4F-9F53-69E56A27CC71}" type="presOf" srcId="{0126534C-6CF8-AC4E-96CA-25D2C5B97D6C}" destId="{72199169-63F8-8141-BCC4-FB6B5CA31F95}" srcOrd="1" destOrd="0" presId="urn:microsoft.com/office/officeart/2008/layout/HorizontalMultiLevelHierarchy#1"/>
    <dgm:cxn modelId="{3414CECC-9575-FE49-AAEE-5AA379C23D8C}" type="presOf" srcId="{BFFC2EBB-602B-4485-9E6D-AE37CF5D938A}" destId="{6ECA649E-314A-A842-AC86-4A908178F036}" srcOrd="1" destOrd="0" presId="urn:microsoft.com/office/officeart/2008/layout/HorizontalMultiLevelHierarchy#1"/>
    <dgm:cxn modelId="{82FE4ECF-7F11-E14E-9466-8A2414E4771F}" type="presOf" srcId="{3680A9AF-A29F-DE47-A5FC-CFE237E7D341}" destId="{80608D7C-6877-B34F-9CFB-80426274F490}" srcOrd="0" destOrd="0" presId="urn:microsoft.com/office/officeart/2008/layout/HorizontalMultiLevelHierarchy#1"/>
    <dgm:cxn modelId="{5D7A64CF-C701-2145-ABAA-CD54F4EA989F}" type="presOf" srcId="{76180D33-A8FB-40ED-B0F8-117D61FB51D2}" destId="{399A3085-C30F-7B4C-853E-7760A684C2BB}" srcOrd="1" destOrd="0" presId="urn:microsoft.com/office/officeart/2008/layout/HorizontalMultiLevelHierarchy#1"/>
    <dgm:cxn modelId="{363295D3-BEE4-4277-AF1E-48BFA9969699}" srcId="{99EB4945-29CA-8244-A4B8-A6DC2B3CF5DE}" destId="{344E04D6-C9F4-4921-BA88-48803D0D5CB4}" srcOrd="3" destOrd="0" parTransId="{BFFC2EBB-602B-4485-9E6D-AE37CF5D938A}" sibTransId="{A421BA7B-8247-4913-A7DE-3674D9939C4C}"/>
    <dgm:cxn modelId="{F227A2D4-9D1A-0948-BD3B-8CCA6F18A10C}" type="presOf" srcId="{E160051B-002B-4297-BF1E-90884A232927}" destId="{FF16802C-EAFD-8747-AEB1-476752EDF50A}" srcOrd="0" destOrd="0" presId="urn:microsoft.com/office/officeart/2008/layout/HorizontalMultiLevelHierarchy#1"/>
    <dgm:cxn modelId="{5A1CADD4-6BAB-4881-AF1A-E5339CCD9DE3}" srcId="{99EB4945-29CA-8244-A4B8-A6DC2B3CF5DE}" destId="{3680A9AF-A29F-DE47-A5FC-CFE237E7D341}" srcOrd="2" destOrd="0" parTransId="{0126534C-6CF8-AC4E-96CA-25D2C5B97D6C}" sibTransId="{F17C5F5E-3DFA-884F-8BF0-A8192BE46B88}"/>
    <dgm:cxn modelId="{6BB2A5D5-50CD-C041-B513-F3DB20DE8903}" type="presOf" srcId="{5259A568-E57B-3948-BA2E-0ABDBE69ADB1}" destId="{847F8719-E2B8-A345-9AE6-622277A4C0FF}" srcOrd="0" destOrd="0" presId="urn:microsoft.com/office/officeart/2008/layout/HorizontalMultiLevelHierarchy#1"/>
    <dgm:cxn modelId="{3FE2A5D5-B433-F24F-8015-37CF2CF627D9}" type="presOf" srcId="{76180D33-A8FB-40ED-B0F8-117D61FB51D2}" destId="{4DE7BF05-E36C-6D45-9B85-38AEAA29AA2A}" srcOrd="0" destOrd="0" presId="urn:microsoft.com/office/officeart/2008/layout/HorizontalMultiLevelHierarchy#1"/>
    <dgm:cxn modelId="{80B72FD7-CB04-2648-8B72-41C18EF92E47}" type="presOf" srcId="{BD7568D3-E49B-BB45-995A-103CBFA3A959}" destId="{1FC5EB0A-8DF6-DC41-BC00-16A870713689}" srcOrd="0" destOrd="0" presId="urn:microsoft.com/office/officeart/2008/layout/HorizontalMultiLevelHierarchy#1"/>
    <dgm:cxn modelId="{16AE6FD7-29F4-E24A-980F-4FB995D6B591}" type="presOf" srcId="{8013F725-F640-404A-9C13-714100EBC53D}" destId="{D5C24F41-8C5F-BC4F-AF7E-680C4B9860CB}" srcOrd="0" destOrd="0" presId="urn:microsoft.com/office/officeart/2008/layout/HorizontalMultiLevelHierarchy#1"/>
    <dgm:cxn modelId="{A547FCD7-EBB2-844A-B3CF-84E1BD082D29}" srcId="{93EB332D-9A6B-9C4D-8D69-1DFDB69C1F81}" destId="{5259A568-E57B-3948-BA2E-0ABDBE69ADB1}" srcOrd="0" destOrd="0" parTransId="{FE25CD11-B6C3-DA48-BB86-78B2A95A99B9}" sibTransId="{D52625BF-92CA-1D4D-9C72-4AE1B85AAEF0}"/>
    <dgm:cxn modelId="{46791CE0-67D4-5B47-A1F2-D817FD97B534}" type="presOf" srcId="{7EE95A16-01CF-9A43-86AA-82CC8B8DDC9C}" destId="{FD144292-3CE7-7249-8986-F6F568BD26C5}" srcOrd="0" destOrd="0" presId="urn:microsoft.com/office/officeart/2008/layout/HorizontalMultiLevelHierarchy#1"/>
    <dgm:cxn modelId="{AF671CE4-D9C5-0F44-AE52-132DE9673D9D}" type="presOf" srcId="{FD13845E-C574-4BA6-9B36-32BA24C526CE}" destId="{1AEF7166-AB78-3B4A-A32D-D154AB56DE62}" srcOrd="0" destOrd="0" presId="urn:microsoft.com/office/officeart/2008/layout/HorizontalMultiLevelHierarchy#1"/>
    <dgm:cxn modelId="{FF4BACE7-F0D9-41F4-BCE6-49F29CFB4700}" srcId="{05C5FBF7-E7A1-7F45-8F2B-6A699DE291DC}" destId="{4B63A49B-072E-4070-AC91-9AAC2FAFA83D}" srcOrd="0" destOrd="0" parTransId="{B14B14F1-19AD-45DF-887D-29F7458DF900}" sibTransId="{17F27A4B-A71C-4CB4-A391-629332A90661}"/>
    <dgm:cxn modelId="{6F5267EA-EAED-C048-8686-2FA242A1EC85}" type="presOf" srcId="{45C1DFCC-60F8-E545-8FA1-6D4A2231C56F}" destId="{CAF9B486-61AA-CA4D-878D-06BF17356DCD}" srcOrd="0" destOrd="0" presId="urn:microsoft.com/office/officeart/2008/layout/HorizontalMultiLevelHierarchy#1"/>
    <dgm:cxn modelId="{B0A1C5EA-11EF-EC47-8595-FA4327916FBF}" type="presOf" srcId="{0126534C-6CF8-AC4E-96CA-25D2C5B97D6C}" destId="{2A3A1EB8-E79C-4348-9C66-2AD11AE71FBB}" srcOrd="0" destOrd="0" presId="urn:microsoft.com/office/officeart/2008/layout/HorizontalMultiLevelHierarchy#1"/>
    <dgm:cxn modelId="{592816EB-5596-E641-AE72-769368489FFC}" type="presOf" srcId="{1D41C9B1-2A7A-414F-A5E8-3DD0C979574C}" destId="{D5C4FFCC-6BD4-F244-82EA-AD1CB215B9CF}" srcOrd="0" destOrd="0" presId="urn:microsoft.com/office/officeart/2008/layout/HorizontalMultiLevelHierarchy#1"/>
    <dgm:cxn modelId="{42CEBCEF-41A8-0748-9285-3EF8AA36C9D1}" type="presOf" srcId="{08C26874-148A-4EF1-8010-BA5E5C5C9650}" destId="{C1122585-B201-524A-80FA-39C76B0E6CD1}" srcOrd="0" destOrd="0" presId="urn:microsoft.com/office/officeart/2008/layout/HorizontalMultiLevelHierarchy#1"/>
    <dgm:cxn modelId="{21CB87F1-A09A-A340-A947-1A73F069D925}" type="presOf" srcId="{A971A377-0645-4261-B125-73EB52023FD3}" destId="{D2A921DA-4CCD-1A4D-8F81-569061ECFCDA}" srcOrd="0" destOrd="0" presId="urn:microsoft.com/office/officeart/2008/layout/HorizontalMultiLevelHierarchy#1"/>
    <dgm:cxn modelId="{2FD608F6-69D3-0042-9B4A-F2E2F42130E8}" type="presOf" srcId="{EF361FCE-88CA-439E-8C8C-ACEC43F9AD91}" destId="{9ECF6497-4310-A74B-9A15-27198261060B}" srcOrd="0" destOrd="0" presId="urn:microsoft.com/office/officeart/2008/layout/HorizontalMultiLevelHierarchy#1"/>
    <dgm:cxn modelId="{451DE0F9-40F9-7644-BF86-105A77F2C3D2}" type="presOf" srcId="{BFFC2EBB-602B-4485-9E6D-AE37CF5D938A}" destId="{9283E2A0-D0FF-3E4B-A3FE-A7BBBF5CAE4C}" srcOrd="0" destOrd="0" presId="urn:microsoft.com/office/officeart/2008/layout/HorizontalMultiLevelHierarchy#1"/>
    <dgm:cxn modelId="{2EB375FC-825D-7647-B056-10917A122866}" type="presOf" srcId="{53840C3C-AB1F-BC49-A508-6E69862573BD}" destId="{FED1E46C-B0F7-464D-A302-528E777AAA5A}" srcOrd="0" destOrd="0" presId="urn:microsoft.com/office/officeart/2008/layout/HorizontalMultiLevelHierarchy#1"/>
    <dgm:cxn modelId="{475584FE-BD4E-1440-9701-6F939FD7C442}" type="presOf" srcId="{E160051B-002B-4297-BF1E-90884A232927}" destId="{B83FA6B4-B9FB-CD4C-9EB9-7F885DC1694B}" srcOrd="1" destOrd="0" presId="urn:microsoft.com/office/officeart/2008/layout/HorizontalMultiLevelHierarchy#1"/>
    <dgm:cxn modelId="{84577D22-78DA-C941-8DF7-0A35A1C58D97}" type="presParOf" srcId="{A8A832F0-0888-7A43-A60D-3CED2DA1E800}" destId="{D90DE911-E7F6-7E42-A07C-EBE4C99FB6EF}" srcOrd="0" destOrd="0" presId="urn:microsoft.com/office/officeart/2008/layout/HorizontalMultiLevelHierarchy#1"/>
    <dgm:cxn modelId="{36E2B674-B201-934D-93A5-91A98CD8B2A7}" type="presParOf" srcId="{D90DE911-E7F6-7E42-A07C-EBE4C99FB6EF}" destId="{43C49A50-3725-6240-A967-26258BDCAF15}" srcOrd="0" destOrd="0" presId="urn:microsoft.com/office/officeart/2008/layout/HorizontalMultiLevelHierarchy#1"/>
    <dgm:cxn modelId="{F18E20BA-D627-C346-B07A-2D58FC8142A5}" type="presParOf" srcId="{D90DE911-E7F6-7E42-A07C-EBE4C99FB6EF}" destId="{C18C1AE9-56C5-3248-98BD-C1B6008D8FF7}" srcOrd="1" destOrd="0" presId="urn:microsoft.com/office/officeart/2008/layout/HorizontalMultiLevelHierarchy#1"/>
    <dgm:cxn modelId="{CE5FAA2B-3ACC-1545-BDF1-258E203F9974}" type="presParOf" srcId="{C18C1AE9-56C5-3248-98BD-C1B6008D8FF7}" destId="{FD144292-3CE7-7249-8986-F6F568BD26C5}" srcOrd="0" destOrd="0" presId="urn:microsoft.com/office/officeart/2008/layout/HorizontalMultiLevelHierarchy#1"/>
    <dgm:cxn modelId="{2ABC20B2-E1AF-4646-9B68-3A98F283AE0F}" type="presParOf" srcId="{FD144292-3CE7-7249-8986-F6F568BD26C5}" destId="{1DDE7FDC-3851-3A46-B903-B858E57489CC}" srcOrd="0" destOrd="0" presId="urn:microsoft.com/office/officeart/2008/layout/HorizontalMultiLevelHierarchy#1"/>
    <dgm:cxn modelId="{B0BE7141-9AAE-A14B-9456-DAFE3C4A3F47}" type="presParOf" srcId="{C18C1AE9-56C5-3248-98BD-C1B6008D8FF7}" destId="{1143298D-58E8-0644-B897-B3566D9DB770}" srcOrd="1" destOrd="0" presId="urn:microsoft.com/office/officeart/2008/layout/HorizontalMultiLevelHierarchy#1"/>
    <dgm:cxn modelId="{A62DCCFA-692B-7A49-A32D-8D0CE4AAC059}" type="presParOf" srcId="{1143298D-58E8-0644-B897-B3566D9DB770}" destId="{3A4153A7-0A81-4546-BF1E-9A9DC8802E41}" srcOrd="0" destOrd="0" presId="urn:microsoft.com/office/officeart/2008/layout/HorizontalMultiLevelHierarchy#1"/>
    <dgm:cxn modelId="{01107774-663D-AC48-B224-A7058C5A2233}" type="presParOf" srcId="{1143298D-58E8-0644-B897-B3566D9DB770}" destId="{A33BC128-AE95-4C44-AB97-1A9EA05A9C12}" srcOrd="1" destOrd="0" presId="urn:microsoft.com/office/officeart/2008/layout/HorizontalMultiLevelHierarchy#1"/>
    <dgm:cxn modelId="{6797DBF1-981F-7243-A8B6-4512366B4D63}" type="presParOf" srcId="{A33BC128-AE95-4C44-AB97-1A9EA05A9C12}" destId="{B2A39CE8-1FAD-E048-A7FE-5940EBC85EBE}" srcOrd="0" destOrd="0" presId="urn:microsoft.com/office/officeart/2008/layout/HorizontalMultiLevelHierarchy#1"/>
    <dgm:cxn modelId="{6AB116AD-961D-2F4B-8EDB-4E3249DC9B28}" type="presParOf" srcId="{B2A39CE8-1FAD-E048-A7FE-5940EBC85EBE}" destId="{CC93520E-883F-C54D-B1DF-E2B9F63B9BA2}" srcOrd="0" destOrd="0" presId="urn:microsoft.com/office/officeart/2008/layout/HorizontalMultiLevelHierarchy#1"/>
    <dgm:cxn modelId="{5C66CA68-D056-4B4D-9EB9-0AAC9E3D1BC3}" type="presParOf" srcId="{A33BC128-AE95-4C44-AB97-1A9EA05A9C12}" destId="{80F1ED58-980D-EE45-948F-9260D40218A7}" srcOrd="1" destOrd="0" presId="urn:microsoft.com/office/officeart/2008/layout/HorizontalMultiLevelHierarchy#1"/>
    <dgm:cxn modelId="{A22ECD99-4DA1-324F-AADB-ED40BE0ED8EB}" type="presParOf" srcId="{80F1ED58-980D-EE45-948F-9260D40218A7}" destId="{15E670CD-8051-D14A-915D-944F7BF2DC74}" srcOrd="0" destOrd="0" presId="urn:microsoft.com/office/officeart/2008/layout/HorizontalMultiLevelHierarchy#1"/>
    <dgm:cxn modelId="{2AB02953-2403-ED4C-B117-C4F11AD5D480}" type="presParOf" srcId="{80F1ED58-980D-EE45-948F-9260D40218A7}" destId="{91C4176B-BD00-3E40-B15E-8907E814AD7B}" srcOrd="1" destOrd="0" presId="urn:microsoft.com/office/officeart/2008/layout/HorizontalMultiLevelHierarchy#1"/>
    <dgm:cxn modelId="{A394BCCC-3BEA-E64D-AB3F-58BE9891CE19}" type="presParOf" srcId="{A33BC128-AE95-4C44-AB97-1A9EA05A9C12}" destId="{28516B00-849D-EB47-B473-0E24E140E944}" srcOrd="2" destOrd="0" presId="urn:microsoft.com/office/officeart/2008/layout/HorizontalMultiLevelHierarchy#1"/>
    <dgm:cxn modelId="{72C33E0B-EC0E-7442-B195-FA0DE2A4F4A2}" type="presParOf" srcId="{28516B00-849D-EB47-B473-0E24E140E944}" destId="{BBC34728-D6D2-E446-8572-C0CBD07F45F5}" srcOrd="0" destOrd="0" presId="urn:microsoft.com/office/officeart/2008/layout/HorizontalMultiLevelHierarchy#1"/>
    <dgm:cxn modelId="{1226E0E6-CF40-C541-8A58-E41D4AC611F0}" type="presParOf" srcId="{A33BC128-AE95-4C44-AB97-1A9EA05A9C12}" destId="{B85FAE62-973B-9549-8236-B422243F48D5}" srcOrd="3" destOrd="0" presId="urn:microsoft.com/office/officeart/2008/layout/HorizontalMultiLevelHierarchy#1"/>
    <dgm:cxn modelId="{4ACA36A8-AF9F-6E48-AB7F-CD13DF16EF5F}" type="presParOf" srcId="{B85FAE62-973B-9549-8236-B422243F48D5}" destId="{FED1E46C-B0F7-464D-A302-528E777AAA5A}" srcOrd="0" destOrd="0" presId="urn:microsoft.com/office/officeart/2008/layout/HorizontalMultiLevelHierarchy#1"/>
    <dgm:cxn modelId="{409B89BF-7296-AD41-8005-A0F650429233}" type="presParOf" srcId="{B85FAE62-973B-9549-8236-B422243F48D5}" destId="{B211CC83-C74D-3746-937C-49274A78EA88}" srcOrd="1" destOrd="0" presId="urn:microsoft.com/office/officeart/2008/layout/HorizontalMultiLevelHierarchy#1"/>
    <dgm:cxn modelId="{21629097-9455-A846-86EE-393FBC38969F}" type="presParOf" srcId="{A33BC128-AE95-4C44-AB97-1A9EA05A9C12}" destId="{86C73DD6-A905-B547-A339-E1DADB991D41}" srcOrd="4" destOrd="0" presId="urn:microsoft.com/office/officeart/2008/layout/HorizontalMultiLevelHierarchy#1"/>
    <dgm:cxn modelId="{01F80692-01DE-154E-8808-F3E8AED1AC77}" type="presParOf" srcId="{86C73DD6-A905-B547-A339-E1DADB991D41}" destId="{8F42A62A-F186-2B42-B032-5EF23862DDF6}" srcOrd="0" destOrd="0" presId="urn:microsoft.com/office/officeart/2008/layout/HorizontalMultiLevelHierarchy#1"/>
    <dgm:cxn modelId="{45B94D1A-0021-6E45-90C4-F93FE2A49719}" type="presParOf" srcId="{A33BC128-AE95-4C44-AB97-1A9EA05A9C12}" destId="{CD52303D-8046-264A-A942-A2F8462121E7}" srcOrd="5" destOrd="0" presId="urn:microsoft.com/office/officeart/2008/layout/HorizontalMultiLevelHierarchy#1"/>
    <dgm:cxn modelId="{8492E4E9-E4A2-3D4F-BBE1-8036FBDB2FCF}" type="presParOf" srcId="{CD52303D-8046-264A-A942-A2F8462121E7}" destId="{49BD55F1-F26B-D842-887C-09F501F91DFA}" srcOrd="0" destOrd="0" presId="urn:microsoft.com/office/officeart/2008/layout/HorizontalMultiLevelHierarchy#1"/>
    <dgm:cxn modelId="{364DAE39-D2A3-7247-8B43-F9A04CF1C36F}" type="presParOf" srcId="{CD52303D-8046-264A-A942-A2F8462121E7}" destId="{5FA5F175-A83A-6D4B-BDDF-0BEA21D8442F}" srcOrd="1" destOrd="0" presId="urn:microsoft.com/office/officeart/2008/layout/HorizontalMultiLevelHierarchy#1"/>
    <dgm:cxn modelId="{76C19BFA-AB8D-824F-9870-5E325B406A46}" type="presParOf" srcId="{A33BC128-AE95-4C44-AB97-1A9EA05A9C12}" destId="{D5C24F41-8C5F-BC4F-AF7E-680C4B9860CB}" srcOrd="6" destOrd="0" presId="urn:microsoft.com/office/officeart/2008/layout/HorizontalMultiLevelHierarchy#1"/>
    <dgm:cxn modelId="{D7F433CC-E18D-F64B-84F0-D9AE6931080A}" type="presParOf" srcId="{D5C24F41-8C5F-BC4F-AF7E-680C4B9860CB}" destId="{9EC890FD-C1FB-234A-A0D1-F46648061B2B}" srcOrd="0" destOrd="0" presId="urn:microsoft.com/office/officeart/2008/layout/HorizontalMultiLevelHierarchy#1"/>
    <dgm:cxn modelId="{39550E3E-AE09-F54D-8263-88D96EB72F79}" type="presParOf" srcId="{A33BC128-AE95-4C44-AB97-1A9EA05A9C12}" destId="{28D7DEBC-1B5E-434C-991C-02F6D3BEDB5E}" srcOrd="7" destOrd="0" presId="urn:microsoft.com/office/officeart/2008/layout/HorizontalMultiLevelHierarchy#1"/>
    <dgm:cxn modelId="{2AAC1250-F33E-304E-82AE-2D9189548E88}" type="presParOf" srcId="{28D7DEBC-1B5E-434C-991C-02F6D3BEDB5E}" destId="{90EBF651-57C4-5A4D-A25C-4DF8805978D2}" srcOrd="0" destOrd="0" presId="urn:microsoft.com/office/officeart/2008/layout/HorizontalMultiLevelHierarchy#1"/>
    <dgm:cxn modelId="{14234E32-5907-C346-8113-B74D29D6BFEB}" type="presParOf" srcId="{28D7DEBC-1B5E-434C-991C-02F6D3BEDB5E}" destId="{8C03FF61-1656-BE40-B598-241B9161CC3B}" srcOrd="1" destOrd="0" presId="urn:microsoft.com/office/officeart/2008/layout/HorizontalMultiLevelHierarchy#1"/>
    <dgm:cxn modelId="{F987EEC9-489E-FC41-8569-00EDE5DFF57D}" type="presParOf" srcId="{C18C1AE9-56C5-3248-98BD-C1B6008D8FF7}" destId="{1FC5EB0A-8DF6-DC41-BC00-16A870713689}" srcOrd="2" destOrd="0" presId="urn:microsoft.com/office/officeart/2008/layout/HorizontalMultiLevelHierarchy#1"/>
    <dgm:cxn modelId="{64E12735-23F9-964A-BEBA-031FCB51C8C5}" type="presParOf" srcId="{1FC5EB0A-8DF6-DC41-BC00-16A870713689}" destId="{5FCBA6D3-8253-9A48-AF8D-BC1F79568658}" srcOrd="0" destOrd="0" presId="urn:microsoft.com/office/officeart/2008/layout/HorizontalMultiLevelHierarchy#1"/>
    <dgm:cxn modelId="{5575FFBC-531F-6244-9D1D-A46BDF132BBF}" type="presParOf" srcId="{C18C1AE9-56C5-3248-98BD-C1B6008D8FF7}" destId="{B3CACC11-F690-E74A-A772-2BE7088C0AF3}" srcOrd="3" destOrd="0" presId="urn:microsoft.com/office/officeart/2008/layout/HorizontalMultiLevelHierarchy#1"/>
    <dgm:cxn modelId="{AD221370-E8D6-5F49-909F-0CC53D6660D3}" type="presParOf" srcId="{B3CACC11-F690-E74A-A772-2BE7088C0AF3}" destId="{31B12E00-E1F2-854B-8C90-5E2CCD1DEB33}" srcOrd="0" destOrd="0" presId="urn:microsoft.com/office/officeart/2008/layout/HorizontalMultiLevelHierarchy#1"/>
    <dgm:cxn modelId="{6F7DC623-9D86-F446-9338-EDF00BD6B108}" type="presParOf" srcId="{B3CACC11-F690-E74A-A772-2BE7088C0AF3}" destId="{F0F98AEC-E44A-0940-8720-3DB1AA152B85}" srcOrd="1" destOrd="0" presId="urn:microsoft.com/office/officeart/2008/layout/HorizontalMultiLevelHierarchy#1"/>
    <dgm:cxn modelId="{08BDB475-EC17-4549-AFE4-9A306F344676}" type="presParOf" srcId="{F0F98AEC-E44A-0940-8720-3DB1AA152B85}" destId="{94F44C01-34AF-BA4B-9D87-4615E28F27AA}" srcOrd="0" destOrd="0" presId="urn:microsoft.com/office/officeart/2008/layout/HorizontalMultiLevelHierarchy#1"/>
    <dgm:cxn modelId="{45C5A7AE-D37C-C34F-A95D-EE5DACC46DD2}" type="presParOf" srcId="{94F44C01-34AF-BA4B-9D87-4615E28F27AA}" destId="{21EC6BBD-B88A-B445-831D-536111FB079A}" srcOrd="0" destOrd="0" presId="urn:microsoft.com/office/officeart/2008/layout/HorizontalMultiLevelHierarchy#1"/>
    <dgm:cxn modelId="{D0A70BFD-DAE8-B74A-8DD4-D0B7519A1429}" type="presParOf" srcId="{F0F98AEC-E44A-0940-8720-3DB1AA152B85}" destId="{64FFE1E6-BF7D-B444-9DDE-17F3249BA050}" srcOrd="1" destOrd="0" presId="urn:microsoft.com/office/officeart/2008/layout/HorizontalMultiLevelHierarchy#1"/>
    <dgm:cxn modelId="{34F7FEFB-C2AA-CA4F-8C8E-C6B1CB47C723}" type="presParOf" srcId="{64FFE1E6-BF7D-B444-9DDE-17F3249BA050}" destId="{847F8719-E2B8-A345-9AE6-622277A4C0FF}" srcOrd="0" destOrd="0" presId="urn:microsoft.com/office/officeart/2008/layout/HorizontalMultiLevelHierarchy#1"/>
    <dgm:cxn modelId="{1C9BC3EA-2AD9-F34F-A380-A03A5EEE0388}" type="presParOf" srcId="{64FFE1E6-BF7D-B444-9DDE-17F3249BA050}" destId="{14BE4E20-2C39-2340-9333-D68E13CE9302}" srcOrd="1" destOrd="0" presId="urn:microsoft.com/office/officeart/2008/layout/HorizontalMultiLevelHierarchy#1"/>
    <dgm:cxn modelId="{10923C8D-9BA4-4F4C-845A-D98A3E1F0C1C}" type="presParOf" srcId="{F0F98AEC-E44A-0940-8720-3DB1AA152B85}" destId="{1AEF7166-AB78-3B4A-A32D-D154AB56DE62}" srcOrd="2" destOrd="0" presId="urn:microsoft.com/office/officeart/2008/layout/HorizontalMultiLevelHierarchy#1"/>
    <dgm:cxn modelId="{FF1555D8-9860-2246-88C5-476B13ABF1CB}" type="presParOf" srcId="{1AEF7166-AB78-3B4A-A32D-D154AB56DE62}" destId="{68B9F03A-160C-E148-8939-F1776CE75876}" srcOrd="0" destOrd="0" presId="urn:microsoft.com/office/officeart/2008/layout/HorizontalMultiLevelHierarchy#1"/>
    <dgm:cxn modelId="{0119AADF-566D-784B-AEEE-994088072C23}" type="presParOf" srcId="{F0F98AEC-E44A-0940-8720-3DB1AA152B85}" destId="{7D4523A1-9BD5-4148-9CAC-1DDD880C58ED}" srcOrd="3" destOrd="0" presId="urn:microsoft.com/office/officeart/2008/layout/HorizontalMultiLevelHierarchy#1"/>
    <dgm:cxn modelId="{605E2AA9-D336-F645-AC07-EA2155596F0C}" type="presParOf" srcId="{7D4523A1-9BD5-4148-9CAC-1DDD880C58ED}" destId="{9ECF6497-4310-A74B-9A15-27198261060B}" srcOrd="0" destOrd="0" presId="urn:microsoft.com/office/officeart/2008/layout/HorizontalMultiLevelHierarchy#1"/>
    <dgm:cxn modelId="{F594867B-C414-8D43-A763-C49FFDBB60F5}" type="presParOf" srcId="{7D4523A1-9BD5-4148-9CAC-1DDD880C58ED}" destId="{1AC17EA2-015D-2A42-8A30-17B2DC1693EC}" srcOrd="1" destOrd="0" presId="urn:microsoft.com/office/officeart/2008/layout/HorizontalMultiLevelHierarchy#1"/>
    <dgm:cxn modelId="{AC7DAD4F-3D72-AE49-B754-39D74C64BC95}" type="presParOf" srcId="{F0F98AEC-E44A-0940-8720-3DB1AA152B85}" destId="{FF16802C-EAFD-8747-AEB1-476752EDF50A}" srcOrd="4" destOrd="0" presId="urn:microsoft.com/office/officeart/2008/layout/HorizontalMultiLevelHierarchy#1"/>
    <dgm:cxn modelId="{A09AC177-E8DA-8B43-9A5C-16B1E3467117}" type="presParOf" srcId="{FF16802C-EAFD-8747-AEB1-476752EDF50A}" destId="{B83FA6B4-B9FB-CD4C-9EB9-7F885DC1694B}" srcOrd="0" destOrd="0" presId="urn:microsoft.com/office/officeart/2008/layout/HorizontalMultiLevelHierarchy#1"/>
    <dgm:cxn modelId="{E9B6AED7-88B2-6E4B-95C2-AB64B69F070A}" type="presParOf" srcId="{F0F98AEC-E44A-0940-8720-3DB1AA152B85}" destId="{637D8709-E584-5040-9E7B-933AB381C6B1}" srcOrd="5" destOrd="0" presId="urn:microsoft.com/office/officeart/2008/layout/HorizontalMultiLevelHierarchy#1"/>
    <dgm:cxn modelId="{71083117-453F-3B40-98A2-B98217672751}" type="presParOf" srcId="{637D8709-E584-5040-9E7B-933AB381C6B1}" destId="{97F17813-B00A-AB4C-A8A0-FAECA6671867}" srcOrd="0" destOrd="0" presId="urn:microsoft.com/office/officeart/2008/layout/HorizontalMultiLevelHierarchy#1"/>
    <dgm:cxn modelId="{3A934524-7ACA-2B4F-BFCF-5D1C6B157C74}" type="presParOf" srcId="{637D8709-E584-5040-9E7B-933AB381C6B1}" destId="{E045C1D5-5835-644C-A55B-5A96CDED65A8}" srcOrd="1" destOrd="0" presId="urn:microsoft.com/office/officeart/2008/layout/HorizontalMultiLevelHierarchy#1"/>
    <dgm:cxn modelId="{0A5B2470-6A1A-7941-8F58-002E7C271FA5}" type="presParOf" srcId="{F0F98AEC-E44A-0940-8720-3DB1AA152B85}" destId="{D5BE8A6B-B0F7-6A44-8E9E-37B5C9C2A9F3}" srcOrd="6" destOrd="0" presId="urn:microsoft.com/office/officeart/2008/layout/HorizontalMultiLevelHierarchy#1"/>
    <dgm:cxn modelId="{8B059ED9-8308-DC43-AA35-104C5C2AF60D}" type="presParOf" srcId="{D5BE8A6B-B0F7-6A44-8E9E-37B5C9C2A9F3}" destId="{4456AAF6-962B-BC43-A76F-1E351488B51D}" srcOrd="0" destOrd="0" presId="urn:microsoft.com/office/officeart/2008/layout/HorizontalMultiLevelHierarchy#1"/>
    <dgm:cxn modelId="{B9542C6E-8656-EE4A-975A-FAAEE6004C09}" type="presParOf" srcId="{F0F98AEC-E44A-0940-8720-3DB1AA152B85}" destId="{A19A2525-6135-404A-9E0B-8585FEFE0DC0}" srcOrd="7" destOrd="0" presId="urn:microsoft.com/office/officeart/2008/layout/HorizontalMultiLevelHierarchy#1"/>
    <dgm:cxn modelId="{E46BF0A3-5016-1C46-AAF4-7B2E0E8B457E}" type="presParOf" srcId="{A19A2525-6135-404A-9E0B-8585FEFE0DC0}" destId="{256E0863-5BA5-0344-9467-BB15106B8CD3}" srcOrd="0" destOrd="0" presId="urn:microsoft.com/office/officeart/2008/layout/HorizontalMultiLevelHierarchy#1"/>
    <dgm:cxn modelId="{6B3CFE56-B244-0D40-9DD6-5FB4859F8A2A}" type="presParOf" srcId="{A19A2525-6135-404A-9E0B-8585FEFE0DC0}" destId="{2108C768-F972-B145-B707-1598ADB46A3C}" srcOrd="1" destOrd="0" presId="urn:microsoft.com/office/officeart/2008/layout/HorizontalMultiLevelHierarchy#1"/>
    <dgm:cxn modelId="{98D71A51-6971-ED4D-8B6A-096E93182D33}" type="presParOf" srcId="{C18C1AE9-56C5-3248-98BD-C1B6008D8FF7}" destId="{D5C4FFCC-6BD4-F244-82EA-AD1CB215B9CF}" srcOrd="4" destOrd="0" presId="urn:microsoft.com/office/officeart/2008/layout/HorizontalMultiLevelHierarchy#1"/>
    <dgm:cxn modelId="{425B3618-B052-9F4B-9874-6BE3A8F2E457}" type="presParOf" srcId="{D5C4FFCC-6BD4-F244-82EA-AD1CB215B9CF}" destId="{567C3E0E-F634-AE40-90A9-588A415928E6}" srcOrd="0" destOrd="0" presId="urn:microsoft.com/office/officeart/2008/layout/HorizontalMultiLevelHierarchy#1"/>
    <dgm:cxn modelId="{911D3C1F-0B8D-BF4F-B611-6B3B901F8F12}" type="presParOf" srcId="{C18C1AE9-56C5-3248-98BD-C1B6008D8FF7}" destId="{2F4CDA38-85B2-814B-A53F-44DCB02028CB}" srcOrd="5" destOrd="0" presId="urn:microsoft.com/office/officeart/2008/layout/HorizontalMultiLevelHierarchy#1"/>
    <dgm:cxn modelId="{CF04BB7C-5549-964A-81E3-51481AFA24A6}" type="presParOf" srcId="{2F4CDA38-85B2-814B-A53F-44DCB02028CB}" destId="{900406EB-B84F-8141-B6E3-899F46603D12}" srcOrd="0" destOrd="0" presId="urn:microsoft.com/office/officeart/2008/layout/HorizontalMultiLevelHierarchy#1"/>
    <dgm:cxn modelId="{0474EAC5-4A6C-A141-95DF-3DB3CC10DD8F}" type="presParOf" srcId="{2F4CDA38-85B2-814B-A53F-44DCB02028CB}" destId="{C182649C-48F5-3747-A17F-4FDCB63B1754}" srcOrd="1" destOrd="0" presId="urn:microsoft.com/office/officeart/2008/layout/HorizontalMultiLevelHierarchy#1"/>
    <dgm:cxn modelId="{D0CCD01C-D4F1-0A4D-B527-C91775BA7486}" type="presParOf" srcId="{C182649C-48F5-3747-A17F-4FDCB63B1754}" destId="{48C37862-4A64-8A4C-824F-E3FD65F943D6}" srcOrd="0" destOrd="0" presId="urn:microsoft.com/office/officeart/2008/layout/HorizontalMultiLevelHierarchy#1"/>
    <dgm:cxn modelId="{8538379D-5FB6-344C-85FE-FD62E655AD9B}" type="presParOf" srcId="{48C37862-4A64-8A4C-824F-E3FD65F943D6}" destId="{8B629993-559C-E342-9549-7D4B51691313}" srcOrd="0" destOrd="0" presId="urn:microsoft.com/office/officeart/2008/layout/HorizontalMultiLevelHierarchy#1"/>
    <dgm:cxn modelId="{4BBCC90B-4CA3-B64A-9427-EFD647EBDB0F}" type="presParOf" srcId="{C182649C-48F5-3747-A17F-4FDCB63B1754}" destId="{560D7683-EA20-0541-A756-6B830FEF9649}" srcOrd="1" destOrd="0" presId="urn:microsoft.com/office/officeart/2008/layout/HorizontalMultiLevelHierarchy#1"/>
    <dgm:cxn modelId="{D495D8B5-47F6-4042-A8EB-789E71EFB2CC}" type="presParOf" srcId="{560D7683-EA20-0541-A756-6B830FEF9649}" destId="{D1D3ACD7-8999-4844-A15C-15E6693363AA}" srcOrd="0" destOrd="0" presId="urn:microsoft.com/office/officeart/2008/layout/HorizontalMultiLevelHierarchy#1"/>
    <dgm:cxn modelId="{673F49C7-C3D4-4D4F-85BE-A2AFFC2050F1}" type="presParOf" srcId="{560D7683-EA20-0541-A756-6B830FEF9649}" destId="{7B632A9B-61EF-6D43-879A-75EEC995ECD2}" srcOrd="1" destOrd="0" presId="urn:microsoft.com/office/officeart/2008/layout/HorizontalMultiLevelHierarchy#1"/>
    <dgm:cxn modelId="{98E5C283-E345-3743-8A46-E971C6F1BB1B}" type="presParOf" srcId="{C182649C-48F5-3747-A17F-4FDCB63B1754}" destId="{AF465FAF-DA8D-8342-8063-FE8ADF904706}" srcOrd="2" destOrd="0" presId="urn:microsoft.com/office/officeart/2008/layout/HorizontalMultiLevelHierarchy#1"/>
    <dgm:cxn modelId="{96F53548-804E-CD4C-AC05-32BA7950BF43}" type="presParOf" srcId="{AF465FAF-DA8D-8342-8063-FE8ADF904706}" destId="{8A39C720-E690-174F-8735-1791FE1AD1A4}" srcOrd="0" destOrd="0" presId="urn:microsoft.com/office/officeart/2008/layout/HorizontalMultiLevelHierarchy#1"/>
    <dgm:cxn modelId="{DCC6C28A-F104-5D4D-9537-5614279B7F31}" type="presParOf" srcId="{C182649C-48F5-3747-A17F-4FDCB63B1754}" destId="{1B760C1D-BA97-C94C-8A71-FA4283E2BAA5}" srcOrd="3" destOrd="0" presId="urn:microsoft.com/office/officeart/2008/layout/HorizontalMultiLevelHierarchy#1"/>
    <dgm:cxn modelId="{ABCAE860-B00B-E043-AB9D-58601B353316}" type="presParOf" srcId="{1B760C1D-BA97-C94C-8A71-FA4283E2BAA5}" destId="{98DDFFBC-201C-0D4C-840A-558318CA9111}" srcOrd="0" destOrd="0" presId="urn:microsoft.com/office/officeart/2008/layout/HorizontalMultiLevelHierarchy#1"/>
    <dgm:cxn modelId="{D30D3C0E-A880-304A-834B-AB47EC63D4AB}" type="presParOf" srcId="{1B760C1D-BA97-C94C-8A71-FA4283E2BAA5}" destId="{36A4EE1B-0571-1543-931F-9CD81433B8F8}" srcOrd="1" destOrd="0" presId="urn:microsoft.com/office/officeart/2008/layout/HorizontalMultiLevelHierarchy#1"/>
    <dgm:cxn modelId="{BD301C0E-1B13-6E46-88BC-15186F9A79F8}" type="presParOf" srcId="{C182649C-48F5-3747-A17F-4FDCB63B1754}" destId="{4DE7BF05-E36C-6D45-9B85-38AEAA29AA2A}" srcOrd="4" destOrd="0" presId="urn:microsoft.com/office/officeart/2008/layout/HorizontalMultiLevelHierarchy#1"/>
    <dgm:cxn modelId="{34C07414-BC5A-F241-AE5E-13578B8FF854}" type="presParOf" srcId="{4DE7BF05-E36C-6D45-9B85-38AEAA29AA2A}" destId="{399A3085-C30F-7B4C-853E-7760A684C2BB}" srcOrd="0" destOrd="0" presId="urn:microsoft.com/office/officeart/2008/layout/HorizontalMultiLevelHierarchy#1"/>
    <dgm:cxn modelId="{B4323234-7009-5141-9A14-59823023B4BC}" type="presParOf" srcId="{C182649C-48F5-3747-A17F-4FDCB63B1754}" destId="{475CC75C-9308-EA49-8792-DA70AFE6B594}" srcOrd="5" destOrd="0" presId="urn:microsoft.com/office/officeart/2008/layout/HorizontalMultiLevelHierarchy#1"/>
    <dgm:cxn modelId="{372847AC-650F-E647-BEBC-A8DBDBD35E14}" type="presParOf" srcId="{475CC75C-9308-EA49-8792-DA70AFE6B594}" destId="{1F68EAE7-4115-174F-8B49-3D75AA6CDAE7}" srcOrd="0" destOrd="0" presId="urn:microsoft.com/office/officeart/2008/layout/HorizontalMultiLevelHierarchy#1"/>
    <dgm:cxn modelId="{DC6E8D6B-6EA8-0D42-850B-E7B72935D38D}" type="presParOf" srcId="{475CC75C-9308-EA49-8792-DA70AFE6B594}" destId="{7E66FB78-68D2-434F-9408-720300131D40}" srcOrd="1" destOrd="0" presId="urn:microsoft.com/office/officeart/2008/layout/HorizontalMultiLevelHierarchy#1"/>
    <dgm:cxn modelId="{8FB998EF-DBDB-7C4C-8A26-A15EEB1B770C}" type="presParOf" srcId="{C18C1AE9-56C5-3248-98BD-C1B6008D8FF7}" destId="{A91E6608-9B03-6C4C-AE12-EC465C3C91B5}" srcOrd="6" destOrd="0" presId="urn:microsoft.com/office/officeart/2008/layout/HorizontalMultiLevelHierarchy#1"/>
    <dgm:cxn modelId="{8346A038-641B-5C4F-9439-9D3D6A5A095E}" type="presParOf" srcId="{A91E6608-9B03-6C4C-AE12-EC465C3C91B5}" destId="{FD79B7E6-E3F1-2A43-8FE9-C977AB4BDF12}" srcOrd="0" destOrd="0" presId="urn:microsoft.com/office/officeart/2008/layout/HorizontalMultiLevelHierarchy#1"/>
    <dgm:cxn modelId="{35A0967F-8C01-FE4C-9AAB-CDD9495B5C7E}" type="presParOf" srcId="{C18C1AE9-56C5-3248-98BD-C1B6008D8FF7}" destId="{D1BEA37C-3D94-C440-8834-325B03F85349}" srcOrd="7" destOrd="0" presId="urn:microsoft.com/office/officeart/2008/layout/HorizontalMultiLevelHierarchy#1"/>
    <dgm:cxn modelId="{64718954-B73B-3C4B-8DE1-0135756BBFEF}" type="presParOf" srcId="{D1BEA37C-3D94-C440-8834-325B03F85349}" destId="{D05F3C27-B307-D246-B0CB-963D1EBE225C}" srcOrd="0" destOrd="0" presId="urn:microsoft.com/office/officeart/2008/layout/HorizontalMultiLevelHierarchy#1"/>
    <dgm:cxn modelId="{8A3331A7-E4C3-074A-AA90-60B987ADBF78}" type="presParOf" srcId="{D1BEA37C-3D94-C440-8834-325B03F85349}" destId="{9B2B79F4-AD73-B44D-8D21-83D6F9367279}" srcOrd="1" destOrd="0" presId="urn:microsoft.com/office/officeart/2008/layout/HorizontalMultiLevelHierarchy#1"/>
    <dgm:cxn modelId="{EAAF9B9D-9529-C049-976B-49204FBE7750}" type="presParOf" srcId="{9B2B79F4-AD73-B44D-8D21-83D6F9367279}" destId="{D2A921DA-4CCD-1A4D-8F81-569061ECFCDA}" srcOrd="0" destOrd="0" presId="urn:microsoft.com/office/officeart/2008/layout/HorizontalMultiLevelHierarchy#1"/>
    <dgm:cxn modelId="{9EF20768-7A80-7441-A6B6-CE0DAE2CB7CB}" type="presParOf" srcId="{D2A921DA-4CCD-1A4D-8F81-569061ECFCDA}" destId="{57A3ED3C-BEB7-2848-9D4A-851764B2A9F8}" srcOrd="0" destOrd="0" presId="urn:microsoft.com/office/officeart/2008/layout/HorizontalMultiLevelHierarchy#1"/>
    <dgm:cxn modelId="{F77641A8-9CD7-784E-9C78-9FEF15D89698}" type="presParOf" srcId="{9B2B79F4-AD73-B44D-8D21-83D6F9367279}" destId="{0A552DC4-1EED-F94A-9DB9-95067CD6D949}" srcOrd="1" destOrd="0" presId="urn:microsoft.com/office/officeart/2008/layout/HorizontalMultiLevelHierarchy#1"/>
    <dgm:cxn modelId="{05960749-86E0-E047-88E0-F21AC4405900}" type="presParOf" srcId="{0A552DC4-1EED-F94A-9DB9-95067CD6D949}" destId="{A3C72D07-5221-5C43-A1FD-8E2D7F42B8D1}" srcOrd="0" destOrd="0" presId="urn:microsoft.com/office/officeart/2008/layout/HorizontalMultiLevelHierarchy#1"/>
    <dgm:cxn modelId="{E1D176DB-E36C-D34A-89EB-32208D1D4517}" type="presParOf" srcId="{0A552DC4-1EED-F94A-9DB9-95067CD6D949}" destId="{ADB18A00-C35A-1747-B8EE-972462227378}" srcOrd="1" destOrd="0" presId="urn:microsoft.com/office/officeart/2008/layout/HorizontalMultiLevelHierarchy#1"/>
    <dgm:cxn modelId="{903A67D5-4ED0-C94E-998F-D5EFCB1F278C}" type="presParOf" srcId="{9B2B79F4-AD73-B44D-8D21-83D6F9367279}" destId="{C1122585-B201-524A-80FA-39C76B0E6CD1}" srcOrd="2" destOrd="0" presId="urn:microsoft.com/office/officeart/2008/layout/HorizontalMultiLevelHierarchy#1"/>
    <dgm:cxn modelId="{E6302ECB-5769-CB46-920A-DFAD1D3A3D2E}" type="presParOf" srcId="{C1122585-B201-524A-80FA-39C76B0E6CD1}" destId="{6F2BF204-2A24-C640-9863-F4535C01B14C}" srcOrd="0" destOrd="0" presId="urn:microsoft.com/office/officeart/2008/layout/HorizontalMultiLevelHierarchy#1"/>
    <dgm:cxn modelId="{EB885285-2928-BF4F-B126-DB183C9E6003}" type="presParOf" srcId="{9B2B79F4-AD73-B44D-8D21-83D6F9367279}" destId="{29CFE5A7-40CD-B847-9FCD-673A6A318349}" srcOrd="3" destOrd="0" presId="urn:microsoft.com/office/officeart/2008/layout/HorizontalMultiLevelHierarchy#1"/>
    <dgm:cxn modelId="{889042F4-B789-F141-A7A3-400DF80506EA}" type="presParOf" srcId="{29CFE5A7-40CD-B847-9FCD-673A6A318349}" destId="{1E99A659-BDC3-6449-B4DA-EC322679C6B4}" srcOrd="0" destOrd="0" presId="urn:microsoft.com/office/officeart/2008/layout/HorizontalMultiLevelHierarchy#1"/>
    <dgm:cxn modelId="{0AE88469-9627-1549-B767-085008D2EBB5}" type="presParOf" srcId="{29CFE5A7-40CD-B847-9FCD-673A6A318349}" destId="{4D854EE9-89BF-8846-A5B4-8CCCCA9AF516}" srcOrd="1" destOrd="0" presId="urn:microsoft.com/office/officeart/2008/layout/HorizontalMultiLevelHierarchy#1"/>
    <dgm:cxn modelId="{29104D73-4B99-1D45-81CD-C12FA05396D5}" type="presParOf" srcId="{9B2B79F4-AD73-B44D-8D21-83D6F9367279}" destId="{2A3A1EB8-E79C-4348-9C66-2AD11AE71FBB}" srcOrd="4" destOrd="0" presId="urn:microsoft.com/office/officeart/2008/layout/HorizontalMultiLevelHierarchy#1"/>
    <dgm:cxn modelId="{BC086379-695E-814E-B8D8-D76ED587D60A}" type="presParOf" srcId="{2A3A1EB8-E79C-4348-9C66-2AD11AE71FBB}" destId="{72199169-63F8-8141-BCC4-FB6B5CA31F95}" srcOrd="0" destOrd="0" presId="urn:microsoft.com/office/officeart/2008/layout/HorizontalMultiLevelHierarchy#1"/>
    <dgm:cxn modelId="{7F6D20CC-232D-0046-9FDD-0EDEFE8AFE73}" type="presParOf" srcId="{9B2B79F4-AD73-B44D-8D21-83D6F9367279}" destId="{7AB5A80D-E9BE-BD42-A381-5DEC12EB4B74}" srcOrd="5" destOrd="0" presId="urn:microsoft.com/office/officeart/2008/layout/HorizontalMultiLevelHierarchy#1"/>
    <dgm:cxn modelId="{3F7DA77D-08D9-BB41-8DDF-63F44E4C5BD6}" type="presParOf" srcId="{7AB5A80D-E9BE-BD42-A381-5DEC12EB4B74}" destId="{80608D7C-6877-B34F-9CFB-80426274F490}" srcOrd="0" destOrd="0" presId="urn:microsoft.com/office/officeart/2008/layout/HorizontalMultiLevelHierarchy#1"/>
    <dgm:cxn modelId="{71D71CDA-5FF3-8740-BA25-59200B4AC40B}" type="presParOf" srcId="{7AB5A80D-E9BE-BD42-A381-5DEC12EB4B74}" destId="{477438A7-05EE-C34F-B08A-2B770DFCCD08}" srcOrd="1" destOrd="0" presId="urn:microsoft.com/office/officeart/2008/layout/HorizontalMultiLevelHierarchy#1"/>
    <dgm:cxn modelId="{FA9296E0-659B-554F-ACD7-990CFC2EDB87}" type="presParOf" srcId="{9B2B79F4-AD73-B44D-8D21-83D6F9367279}" destId="{9283E2A0-D0FF-3E4B-A3FE-A7BBBF5CAE4C}" srcOrd="6" destOrd="0" presId="urn:microsoft.com/office/officeart/2008/layout/HorizontalMultiLevelHierarchy#1"/>
    <dgm:cxn modelId="{4A3E9857-98BA-7B49-85C7-43E7B1AF9267}" type="presParOf" srcId="{9283E2A0-D0FF-3E4B-A3FE-A7BBBF5CAE4C}" destId="{6ECA649E-314A-A842-AC86-4A908178F036}" srcOrd="0" destOrd="0" presId="urn:microsoft.com/office/officeart/2008/layout/HorizontalMultiLevelHierarchy#1"/>
    <dgm:cxn modelId="{C33A4A1A-CD48-C943-9718-E6B1B9291D47}" type="presParOf" srcId="{9B2B79F4-AD73-B44D-8D21-83D6F9367279}" destId="{1CF3C7A0-44FD-F143-9E46-8E892F59A001}" srcOrd="7" destOrd="0" presId="urn:microsoft.com/office/officeart/2008/layout/HorizontalMultiLevelHierarchy#1"/>
    <dgm:cxn modelId="{8FC85489-9A14-7648-8784-2C3C19DEB950}" type="presParOf" srcId="{1CF3C7A0-44FD-F143-9E46-8E892F59A001}" destId="{78115EC3-2A56-8A49-B844-B9E27CBEA5D7}" srcOrd="0" destOrd="0" presId="urn:microsoft.com/office/officeart/2008/layout/HorizontalMultiLevelHierarchy#1"/>
    <dgm:cxn modelId="{FCD4A141-402F-6F47-A3E5-89451F04F0CA}" type="presParOf" srcId="{1CF3C7A0-44FD-F143-9E46-8E892F59A001}" destId="{6FCDFB47-90AB-C04D-8031-CA4B95186F6A}" srcOrd="1" destOrd="0" presId="urn:microsoft.com/office/officeart/2008/layout/HorizontalMultiLevelHierarchy#1"/>
    <dgm:cxn modelId="{7A3B223D-3109-7146-A4E4-262147C9330B}" type="presParOf" srcId="{9B2B79F4-AD73-B44D-8D21-83D6F9367279}" destId="{CAF9B486-61AA-CA4D-878D-06BF17356DCD}" srcOrd="8" destOrd="0" presId="urn:microsoft.com/office/officeart/2008/layout/HorizontalMultiLevelHierarchy#1"/>
    <dgm:cxn modelId="{B872E816-8C92-3546-A8B8-651B4F7ED52E}" type="presParOf" srcId="{CAF9B486-61AA-CA4D-878D-06BF17356DCD}" destId="{14E69869-A0C7-3C44-92B9-F03D5708ED39}" srcOrd="0" destOrd="0" presId="urn:microsoft.com/office/officeart/2008/layout/HorizontalMultiLevelHierarchy#1"/>
    <dgm:cxn modelId="{EA14663C-1351-DA4D-8AC7-4F06F3100EAA}" type="presParOf" srcId="{9B2B79F4-AD73-B44D-8D21-83D6F9367279}" destId="{52BC07BC-A8E5-734E-981F-CB5525834C84}" srcOrd="9" destOrd="0" presId="urn:microsoft.com/office/officeart/2008/layout/HorizontalMultiLevelHierarchy#1"/>
    <dgm:cxn modelId="{A8CBF825-F70D-D143-ACEF-C766CFB3F0AA}" type="presParOf" srcId="{52BC07BC-A8E5-734E-981F-CB5525834C84}" destId="{4B5C4979-CB3F-8D45-964B-4EF18DA3352A}" srcOrd="0" destOrd="0" presId="urn:microsoft.com/office/officeart/2008/layout/HorizontalMultiLevelHierarchy#1"/>
    <dgm:cxn modelId="{6C0D3B13-1A02-5A4E-9902-AB3CC36B3050}" type="presParOf" srcId="{52BC07BC-A8E5-734E-981F-CB5525834C84}" destId="{DEDA6BDB-413A-B54C-B583-9E6A7CB26CB2}" srcOrd="1" destOrd="0" presId="urn:microsoft.com/office/officeart/2008/layout/HorizontalMultiLevelHierarchy#1"/>
    <dgm:cxn modelId="{DDAC0065-1CD4-684F-A10F-E052B2AB9364}" type="presParOf" srcId="{9B2B79F4-AD73-B44D-8D21-83D6F9367279}" destId="{26D25940-D594-5A4F-B4A3-5E1CC900A432}" srcOrd="10" destOrd="0" presId="urn:microsoft.com/office/officeart/2008/layout/HorizontalMultiLevelHierarchy#1"/>
    <dgm:cxn modelId="{3389D1E2-EA26-6A45-8E17-10A0FAE91AF2}" type="presParOf" srcId="{26D25940-D594-5A4F-B4A3-5E1CC900A432}" destId="{980FB440-AC21-ED42-86B4-CA83C28975A0}" srcOrd="0" destOrd="0" presId="urn:microsoft.com/office/officeart/2008/layout/HorizontalMultiLevelHierarchy#1"/>
    <dgm:cxn modelId="{3319A33B-ABBA-8447-B249-9F2B9674D798}" type="presParOf" srcId="{9B2B79F4-AD73-B44D-8D21-83D6F9367279}" destId="{9D07E7BB-B5E7-7243-8D9D-DA93401E4A0B}" srcOrd="11" destOrd="0" presId="urn:microsoft.com/office/officeart/2008/layout/HorizontalMultiLevelHierarchy#1"/>
    <dgm:cxn modelId="{F97E68DE-9DC1-244F-8370-1B02A75C3970}" type="presParOf" srcId="{9D07E7BB-B5E7-7243-8D9D-DA93401E4A0B}" destId="{8789C085-8E7C-FD43-AA14-43AD9195EC3B}" srcOrd="0" destOrd="0" presId="urn:microsoft.com/office/officeart/2008/layout/HorizontalMultiLevelHierarchy#1"/>
    <dgm:cxn modelId="{354A8305-3AA0-ED4A-BF76-70E1D7A0222C}" type="presParOf" srcId="{9D07E7BB-B5E7-7243-8D9D-DA93401E4A0B}" destId="{F3065AC7-9ABA-1343-94E9-BDB977C6CB9E}"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28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28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Query Understanding</a:t>
          </a:r>
        </a:p>
      </dgm:t>
    </dgm:pt>
    <dgm:pt modelId="{5927FD8E-05FF-104F-B7CD-11A8305174D2}" type="parTrans" cxnId="{B5F24711-8D78-4840-8095-D080ED171E54}">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28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Schema Understanding</a:t>
          </a:r>
        </a:p>
      </dgm:t>
    </dgm:pt>
    <dgm:pt modelId="{0C20D66D-0EC2-8440-967F-6EB2878DDDBF}" type="parTrans" cxnId="{F1D696BD-3D77-4643-9BEB-B000B79EA259}">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28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Environment Understanding</a:t>
          </a:r>
        </a:p>
      </dgm:t>
    </dgm:pt>
    <dgm:pt modelId="{12C83186-16C3-4D49-9C9E-93027D2F0B6D}" type="parTrans" cxnId="{95AB9997-447D-6B49-8056-85DFA0647053}">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28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28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28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Pre-Processing</a:t>
          </a:r>
        </a:p>
      </dgm:t>
    </dgm:pt>
    <dgm:pt modelId="{32E14CF8-2D69-8F42-AC80-798A9F11DAA5}" type="parTrans" cxnId="{52BF4FEE-DCA4-904D-A431-E1B61EB7D08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28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SQL</a:t>
          </a:r>
          <a:r>
            <a:rPr lang="zh-CN" altLang="en-US" sz="1800" i="1" dirty="0">
              <a:latin typeface="Avenir Next" panose="020B0503020202020204" pitchFamily="34" charset="0"/>
              <a:cs typeface="Times New Roman" panose="02020503050405090304" pitchFamily="18" charset="0"/>
            </a:rPr>
            <a:t> </a:t>
          </a:r>
          <a:r>
            <a:rPr lang="en-GB" altLang="zh-CN" sz="1800" i="1" dirty="0">
              <a:latin typeface="Avenir Next" panose="020B0503020202020204" pitchFamily="34" charset="0"/>
              <a:cs typeface="Times New Roman" panose="02020503050405090304" pitchFamily="18" charset="0"/>
            </a:rPr>
            <a:t>Generation</a:t>
          </a:r>
        </a:p>
      </dgm:t>
    </dgm:pt>
    <dgm:pt modelId="{17D72F09-B174-E145-8925-17B7FEB987EA}" type="parTrans" cxnId="{52BAA0D7-16BB-DB4F-A2FC-869D5BE3F9FC}">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28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Post-Processing</a:t>
          </a:r>
        </a:p>
      </dgm:t>
    </dgm:pt>
    <dgm:pt modelId="{C8603C2D-FDB4-F042-8B24-6B9FF5428248}" type="parTrans" cxnId="{B47E07B2-8E63-F442-A3E7-D6E2AC892C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28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28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28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28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Tools</a:t>
          </a:r>
        </a:p>
      </dgm:t>
    </dgm:pt>
    <dgm:pt modelId="{9C8886C6-0469-E844-8D9B-FF4EFD31D2EE}" type="parTrans" cxnId="{8DEAA4B2-789B-A544-B057-E6A92D6E2E6D}">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28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28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28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SQL </a:t>
          </a:r>
          <a:r>
            <a:rPr lang="en-US" altLang="zh-CN" sz="1800" i="1" dirty="0">
              <a:latin typeface="Avenir Next" panose="020B0503020202020204" pitchFamily="34" charset="0"/>
              <a:cs typeface="Times New Roman" panose="02020503050405090304" pitchFamily="18" charset="0"/>
            </a:rPr>
            <a:t>Verifier</a:t>
          </a:r>
          <a:endParaRPr lang="en-GB" altLang="zh-CN" sz="1800" i="1" dirty="0">
            <a:latin typeface="Avenir Next" panose="020B0503020202020204" pitchFamily="34" charset="0"/>
            <a:cs typeface="Times New Roman" panose="02020503050405090304" pitchFamily="18" charset="0"/>
          </a:endParaRPr>
        </a:p>
      </dgm:t>
    </dgm:pt>
    <dgm:pt modelId="{FD50B485-3427-2F43-BF87-EDBE8F8E1A9C}" type="parTrans" cxnId="{5E99E4DC-925D-7340-8643-BE655F4CE66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2800">
            <a:latin typeface="Avenir Next" panose="020B0503020202020204" pitchFamily="34" charset="0"/>
          </a:endParaRPr>
        </a:p>
      </dgm:t>
    </dgm:pt>
    <dgm:pt modelId="{DBEFDC55-F3CF-944B-9632-0C8A66DBA01B}">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Query Executor</a:t>
          </a:r>
        </a:p>
      </dgm:t>
    </dgm:pt>
    <dgm:pt modelId="{D3677717-3E94-9541-8AA5-43306CBE18E3}" type="parTrans" cxnId="{461E2251-6A22-2F46-989C-DA5FE7F8B3BE}">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0147BF54-9C91-0448-809F-9D1750750FBE}" type="sibTrans" cxnId="{461E2251-6A22-2F46-989C-DA5FE7F8B3BE}">
      <dgm:prSet/>
      <dgm:spPr/>
      <dgm:t>
        <a:bodyPr/>
        <a:lstStyle/>
        <a:p>
          <a:endParaRPr lang="zh-CN" altLang="en-US" sz="28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28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28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28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28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800" i="1">
              <a:latin typeface="Avenir Next" panose="020B0503020202020204" pitchFamily="34" charset="0"/>
              <a:cs typeface="Times New Roman" panose="02020503050405090304" pitchFamily="18" charset="0"/>
            </a:rPr>
            <a:t>Knowledge</a:t>
          </a:r>
          <a:endParaRPr lang="en-GB" altLang="zh-CN" sz="1800" i="1" dirty="0">
            <a:latin typeface="Avenir Next" panose="020B0503020202020204" pitchFamily="34" charset="0"/>
            <a:cs typeface="Times New Roman" panose="02020503050405090304" pitchFamily="18" charset="0"/>
          </a:endParaRPr>
        </a:p>
      </dgm:t>
    </dgm:pt>
    <dgm:pt modelId="{A61E4959-CF11-9241-B410-84DFC67BC063}" type="parTrans" cxnId="{305B7CDE-863D-F843-8BBD-664FD59E2C82}">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28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8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28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2800">
            <a:latin typeface="Avenir Next" panose="020B0503020202020204" pitchFamily="34" charset="0"/>
          </a:endParaRPr>
        </a:p>
      </dgm:t>
    </dgm:pt>
    <dgm:pt modelId="{8C2F61DE-E4E7-3C45-B3D3-7FE0276A2156}">
      <dgm:prSet custT="1"/>
      <dgm:spPr>
        <a:solidFill>
          <a:srgbClr val="F1975A"/>
        </a:solidFill>
        <a:ln>
          <a:noFill/>
        </a:ln>
      </dgm:spPr>
      <dgm:t>
        <a:bodyPr/>
        <a:lstStyle/>
        <a:p>
          <a:r>
            <a:rPr lang="en-US" altLang="zh-CN" sz="1800" i="1" dirty="0">
              <a:latin typeface="Avenir Next" panose="020B0503020202020204" pitchFamily="34" charset="0"/>
              <a:cs typeface="Times New Roman" panose="02020503050405090304" pitchFamily="18" charset="0"/>
            </a:rPr>
            <a:t>Optimization</a:t>
          </a:r>
          <a:r>
            <a:rPr lang="zh-CN" altLang="en-US" sz="1800" i="1" dirty="0">
              <a:latin typeface="Avenir Next" panose="020B0503020202020204" pitchFamily="34" charset="0"/>
              <a:cs typeface="Times New Roman" panose="02020503050405090304" pitchFamily="18" charset="0"/>
            </a:rPr>
            <a:t> </a:t>
          </a:r>
          <a:r>
            <a:rPr lang="en-US" altLang="zh-CN" sz="1800" i="1" dirty="0">
              <a:latin typeface="Avenir Next" panose="020B0503020202020204" pitchFamily="34" charset="0"/>
              <a:cs typeface="Times New Roman" panose="02020503050405090304" pitchFamily="18" charset="0"/>
            </a:rPr>
            <a:t>Goal</a:t>
          </a:r>
          <a:endParaRPr lang="en-GB" altLang="zh-CN" sz="1800" i="1" dirty="0">
            <a:latin typeface="Avenir Next" panose="020B0503020202020204" pitchFamily="34" charset="0"/>
            <a:cs typeface="Times New Roman" panose="02020503050405090304" pitchFamily="18" charset="0"/>
          </a:endParaRPr>
        </a:p>
      </dgm:t>
    </dgm:pt>
    <dgm:pt modelId="{D5E4F395-D54F-CF48-9CC4-0F78A5CDA7F6}" type="parTrans" cxnId="{5A42AC41-7091-8D40-AA1C-21CA93986514}">
      <dgm:prSet/>
      <dgm:spPr/>
      <dgm:t>
        <a:bodyPr/>
        <a:lstStyle/>
        <a:p>
          <a:endParaRPr lang="zh-CN" altLang="en-US" sz="2800">
            <a:latin typeface="Avenir Next" panose="020B0503020202020204" pitchFamily="34" charset="0"/>
          </a:endParaRPr>
        </a:p>
      </dgm:t>
    </dgm:pt>
    <dgm:pt modelId="{9DFBBF72-15F1-D043-B948-6608982A8242}" type="sibTrans" cxnId="{5A42AC41-7091-8D40-AA1C-21CA93986514}">
      <dgm:prSet/>
      <dgm:spPr/>
      <dgm:t>
        <a:bodyPr/>
        <a:lstStyle/>
        <a:p>
          <a:endParaRPr lang="zh-CN" altLang="en-US" sz="2800">
            <a:latin typeface="Avenir Next" panose="020B0503020202020204" pitchFamily="34" charset="0"/>
          </a:endParaRPr>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16764"/>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15"/>
      <dgm:spPr/>
    </dgm:pt>
    <dgm:pt modelId="{0DDF4FC6-2E87-F344-B1CB-118030EE4E93}" type="pres">
      <dgm:prSet presAssocID="{197BF474-80F0-0344-9002-9640E612DF0F}" presName="childText" presStyleLbl="bgAcc1" presStyleIdx="0" presStyleCnt="15" custScaleX="145955">
        <dgm:presLayoutVars>
          <dgm:bulletEnabled val="1"/>
        </dgm:presLayoutVars>
      </dgm:prSet>
      <dgm:spPr/>
    </dgm:pt>
    <dgm:pt modelId="{8726A9F1-6D4A-FD41-AA1C-B265C44A7A6B}" type="pres">
      <dgm:prSet presAssocID="{0C20D66D-0EC2-8440-967F-6EB2878DDDBF}" presName="Name13" presStyleLbl="parChTrans1D2" presStyleIdx="1" presStyleCnt="15"/>
      <dgm:spPr/>
    </dgm:pt>
    <dgm:pt modelId="{4CC8011A-625D-744C-AC30-FC33B0ACD889}" type="pres">
      <dgm:prSet presAssocID="{D751A282-606D-9C4B-9A4D-7D33D1B43EAB}" presName="childText" presStyleLbl="bgAcc1" presStyleIdx="1" presStyleCnt="15" custScaleX="145955">
        <dgm:presLayoutVars>
          <dgm:bulletEnabled val="1"/>
        </dgm:presLayoutVars>
      </dgm:prSet>
      <dgm:spPr/>
    </dgm:pt>
    <dgm:pt modelId="{F8AB2AE4-68F8-3C4F-90FA-8A7451F1B48B}" type="pres">
      <dgm:prSet presAssocID="{12C83186-16C3-4D49-9C9E-93027D2F0B6D}" presName="Name13" presStyleLbl="parChTrans1D2" presStyleIdx="2" presStyleCnt="15"/>
      <dgm:spPr/>
    </dgm:pt>
    <dgm:pt modelId="{52F80C1E-601B-DF4F-9028-02DCBEEC1347}" type="pres">
      <dgm:prSet presAssocID="{6F562CBB-E858-9F4D-8BE2-3BB02C9A6267}" presName="childText" presStyleLbl="bgAcc1" presStyleIdx="2" presStyleCnt="15" custScaleX="145955">
        <dgm:presLayoutVars>
          <dgm:bulletEnabled val="1"/>
        </dgm:presLayoutVars>
      </dgm:prSet>
      <dgm:spPr/>
    </dgm:pt>
    <dgm:pt modelId="{D80432A6-1567-1345-A31A-492E2C3F6A4F}" type="pres">
      <dgm:prSet presAssocID="{D5E4F395-D54F-CF48-9CC4-0F78A5CDA7F6}" presName="Name13" presStyleLbl="parChTrans1D2" presStyleIdx="3" presStyleCnt="15"/>
      <dgm:spPr/>
    </dgm:pt>
    <dgm:pt modelId="{4FED21E9-B8D4-D74D-874E-30B06CD68027}" type="pres">
      <dgm:prSet presAssocID="{8C2F61DE-E4E7-3C45-B3D3-7FE0276A2156}" presName="childText" presStyleLbl="bgAcc1" presStyleIdx="3" presStyleCnt="15" custScaleX="145955">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16764"/>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4" presStyleCnt="15"/>
      <dgm:spPr/>
    </dgm:pt>
    <dgm:pt modelId="{1EBF7C52-1C4F-6A4A-BEDE-63FD6096AC0D}" type="pres">
      <dgm:prSet presAssocID="{5527D5E4-7AD4-154C-9E65-F0E3189211D3}" presName="childText" presStyleLbl="bgAcc1" presStyleIdx="4" presStyleCnt="15" custScaleX="145955">
        <dgm:presLayoutVars>
          <dgm:bulletEnabled val="1"/>
        </dgm:presLayoutVars>
      </dgm:prSet>
      <dgm:spPr/>
    </dgm:pt>
    <dgm:pt modelId="{9E329471-F421-7B4C-8EBB-0CFD9AD59EE9}" type="pres">
      <dgm:prSet presAssocID="{17D72F09-B174-E145-8925-17B7FEB987EA}" presName="Name13" presStyleLbl="parChTrans1D2" presStyleIdx="5" presStyleCnt="15"/>
      <dgm:spPr/>
    </dgm:pt>
    <dgm:pt modelId="{FAA74A9E-C226-D143-9DD6-8C169C02EB1C}" type="pres">
      <dgm:prSet presAssocID="{E1F0D1FF-C38B-0C41-9A83-A19473D1F765}" presName="childText" presStyleLbl="bgAcc1" presStyleIdx="5" presStyleCnt="15" custScaleX="145955">
        <dgm:presLayoutVars>
          <dgm:bulletEnabled val="1"/>
        </dgm:presLayoutVars>
      </dgm:prSet>
      <dgm:spPr/>
    </dgm:pt>
    <dgm:pt modelId="{50625907-3F5F-E84D-A767-A963B9B507F2}" type="pres">
      <dgm:prSet presAssocID="{C8603C2D-FDB4-F042-8B24-6B9FF5428248}" presName="Name13" presStyleLbl="parChTrans1D2" presStyleIdx="6" presStyleCnt="15"/>
      <dgm:spPr/>
    </dgm:pt>
    <dgm:pt modelId="{A5F12713-506D-CA4B-9F9A-F6A2E4527DFD}" type="pres">
      <dgm:prSet presAssocID="{E09F089B-EB97-4D42-B493-CD1B2B4146DA}" presName="childText" presStyleLbl="bgAcc1" presStyleIdx="6" presStyleCnt="15" custScaleX="145955">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16764"/>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7" presStyleCnt="15"/>
      <dgm:spPr/>
    </dgm:pt>
    <dgm:pt modelId="{F7E48AA8-11AC-814B-A7E8-97B08147E1EA}" type="pres">
      <dgm:prSet presAssocID="{1FA96215-8892-354E-88C5-D422DB22C94E}" presName="childText" presStyleLbl="bgAcc1" presStyleIdx="7" presStyleCnt="15" custScaleX="145955">
        <dgm:presLayoutVars>
          <dgm:bulletEnabled val="1"/>
        </dgm:presLayoutVars>
      </dgm:prSet>
      <dgm:spPr/>
    </dgm:pt>
    <dgm:pt modelId="{6A71A05E-335E-5747-9E6E-CCD49D48FCDB}" type="pres">
      <dgm:prSet presAssocID="{9C8886C6-0469-E844-8D9B-FF4EFD31D2EE}" presName="Name13" presStyleLbl="parChTrans1D2" presStyleIdx="8" presStyleCnt="15"/>
      <dgm:spPr/>
    </dgm:pt>
    <dgm:pt modelId="{B4CA523D-4624-A44F-87A4-F62920494B87}" type="pres">
      <dgm:prSet presAssocID="{BC5A50C1-7B39-BB49-B469-C91AF9E7D18C}" presName="childText" presStyleLbl="bgAcc1" presStyleIdx="8" presStyleCnt="15" custScaleX="145955">
        <dgm:presLayoutVars>
          <dgm:bulletEnabled val="1"/>
        </dgm:presLayoutVars>
      </dgm:prSet>
      <dgm:spPr/>
    </dgm:pt>
    <dgm:pt modelId="{FED22BDD-8591-4142-A3AB-38C74250FFC2}" type="pres">
      <dgm:prSet presAssocID="{36DD93B0-D855-5F4B-A179-D3797DB280AD}" presName="Name13" presStyleLbl="parChTrans1D2" presStyleIdx="9" presStyleCnt="15"/>
      <dgm:spPr/>
    </dgm:pt>
    <dgm:pt modelId="{E61D3886-A79A-A945-B46B-50D0E5DCC3CD}" type="pres">
      <dgm:prSet presAssocID="{7D5450B9-28B1-0443-8A3F-75E5E8210F87}" presName="childText" presStyleLbl="bgAcc1" presStyleIdx="9" presStyleCnt="15" custScaleX="145955">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16764"/>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0" presStyleCnt="15"/>
      <dgm:spPr/>
    </dgm:pt>
    <dgm:pt modelId="{D958DE2B-32F1-4C4D-9A18-F93CFCE5A809}" type="pres">
      <dgm:prSet presAssocID="{E19CB4EE-F634-9E46-84CB-EE8E54F2156A}" presName="childText" presStyleLbl="bgAcc1" presStyleIdx="10" presStyleCnt="15" custScaleX="145955">
        <dgm:presLayoutVars>
          <dgm:bulletEnabled val="1"/>
        </dgm:presLayoutVars>
      </dgm:prSet>
      <dgm:spPr/>
    </dgm:pt>
    <dgm:pt modelId="{DAE67731-8335-B845-9563-9E960700BF0F}" type="pres">
      <dgm:prSet presAssocID="{D3677717-3E94-9541-8AA5-43306CBE18E3}" presName="Name13" presStyleLbl="parChTrans1D2" presStyleIdx="11" presStyleCnt="15"/>
      <dgm:spPr/>
    </dgm:pt>
    <dgm:pt modelId="{A751C0D0-00D5-804A-BCCB-BBDD5E1CA8F2}" type="pres">
      <dgm:prSet presAssocID="{DBEFDC55-F3CF-944B-9632-0C8A66DBA01B}" presName="childText" presStyleLbl="bgAcc1" presStyleIdx="11" presStyleCnt="15" custScaleX="145955">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16764"/>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2" presStyleCnt="15"/>
      <dgm:spPr/>
    </dgm:pt>
    <dgm:pt modelId="{8A0C0A12-3B01-6246-9B5B-2C2A281B5588}" type="pres">
      <dgm:prSet presAssocID="{E23E61D4-C58C-D648-8F5E-3682B80E1460}" presName="childText" presStyleLbl="bgAcc1" presStyleIdx="12" presStyleCnt="15" custScaleX="145993">
        <dgm:presLayoutVars>
          <dgm:bulletEnabled val="1"/>
        </dgm:presLayoutVars>
      </dgm:prSet>
      <dgm:spPr/>
    </dgm:pt>
    <dgm:pt modelId="{57843536-8736-1149-8E4D-F6DD55E98E35}" type="pres">
      <dgm:prSet presAssocID="{E08C46E3-A025-3A40-A39C-DA22B02F28E5}" presName="Name13" presStyleLbl="parChTrans1D2" presStyleIdx="13" presStyleCnt="15"/>
      <dgm:spPr/>
    </dgm:pt>
    <dgm:pt modelId="{24F8C700-18A0-F54D-A9FE-4E1028E7D47D}" type="pres">
      <dgm:prSet presAssocID="{9EBE1C00-2FCC-EF42-B9A0-D02ACD9912E5}" presName="childText" presStyleLbl="bgAcc1" presStyleIdx="13" presStyleCnt="15" custScaleX="145993">
        <dgm:presLayoutVars>
          <dgm:bulletEnabled val="1"/>
        </dgm:presLayoutVars>
      </dgm:prSet>
      <dgm:spPr/>
    </dgm:pt>
    <dgm:pt modelId="{DCC3A3F8-40EE-D245-AA2D-5BA4FA82AB3F}" type="pres">
      <dgm:prSet presAssocID="{A61E4959-CF11-9241-B410-84DFC67BC063}" presName="Name13" presStyleLbl="parChTrans1D2" presStyleIdx="14" presStyleCnt="15"/>
      <dgm:spPr/>
    </dgm:pt>
    <dgm:pt modelId="{54EA31AD-C03F-6F42-93BC-3F37A285C4C5}" type="pres">
      <dgm:prSet presAssocID="{4F56FF13-EDF0-C448-A957-FCEA8E3548F3}" presName="childText" presStyleLbl="bgAcc1" presStyleIdx="14" presStyleCnt="15" custScaleX="145993">
        <dgm:presLayoutVars>
          <dgm:bulletEnabled val="1"/>
        </dgm:presLayoutVars>
      </dgm:prSet>
      <dgm:spPr/>
    </dgm:pt>
  </dgm:ptLst>
  <dgm:cxnLst>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5A42AC41-7091-8D40-AA1C-21CA93986514}" srcId="{16D0B6B4-1766-024A-A3B2-4C59F23DCFD8}" destId="{8C2F61DE-E4E7-3C45-B3D3-7FE0276A2156}" srcOrd="3" destOrd="0" parTransId="{D5E4F395-D54F-CF48-9CC4-0F78A5CDA7F6}" sibTransId="{9DFBBF72-15F1-D043-B948-6608982A8242}"/>
    <dgm:cxn modelId="{3B04E341-1F8E-F747-9D3A-88D64A41150B}" type="presOf" srcId="{E23E61D4-C58C-D648-8F5E-3682B80E1460}" destId="{8A0C0A12-3B01-6246-9B5B-2C2A281B5588}" srcOrd="0" destOrd="0" presId="urn:microsoft.com/office/officeart/2005/8/layout/hierarchy3#1"/>
    <dgm:cxn modelId="{461E2251-6A22-2F46-989C-DA5FE7F8B3BE}" srcId="{5B3DADA1-1F39-2845-9C9B-71F1B10EC5D0}" destId="{DBEFDC55-F3CF-944B-9632-0C8A66DBA01B}" srcOrd="1" destOrd="0" parTransId="{D3677717-3E94-9541-8AA5-43306CBE18E3}" sibTransId="{0147BF54-9C91-0448-809F-9D1750750FBE}"/>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85F2235C-FD38-0A44-BF24-1030D640EE50}" type="presOf" srcId="{D5E4F395-D54F-CF48-9CC4-0F78A5CDA7F6}" destId="{D80432A6-1567-1345-A31A-492E2C3F6A4F}" srcOrd="0" destOrd="0" presId="urn:microsoft.com/office/officeart/2005/8/layout/hierarchy3#1"/>
    <dgm:cxn modelId="{8829D35F-B70C-A145-8372-EDD35CE5D69B}" type="presOf" srcId="{8C2F61DE-E4E7-3C45-B3D3-7FE0276A2156}" destId="{4FED21E9-B8D4-D74D-874E-30B06CD6802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BD69EF66-7753-3840-9352-03B6EBB63D32}" type="presOf" srcId="{DBEFDC55-F3CF-944B-9632-0C8A66DBA01B}" destId="{A751C0D0-00D5-804A-BCCB-BBDD5E1CA8F2}" srcOrd="0" destOrd="0" presId="urn:microsoft.com/office/officeart/2005/8/layout/hierarchy3#1"/>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22DAD8AA-9BCD-D748-95DB-F7CC5B5E0310}" type="presOf" srcId="{D3677717-3E94-9541-8AA5-43306CBE18E3}" destId="{DAE67731-8335-B845-9563-9E960700BF0F}" srcOrd="0"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B47E07B2-8E63-F442-A3E7-D6E2AC892C60}" srcId="{865377B2-48F5-AD41-A686-847BA73907E6}" destId="{E09F089B-EB97-4D42-B493-CD1B2B4146DA}" srcOrd="2"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8BA17ABE-46E4-7242-BDDA-31F41D62C375}" srcId="{61B29D8E-B741-C549-A98E-B2B81ADE4808}" destId="{836E88BA-7D6A-9A48-9DD0-F2695B82508E}" srcOrd="4" destOrd="0" parTransId="{EC518D8C-CF78-064C-A993-6C1684BF43E0}" sibTransId="{8A6D8EAC-668D-BB43-8646-DE6AE78F1BDF}"/>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9CDC0CE1-ACF6-9C4B-A153-78B01A80CCCB}" type="presOf" srcId="{16D0B6B4-1766-024A-A3B2-4C59F23DCFD8}" destId="{78B46CF4-ADCC-1C45-B21A-EB6A9ABF30CD}"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8C0B360D-C1F5-BC4E-A1FD-33CD0370973A}" type="presParOf" srcId="{44230523-E927-844D-9083-B8137202932B}" destId="{D80432A6-1567-1345-A31A-492E2C3F6A4F}" srcOrd="6" destOrd="0" presId="urn:microsoft.com/office/officeart/2005/8/layout/hierarchy3#1"/>
    <dgm:cxn modelId="{F28B5424-E309-A040-B544-C9EEE9AE5CFD}" type="presParOf" srcId="{44230523-E927-844D-9083-B8137202932B}" destId="{4FED21E9-B8D4-D74D-874E-30B06CD68027}" srcOrd="7"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53636E6-08F3-654C-84FD-0AFDCD483ED1}" type="presParOf" srcId="{A831E769-CBB3-674E-BB53-D5E6BA5CB13D}" destId="{50625907-3F5F-E84D-A767-A963B9B507F2}" srcOrd="4" destOrd="0" presId="urn:microsoft.com/office/officeart/2005/8/layout/hierarchy3#1"/>
    <dgm:cxn modelId="{B9F5CD8C-1613-1349-95D8-8646C92E1282}" type="presParOf" srcId="{A831E769-CBB3-674E-BB53-D5E6BA5CB13D}" destId="{A5F12713-506D-CA4B-9F9A-F6A2E4527DFD}" srcOrd="5"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A83728C1-740C-3843-B50C-55E20482FC81}" type="presParOf" srcId="{FCC7E2E0-8351-BD4A-8554-5AC45C5EBC8D}" destId="{DAE67731-8335-B845-9563-9E960700BF0F}" srcOrd="2" destOrd="0" presId="urn:microsoft.com/office/officeart/2005/8/layout/hierarchy3#1"/>
    <dgm:cxn modelId="{0F77F4CA-AFF6-B549-9320-C0AD73F8FE92}" type="presParOf" srcId="{FCC7E2E0-8351-BD4A-8554-5AC45C5EBC8D}" destId="{A751C0D0-00D5-804A-BCCB-BBDD5E1CA8F2}" srcOrd="3"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28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28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Query Understanding</a:t>
          </a:r>
        </a:p>
      </dgm:t>
    </dgm:pt>
    <dgm:pt modelId="{5927FD8E-05FF-104F-B7CD-11A8305174D2}" type="parTrans" cxnId="{B5F24711-8D78-4840-8095-D080ED171E54}">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28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Schema Understanding</a:t>
          </a:r>
        </a:p>
      </dgm:t>
    </dgm:pt>
    <dgm:pt modelId="{0C20D66D-0EC2-8440-967F-6EB2878DDDBF}" type="parTrans" cxnId="{F1D696BD-3D77-4643-9BEB-B000B79EA259}">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28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Environment Understanding</a:t>
          </a:r>
        </a:p>
      </dgm:t>
    </dgm:pt>
    <dgm:pt modelId="{12C83186-16C3-4D49-9C9E-93027D2F0B6D}" type="parTrans" cxnId="{95AB9997-447D-6B49-8056-85DFA0647053}">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28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28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28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Pre-Processing</a:t>
          </a:r>
        </a:p>
      </dgm:t>
    </dgm:pt>
    <dgm:pt modelId="{32E14CF8-2D69-8F42-AC80-798A9F11DAA5}" type="parTrans" cxnId="{52BF4FEE-DCA4-904D-A431-E1B61EB7D08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28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SQL</a:t>
          </a:r>
          <a:r>
            <a:rPr lang="zh-CN" altLang="en-US" sz="1800" i="1" dirty="0">
              <a:latin typeface="Avenir Next" panose="020B0503020202020204" pitchFamily="34" charset="0"/>
              <a:cs typeface="Times New Roman" panose="02020503050405090304" pitchFamily="18" charset="0"/>
            </a:rPr>
            <a:t> </a:t>
          </a:r>
          <a:r>
            <a:rPr lang="en-GB" altLang="zh-CN" sz="1800" i="1" dirty="0">
              <a:latin typeface="Avenir Next" panose="020B0503020202020204" pitchFamily="34" charset="0"/>
              <a:cs typeface="Times New Roman" panose="02020503050405090304" pitchFamily="18" charset="0"/>
            </a:rPr>
            <a:t>Generation</a:t>
          </a:r>
        </a:p>
      </dgm:t>
    </dgm:pt>
    <dgm:pt modelId="{17D72F09-B174-E145-8925-17B7FEB987EA}" type="parTrans" cxnId="{52BAA0D7-16BB-DB4F-A2FC-869D5BE3F9FC}">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28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Post-Processing</a:t>
          </a:r>
        </a:p>
      </dgm:t>
    </dgm:pt>
    <dgm:pt modelId="{C8603C2D-FDB4-F042-8B24-6B9FF5428248}" type="parTrans" cxnId="{B47E07B2-8E63-F442-A3E7-D6E2AC892C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28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28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28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28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Tools</a:t>
          </a:r>
        </a:p>
      </dgm:t>
    </dgm:pt>
    <dgm:pt modelId="{9C8886C6-0469-E844-8D9B-FF4EFD31D2EE}" type="parTrans" cxnId="{8DEAA4B2-789B-A544-B057-E6A92D6E2E6D}">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28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28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28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2400" b="1" i="1" dirty="0">
              <a:solidFill>
                <a:srgbClr val="C00000"/>
              </a:solidFill>
              <a:latin typeface="Avenir Next" panose="020B0503020202020204" pitchFamily="34" charset="0"/>
              <a:cs typeface="Times New Roman" panose="02020503050405090304" pitchFamily="18" charset="0"/>
            </a:rPr>
            <a:t>SQL </a:t>
          </a:r>
          <a:r>
            <a:rPr lang="en-US" altLang="zh-CN" sz="2400" b="1" i="1" dirty="0">
              <a:solidFill>
                <a:srgbClr val="C00000"/>
              </a:solidFill>
              <a:latin typeface="Avenir Next" panose="020B0503020202020204" pitchFamily="34" charset="0"/>
              <a:cs typeface="Times New Roman" panose="02020503050405090304" pitchFamily="18" charset="0"/>
            </a:rPr>
            <a:t>Verifier</a:t>
          </a:r>
          <a:endParaRPr lang="en-GB" altLang="zh-CN" sz="2400" b="1" i="1" dirty="0">
            <a:solidFill>
              <a:srgbClr val="C00000"/>
            </a:solidFill>
            <a:latin typeface="Avenir Next" panose="020B0503020202020204" pitchFamily="34" charset="0"/>
            <a:cs typeface="Times New Roman" panose="02020503050405090304" pitchFamily="18" charset="0"/>
          </a:endParaRPr>
        </a:p>
      </dgm:t>
    </dgm:pt>
    <dgm:pt modelId="{FD50B485-3427-2F43-BF87-EDBE8F8E1A9C}" type="parTrans" cxnId="{5E99E4DC-925D-7340-8643-BE655F4CE66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2800">
            <a:latin typeface="Avenir Next" panose="020B0503020202020204" pitchFamily="34" charset="0"/>
          </a:endParaRPr>
        </a:p>
      </dgm:t>
    </dgm:pt>
    <dgm:pt modelId="{DBEFDC55-F3CF-944B-9632-0C8A66DBA01B}">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Query Executor</a:t>
          </a:r>
        </a:p>
      </dgm:t>
    </dgm:pt>
    <dgm:pt modelId="{D3677717-3E94-9541-8AA5-43306CBE18E3}" type="parTrans" cxnId="{461E2251-6A22-2F46-989C-DA5FE7F8B3BE}">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0147BF54-9C91-0448-809F-9D1750750FBE}" type="sibTrans" cxnId="{461E2251-6A22-2F46-989C-DA5FE7F8B3BE}">
      <dgm:prSet/>
      <dgm:spPr/>
      <dgm:t>
        <a:bodyPr/>
        <a:lstStyle/>
        <a:p>
          <a:endParaRPr lang="zh-CN" altLang="en-US" sz="28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28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28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28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28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800" i="1">
              <a:latin typeface="Avenir Next" panose="020B0503020202020204" pitchFamily="34" charset="0"/>
              <a:cs typeface="Times New Roman" panose="02020503050405090304" pitchFamily="18" charset="0"/>
            </a:rPr>
            <a:t>Knowledge</a:t>
          </a:r>
          <a:endParaRPr lang="en-GB" altLang="zh-CN" sz="1800" i="1" dirty="0">
            <a:latin typeface="Avenir Next" panose="020B0503020202020204" pitchFamily="34" charset="0"/>
            <a:cs typeface="Times New Roman" panose="02020503050405090304" pitchFamily="18" charset="0"/>
          </a:endParaRPr>
        </a:p>
      </dgm:t>
    </dgm:pt>
    <dgm:pt modelId="{A61E4959-CF11-9241-B410-84DFC67BC063}" type="parTrans" cxnId="{305B7CDE-863D-F843-8BBD-664FD59E2C82}">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28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8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28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2800">
            <a:latin typeface="Avenir Next" panose="020B0503020202020204" pitchFamily="34" charset="0"/>
          </a:endParaRPr>
        </a:p>
      </dgm:t>
    </dgm:pt>
    <dgm:pt modelId="{8C2F61DE-E4E7-3C45-B3D3-7FE0276A2156}">
      <dgm:prSet custT="1"/>
      <dgm:spPr>
        <a:solidFill>
          <a:srgbClr val="F1975A"/>
        </a:solidFill>
        <a:ln>
          <a:noFill/>
        </a:ln>
      </dgm:spPr>
      <dgm:t>
        <a:bodyPr/>
        <a:lstStyle/>
        <a:p>
          <a:r>
            <a:rPr lang="en-US" altLang="zh-CN" sz="1800" i="1" dirty="0">
              <a:latin typeface="Avenir Next" panose="020B0503020202020204" pitchFamily="34" charset="0"/>
              <a:cs typeface="Times New Roman" panose="02020503050405090304" pitchFamily="18" charset="0"/>
            </a:rPr>
            <a:t>Optimization</a:t>
          </a:r>
          <a:r>
            <a:rPr lang="zh-CN" altLang="en-US" sz="1800" i="1" dirty="0">
              <a:latin typeface="Avenir Next" panose="020B0503020202020204" pitchFamily="34" charset="0"/>
              <a:cs typeface="Times New Roman" panose="02020503050405090304" pitchFamily="18" charset="0"/>
            </a:rPr>
            <a:t> </a:t>
          </a:r>
          <a:r>
            <a:rPr lang="en-US" altLang="zh-CN" sz="1800" i="1" dirty="0">
              <a:latin typeface="Avenir Next" panose="020B0503020202020204" pitchFamily="34" charset="0"/>
              <a:cs typeface="Times New Roman" panose="02020503050405090304" pitchFamily="18" charset="0"/>
            </a:rPr>
            <a:t>Goal</a:t>
          </a:r>
          <a:endParaRPr lang="en-GB" altLang="zh-CN" sz="1800" i="1" dirty="0">
            <a:latin typeface="Avenir Next" panose="020B0503020202020204" pitchFamily="34" charset="0"/>
            <a:cs typeface="Times New Roman" panose="02020503050405090304" pitchFamily="18" charset="0"/>
          </a:endParaRPr>
        </a:p>
      </dgm:t>
    </dgm:pt>
    <dgm:pt modelId="{D5E4F395-D54F-CF48-9CC4-0F78A5CDA7F6}" type="parTrans" cxnId="{5A42AC41-7091-8D40-AA1C-21CA93986514}">
      <dgm:prSet/>
      <dgm:spPr/>
      <dgm:t>
        <a:bodyPr/>
        <a:lstStyle/>
        <a:p>
          <a:endParaRPr lang="zh-CN" altLang="en-US" sz="2800">
            <a:latin typeface="Avenir Next" panose="020B0503020202020204" pitchFamily="34" charset="0"/>
          </a:endParaRPr>
        </a:p>
      </dgm:t>
    </dgm:pt>
    <dgm:pt modelId="{9DFBBF72-15F1-D043-B948-6608982A8242}" type="sibTrans" cxnId="{5A42AC41-7091-8D40-AA1C-21CA93986514}">
      <dgm:prSet/>
      <dgm:spPr/>
      <dgm:t>
        <a:bodyPr/>
        <a:lstStyle/>
        <a:p>
          <a:endParaRPr lang="zh-CN" altLang="en-US" sz="2800">
            <a:latin typeface="Avenir Next" panose="020B0503020202020204" pitchFamily="34" charset="0"/>
          </a:endParaRPr>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16764"/>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15"/>
      <dgm:spPr/>
    </dgm:pt>
    <dgm:pt modelId="{0DDF4FC6-2E87-F344-B1CB-118030EE4E93}" type="pres">
      <dgm:prSet presAssocID="{197BF474-80F0-0344-9002-9640E612DF0F}" presName="childText" presStyleLbl="bgAcc1" presStyleIdx="0" presStyleCnt="15" custScaleX="145955">
        <dgm:presLayoutVars>
          <dgm:bulletEnabled val="1"/>
        </dgm:presLayoutVars>
      </dgm:prSet>
      <dgm:spPr/>
    </dgm:pt>
    <dgm:pt modelId="{8726A9F1-6D4A-FD41-AA1C-B265C44A7A6B}" type="pres">
      <dgm:prSet presAssocID="{0C20D66D-0EC2-8440-967F-6EB2878DDDBF}" presName="Name13" presStyleLbl="parChTrans1D2" presStyleIdx="1" presStyleCnt="15"/>
      <dgm:spPr/>
    </dgm:pt>
    <dgm:pt modelId="{4CC8011A-625D-744C-AC30-FC33B0ACD889}" type="pres">
      <dgm:prSet presAssocID="{D751A282-606D-9C4B-9A4D-7D33D1B43EAB}" presName="childText" presStyleLbl="bgAcc1" presStyleIdx="1" presStyleCnt="15" custScaleX="145955">
        <dgm:presLayoutVars>
          <dgm:bulletEnabled val="1"/>
        </dgm:presLayoutVars>
      </dgm:prSet>
      <dgm:spPr/>
    </dgm:pt>
    <dgm:pt modelId="{F8AB2AE4-68F8-3C4F-90FA-8A7451F1B48B}" type="pres">
      <dgm:prSet presAssocID="{12C83186-16C3-4D49-9C9E-93027D2F0B6D}" presName="Name13" presStyleLbl="parChTrans1D2" presStyleIdx="2" presStyleCnt="15"/>
      <dgm:spPr/>
    </dgm:pt>
    <dgm:pt modelId="{52F80C1E-601B-DF4F-9028-02DCBEEC1347}" type="pres">
      <dgm:prSet presAssocID="{6F562CBB-E858-9F4D-8BE2-3BB02C9A6267}" presName="childText" presStyleLbl="bgAcc1" presStyleIdx="2" presStyleCnt="15" custScaleX="145955">
        <dgm:presLayoutVars>
          <dgm:bulletEnabled val="1"/>
        </dgm:presLayoutVars>
      </dgm:prSet>
      <dgm:spPr/>
    </dgm:pt>
    <dgm:pt modelId="{D80432A6-1567-1345-A31A-492E2C3F6A4F}" type="pres">
      <dgm:prSet presAssocID="{D5E4F395-D54F-CF48-9CC4-0F78A5CDA7F6}" presName="Name13" presStyleLbl="parChTrans1D2" presStyleIdx="3" presStyleCnt="15"/>
      <dgm:spPr/>
    </dgm:pt>
    <dgm:pt modelId="{4FED21E9-B8D4-D74D-874E-30B06CD68027}" type="pres">
      <dgm:prSet presAssocID="{8C2F61DE-E4E7-3C45-B3D3-7FE0276A2156}" presName="childText" presStyleLbl="bgAcc1" presStyleIdx="3" presStyleCnt="15" custScaleX="145955">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16764"/>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4" presStyleCnt="15"/>
      <dgm:spPr/>
    </dgm:pt>
    <dgm:pt modelId="{1EBF7C52-1C4F-6A4A-BEDE-63FD6096AC0D}" type="pres">
      <dgm:prSet presAssocID="{5527D5E4-7AD4-154C-9E65-F0E3189211D3}" presName="childText" presStyleLbl="bgAcc1" presStyleIdx="4" presStyleCnt="15" custScaleX="145955">
        <dgm:presLayoutVars>
          <dgm:bulletEnabled val="1"/>
        </dgm:presLayoutVars>
      </dgm:prSet>
      <dgm:spPr/>
    </dgm:pt>
    <dgm:pt modelId="{9E329471-F421-7B4C-8EBB-0CFD9AD59EE9}" type="pres">
      <dgm:prSet presAssocID="{17D72F09-B174-E145-8925-17B7FEB987EA}" presName="Name13" presStyleLbl="parChTrans1D2" presStyleIdx="5" presStyleCnt="15"/>
      <dgm:spPr/>
    </dgm:pt>
    <dgm:pt modelId="{FAA74A9E-C226-D143-9DD6-8C169C02EB1C}" type="pres">
      <dgm:prSet presAssocID="{E1F0D1FF-C38B-0C41-9A83-A19473D1F765}" presName="childText" presStyleLbl="bgAcc1" presStyleIdx="5" presStyleCnt="15" custScaleX="145955">
        <dgm:presLayoutVars>
          <dgm:bulletEnabled val="1"/>
        </dgm:presLayoutVars>
      </dgm:prSet>
      <dgm:spPr/>
    </dgm:pt>
    <dgm:pt modelId="{50625907-3F5F-E84D-A767-A963B9B507F2}" type="pres">
      <dgm:prSet presAssocID="{C8603C2D-FDB4-F042-8B24-6B9FF5428248}" presName="Name13" presStyleLbl="parChTrans1D2" presStyleIdx="6" presStyleCnt="15"/>
      <dgm:spPr/>
    </dgm:pt>
    <dgm:pt modelId="{A5F12713-506D-CA4B-9F9A-F6A2E4527DFD}" type="pres">
      <dgm:prSet presAssocID="{E09F089B-EB97-4D42-B493-CD1B2B4146DA}" presName="childText" presStyleLbl="bgAcc1" presStyleIdx="6" presStyleCnt="15" custScaleX="145955">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16764"/>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7" presStyleCnt="15"/>
      <dgm:spPr/>
    </dgm:pt>
    <dgm:pt modelId="{F7E48AA8-11AC-814B-A7E8-97B08147E1EA}" type="pres">
      <dgm:prSet presAssocID="{1FA96215-8892-354E-88C5-D422DB22C94E}" presName="childText" presStyleLbl="bgAcc1" presStyleIdx="7" presStyleCnt="15" custScaleX="145955">
        <dgm:presLayoutVars>
          <dgm:bulletEnabled val="1"/>
        </dgm:presLayoutVars>
      </dgm:prSet>
      <dgm:spPr/>
    </dgm:pt>
    <dgm:pt modelId="{6A71A05E-335E-5747-9E6E-CCD49D48FCDB}" type="pres">
      <dgm:prSet presAssocID="{9C8886C6-0469-E844-8D9B-FF4EFD31D2EE}" presName="Name13" presStyleLbl="parChTrans1D2" presStyleIdx="8" presStyleCnt="15"/>
      <dgm:spPr/>
    </dgm:pt>
    <dgm:pt modelId="{B4CA523D-4624-A44F-87A4-F62920494B87}" type="pres">
      <dgm:prSet presAssocID="{BC5A50C1-7B39-BB49-B469-C91AF9E7D18C}" presName="childText" presStyleLbl="bgAcc1" presStyleIdx="8" presStyleCnt="15" custScaleX="145955">
        <dgm:presLayoutVars>
          <dgm:bulletEnabled val="1"/>
        </dgm:presLayoutVars>
      </dgm:prSet>
      <dgm:spPr/>
    </dgm:pt>
    <dgm:pt modelId="{FED22BDD-8591-4142-A3AB-38C74250FFC2}" type="pres">
      <dgm:prSet presAssocID="{36DD93B0-D855-5F4B-A179-D3797DB280AD}" presName="Name13" presStyleLbl="parChTrans1D2" presStyleIdx="9" presStyleCnt="15"/>
      <dgm:spPr/>
    </dgm:pt>
    <dgm:pt modelId="{E61D3886-A79A-A945-B46B-50D0E5DCC3CD}" type="pres">
      <dgm:prSet presAssocID="{7D5450B9-28B1-0443-8A3F-75E5E8210F87}" presName="childText" presStyleLbl="bgAcc1" presStyleIdx="9" presStyleCnt="15" custScaleX="145955">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16764"/>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0" presStyleCnt="15"/>
      <dgm:spPr/>
    </dgm:pt>
    <dgm:pt modelId="{D958DE2B-32F1-4C4D-9A18-F93CFCE5A809}" type="pres">
      <dgm:prSet presAssocID="{E19CB4EE-F634-9E46-84CB-EE8E54F2156A}" presName="childText" presStyleLbl="bgAcc1" presStyleIdx="10" presStyleCnt="15" custScaleX="145955">
        <dgm:presLayoutVars>
          <dgm:bulletEnabled val="1"/>
        </dgm:presLayoutVars>
      </dgm:prSet>
      <dgm:spPr/>
    </dgm:pt>
    <dgm:pt modelId="{DAE67731-8335-B845-9563-9E960700BF0F}" type="pres">
      <dgm:prSet presAssocID="{D3677717-3E94-9541-8AA5-43306CBE18E3}" presName="Name13" presStyleLbl="parChTrans1D2" presStyleIdx="11" presStyleCnt="15"/>
      <dgm:spPr/>
    </dgm:pt>
    <dgm:pt modelId="{A751C0D0-00D5-804A-BCCB-BBDD5E1CA8F2}" type="pres">
      <dgm:prSet presAssocID="{DBEFDC55-F3CF-944B-9632-0C8A66DBA01B}" presName="childText" presStyleLbl="bgAcc1" presStyleIdx="11" presStyleCnt="15" custScaleX="145955">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16764"/>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2" presStyleCnt="15"/>
      <dgm:spPr/>
    </dgm:pt>
    <dgm:pt modelId="{8A0C0A12-3B01-6246-9B5B-2C2A281B5588}" type="pres">
      <dgm:prSet presAssocID="{E23E61D4-C58C-D648-8F5E-3682B80E1460}" presName="childText" presStyleLbl="bgAcc1" presStyleIdx="12" presStyleCnt="15" custScaleX="145993">
        <dgm:presLayoutVars>
          <dgm:bulletEnabled val="1"/>
        </dgm:presLayoutVars>
      </dgm:prSet>
      <dgm:spPr/>
    </dgm:pt>
    <dgm:pt modelId="{57843536-8736-1149-8E4D-F6DD55E98E35}" type="pres">
      <dgm:prSet presAssocID="{E08C46E3-A025-3A40-A39C-DA22B02F28E5}" presName="Name13" presStyleLbl="parChTrans1D2" presStyleIdx="13" presStyleCnt="15"/>
      <dgm:spPr/>
    </dgm:pt>
    <dgm:pt modelId="{24F8C700-18A0-F54D-A9FE-4E1028E7D47D}" type="pres">
      <dgm:prSet presAssocID="{9EBE1C00-2FCC-EF42-B9A0-D02ACD9912E5}" presName="childText" presStyleLbl="bgAcc1" presStyleIdx="13" presStyleCnt="15" custScaleX="145993">
        <dgm:presLayoutVars>
          <dgm:bulletEnabled val="1"/>
        </dgm:presLayoutVars>
      </dgm:prSet>
      <dgm:spPr/>
    </dgm:pt>
    <dgm:pt modelId="{DCC3A3F8-40EE-D245-AA2D-5BA4FA82AB3F}" type="pres">
      <dgm:prSet presAssocID="{A61E4959-CF11-9241-B410-84DFC67BC063}" presName="Name13" presStyleLbl="parChTrans1D2" presStyleIdx="14" presStyleCnt="15"/>
      <dgm:spPr/>
    </dgm:pt>
    <dgm:pt modelId="{54EA31AD-C03F-6F42-93BC-3F37A285C4C5}" type="pres">
      <dgm:prSet presAssocID="{4F56FF13-EDF0-C448-A957-FCEA8E3548F3}" presName="childText" presStyleLbl="bgAcc1" presStyleIdx="14" presStyleCnt="15" custScaleX="145993">
        <dgm:presLayoutVars>
          <dgm:bulletEnabled val="1"/>
        </dgm:presLayoutVars>
      </dgm:prSet>
      <dgm:spPr/>
    </dgm:pt>
  </dgm:ptLst>
  <dgm:cxnLst>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5A42AC41-7091-8D40-AA1C-21CA93986514}" srcId="{16D0B6B4-1766-024A-A3B2-4C59F23DCFD8}" destId="{8C2F61DE-E4E7-3C45-B3D3-7FE0276A2156}" srcOrd="3" destOrd="0" parTransId="{D5E4F395-D54F-CF48-9CC4-0F78A5CDA7F6}" sibTransId="{9DFBBF72-15F1-D043-B948-6608982A8242}"/>
    <dgm:cxn modelId="{3B04E341-1F8E-F747-9D3A-88D64A41150B}" type="presOf" srcId="{E23E61D4-C58C-D648-8F5E-3682B80E1460}" destId="{8A0C0A12-3B01-6246-9B5B-2C2A281B5588}" srcOrd="0" destOrd="0" presId="urn:microsoft.com/office/officeart/2005/8/layout/hierarchy3#1"/>
    <dgm:cxn modelId="{461E2251-6A22-2F46-989C-DA5FE7F8B3BE}" srcId="{5B3DADA1-1F39-2845-9C9B-71F1B10EC5D0}" destId="{DBEFDC55-F3CF-944B-9632-0C8A66DBA01B}" srcOrd="1" destOrd="0" parTransId="{D3677717-3E94-9541-8AA5-43306CBE18E3}" sibTransId="{0147BF54-9C91-0448-809F-9D1750750FBE}"/>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85F2235C-FD38-0A44-BF24-1030D640EE50}" type="presOf" srcId="{D5E4F395-D54F-CF48-9CC4-0F78A5CDA7F6}" destId="{D80432A6-1567-1345-A31A-492E2C3F6A4F}" srcOrd="0" destOrd="0" presId="urn:microsoft.com/office/officeart/2005/8/layout/hierarchy3#1"/>
    <dgm:cxn modelId="{8829D35F-B70C-A145-8372-EDD35CE5D69B}" type="presOf" srcId="{8C2F61DE-E4E7-3C45-B3D3-7FE0276A2156}" destId="{4FED21E9-B8D4-D74D-874E-30B06CD6802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BD69EF66-7753-3840-9352-03B6EBB63D32}" type="presOf" srcId="{DBEFDC55-F3CF-944B-9632-0C8A66DBA01B}" destId="{A751C0D0-00D5-804A-BCCB-BBDD5E1CA8F2}" srcOrd="0" destOrd="0" presId="urn:microsoft.com/office/officeart/2005/8/layout/hierarchy3#1"/>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22DAD8AA-9BCD-D748-95DB-F7CC5B5E0310}" type="presOf" srcId="{D3677717-3E94-9541-8AA5-43306CBE18E3}" destId="{DAE67731-8335-B845-9563-9E960700BF0F}" srcOrd="0"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B47E07B2-8E63-F442-A3E7-D6E2AC892C60}" srcId="{865377B2-48F5-AD41-A686-847BA73907E6}" destId="{E09F089B-EB97-4D42-B493-CD1B2B4146DA}" srcOrd="2"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8BA17ABE-46E4-7242-BDDA-31F41D62C375}" srcId="{61B29D8E-B741-C549-A98E-B2B81ADE4808}" destId="{836E88BA-7D6A-9A48-9DD0-F2695B82508E}" srcOrd="4" destOrd="0" parTransId="{EC518D8C-CF78-064C-A993-6C1684BF43E0}" sibTransId="{8A6D8EAC-668D-BB43-8646-DE6AE78F1BDF}"/>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9CDC0CE1-ACF6-9C4B-A153-78B01A80CCCB}" type="presOf" srcId="{16D0B6B4-1766-024A-A3B2-4C59F23DCFD8}" destId="{78B46CF4-ADCC-1C45-B21A-EB6A9ABF30CD}"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8C0B360D-C1F5-BC4E-A1FD-33CD0370973A}" type="presParOf" srcId="{44230523-E927-844D-9083-B8137202932B}" destId="{D80432A6-1567-1345-A31A-492E2C3F6A4F}" srcOrd="6" destOrd="0" presId="urn:microsoft.com/office/officeart/2005/8/layout/hierarchy3#1"/>
    <dgm:cxn modelId="{F28B5424-E309-A040-B544-C9EEE9AE5CFD}" type="presParOf" srcId="{44230523-E927-844D-9083-B8137202932B}" destId="{4FED21E9-B8D4-D74D-874E-30B06CD68027}" srcOrd="7"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53636E6-08F3-654C-84FD-0AFDCD483ED1}" type="presParOf" srcId="{A831E769-CBB3-674E-BB53-D5E6BA5CB13D}" destId="{50625907-3F5F-E84D-A767-A963B9B507F2}" srcOrd="4" destOrd="0" presId="urn:microsoft.com/office/officeart/2005/8/layout/hierarchy3#1"/>
    <dgm:cxn modelId="{B9F5CD8C-1613-1349-95D8-8646C92E1282}" type="presParOf" srcId="{A831E769-CBB3-674E-BB53-D5E6BA5CB13D}" destId="{A5F12713-506D-CA4B-9F9A-F6A2E4527DFD}" srcOrd="5"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A83728C1-740C-3843-B50C-55E20482FC81}" type="presParOf" srcId="{FCC7E2E0-8351-BD4A-8554-5AC45C5EBC8D}" destId="{DAE67731-8335-B845-9563-9E960700BF0F}" srcOrd="2" destOrd="0" presId="urn:microsoft.com/office/officeart/2005/8/layout/hierarchy3#1"/>
    <dgm:cxn modelId="{0F77F4CA-AFF6-B549-9320-C0AD73F8FE92}" type="presParOf" srcId="{FCC7E2E0-8351-BD4A-8554-5AC45C5EBC8D}" destId="{A751C0D0-00D5-804A-BCCB-BBDD5E1CA8F2}" srcOrd="3"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36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36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Task Understanding</a:t>
          </a:r>
        </a:p>
      </dgm:t>
    </dgm:pt>
    <dgm:pt modelId="{5927FD8E-05FF-104F-B7CD-11A8305174D2}" type="parTrans" cxnId="{B5F24711-8D78-4840-8095-D080ED171E54}">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36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Environment Understanding</a:t>
          </a:r>
        </a:p>
      </dgm:t>
    </dgm:pt>
    <dgm:pt modelId="{0C20D66D-0EC2-8440-967F-6EB2878DDDBF}" type="parTrans" cxnId="{F1D696BD-3D77-4643-9BEB-B000B79EA259}">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36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Model Understanding</a:t>
          </a:r>
        </a:p>
      </dgm:t>
    </dgm:pt>
    <dgm:pt modelId="{12C83186-16C3-4D49-9C9E-93027D2F0B6D}" type="parTrans" cxnId="{95AB9997-447D-6B49-8056-85DFA0647053}">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36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36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36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 altLang="zh-CN" sz="1600" i="1" dirty="0">
              <a:latin typeface="Avenir Next" panose="020B0503020202020204" pitchFamily="34" charset="0"/>
              <a:cs typeface="Times New Roman" panose="02020503050405090304" pitchFamily="18" charset="0"/>
            </a:rPr>
            <a:t>Task Decomposition</a:t>
          </a:r>
          <a:endParaRPr lang="en-GB" altLang="zh-CN" sz="1600" i="1" dirty="0">
            <a:latin typeface="Avenir Next" panose="020B0503020202020204" pitchFamily="34" charset="0"/>
            <a:cs typeface="Times New Roman" panose="02020503050405090304" pitchFamily="18" charset="0"/>
          </a:endParaRPr>
        </a:p>
      </dgm:t>
    </dgm:pt>
    <dgm:pt modelId="{32E14CF8-2D69-8F42-AC80-798A9F11DAA5}" type="parTrans" cxnId="{52BF4FEE-DCA4-904D-A431-E1B61EB7D08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36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COT/GOT</a:t>
          </a:r>
        </a:p>
      </dgm:t>
    </dgm:pt>
    <dgm:pt modelId="{17D72F09-B174-E145-8925-17B7FEB987EA}" type="parTrans" cxnId="{52BAA0D7-16BB-DB4F-A2FC-869D5BE3F9FC}">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36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Meta-Agent</a:t>
          </a:r>
        </a:p>
      </dgm:t>
    </dgm:pt>
    <dgm:pt modelId="{C8603C2D-FDB4-F042-8B24-6B9FF5428248}" type="parTrans" cxnId="{B47E07B2-8E63-F442-A3E7-D6E2AC892C6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36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36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36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6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36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600" i="1" dirty="0">
              <a:latin typeface="Avenir Next" panose="020B0503020202020204" pitchFamily="34" charset="0"/>
              <a:cs typeface="Times New Roman" panose="02020503050405090304" pitchFamily="18" charset="0"/>
            </a:rPr>
            <a:t>Call Data Science Tools</a:t>
          </a:r>
        </a:p>
      </dgm:t>
    </dgm:pt>
    <dgm:pt modelId="{9C8886C6-0469-E844-8D9B-FF4EFD31D2EE}" type="parTrans" cxnId="{8DEAA4B2-789B-A544-B057-E6A92D6E2E6D}">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36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36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36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ML Libs</a:t>
          </a:r>
        </a:p>
      </dgm:t>
    </dgm:pt>
    <dgm:pt modelId="{FD50B485-3427-2F43-BF87-EDBE8F8E1A9C}" type="parTrans" cxnId="{5E99E4DC-925D-7340-8643-BE655F4CE66B}">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36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36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36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36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36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Knowledge</a:t>
          </a:r>
        </a:p>
      </dgm:t>
    </dgm:pt>
    <dgm:pt modelId="{A61E4959-CF11-9241-B410-84DFC67BC063}" type="parTrans" cxnId="{305B7CDE-863D-F843-8BBD-664FD59E2C82}">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36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6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36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3600">
            <a:latin typeface="Avenir Next" panose="020B0503020202020204" pitchFamily="34" charset="0"/>
          </a:endParaRPr>
        </a:p>
      </dgm:t>
    </dgm:pt>
    <dgm:pt modelId="{A2E71653-2B5E-CE45-8EC8-6C2E91619D7A}">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Tool Understanding</a:t>
          </a:r>
        </a:p>
      </dgm:t>
    </dgm:pt>
    <dgm:pt modelId="{C56F06D3-1446-F643-AFBA-B6A40E1E6490}" type="parTrans" cxnId="{60438E8C-3580-9D45-A5A4-F5CD7DA0C804}">
      <dgm:prSet/>
      <dgm:spPr/>
      <dgm:t>
        <a:bodyPr/>
        <a:lstStyle/>
        <a:p>
          <a:endParaRPr lang="zh-CN" altLang="en-US" sz="3600">
            <a:latin typeface="Avenir Next" panose="020B0503020202020204" pitchFamily="34" charset="0"/>
          </a:endParaRPr>
        </a:p>
      </dgm:t>
    </dgm:pt>
    <dgm:pt modelId="{0237BA79-F515-1A4E-A645-72A77C0B75A8}" type="sibTrans" cxnId="{60438E8C-3580-9D45-A5A4-F5CD7DA0C804}">
      <dgm:prSet/>
      <dgm:spPr/>
      <dgm:t>
        <a:bodyPr/>
        <a:lstStyle/>
        <a:p>
          <a:endParaRPr lang="zh-CN" altLang="en-US" sz="3600">
            <a:latin typeface="Avenir Next" panose="020B0503020202020204" pitchFamily="34" charset="0"/>
          </a:endParaRPr>
        </a:p>
      </dgm:t>
    </dgm:pt>
    <dgm:pt modelId="{A8CC4B77-E533-FF4B-9702-743FBAB863D8}">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Optimization Goal</a:t>
          </a:r>
        </a:p>
      </dgm:t>
    </dgm:pt>
    <dgm:pt modelId="{28357C7E-BB65-7F43-B692-D518CBF5C0C6}" type="parTrans" cxnId="{C623DC55-EEA3-AA47-8A22-B7232B0474A6}">
      <dgm:prSet/>
      <dgm:spPr/>
      <dgm:t>
        <a:bodyPr/>
        <a:lstStyle/>
        <a:p>
          <a:endParaRPr lang="zh-CN" altLang="en-US" sz="3600">
            <a:latin typeface="Avenir Next" panose="020B0503020202020204" pitchFamily="34" charset="0"/>
          </a:endParaRPr>
        </a:p>
      </dgm:t>
    </dgm:pt>
    <dgm:pt modelId="{B0E5610E-E7FF-324D-8E66-4EA53CC84717}" type="sibTrans" cxnId="{C623DC55-EEA3-AA47-8A22-B7232B0474A6}">
      <dgm:prSet/>
      <dgm:spPr/>
      <dgm:t>
        <a:bodyPr/>
        <a:lstStyle/>
        <a:p>
          <a:endParaRPr lang="zh-CN" altLang="en-US" sz="3600">
            <a:latin typeface="Avenir Next" panose="020B0503020202020204" pitchFamily="34" charset="0"/>
          </a:endParaRPr>
        </a:p>
      </dgm:t>
    </dgm:pt>
    <dgm:pt modelId="{EB0DA20A-E67E-6143-9AF0-4FEA63A21F58}">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Reflection</a:t>
          </a:r>
        </a:p>
      </dgm:t>
    </dgm:pt>
    <dgm:pt modelId="{ED23A55C-2E00-5547-B2C8-ED3435C63064}" type="parTrans" cxnId="{F97DE64D-9A86-A045-9787-825AB879B990}">
      <dgm:prSet/>
      <dgm:spPr/>
      <dgm:t>
        <a:bodyPr/>
        <a:lstStyle/>
        <a:p>
          <a:endParaRPr lang="zh-CN" altLang="en-US" sz="3600">
            <a:latin typeface="Avenir Next" panose="020B0503020202020204" pitchFamily="34" charset="0"/>
          </a:endParaRPr>
        </a:p>
      </dgm:t>
    </dgm:pt>
    <dgm:pt modelId="{B14B8352-6EF4-1549-B3F6-DC735424A3F5}" type="sibTrans" cxnId="{F97DE64D-9A86-A045-9787-825AB879B990}">
      <dgm:prSet/>
      <dgm:spPr/>
      <dgm:t>
        <a:bodyPr/>
        <a:lstStyle/>
        <a:p>
          <a:endParaRPr lang="zh-CN" altLang="en-US" sz="3600">
            <a:latin typeface="Avenir Next" panose="020B0503020202020204" pitchFamily="34" charset="0"/>
          </a:endParaRPr>
        </a:p>
      </dgm:t>
    </dgm:pt>
    <dgm:pt modelId="{005AC78A-FD82-D747-B8A4-A89BDA949B05}">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Feature Libs</a:t>
          </a:r>
        </a:p>
      </dgm:t>
    </dgm:pt>
    <dgm:pt modelId="{5D318F09-0D5A-3245-AB20-3EFD5A32DAB0}" type="parTrans" cxnId="{82E3D006-47FC-F640-B4E1-855AD5BA2D5E}">
      <dgm:prSet/>
      <dgm:spPr/>
      <dgm:t>
        <a:bodyPr/>
        <a:lstStyle/>
        <a:p>
          <a:endParaRPr lang="zh-CN" altLang="en-US" sz="3600">
            <a:latin typeface="Avenir Next" panose="020B0503020202020204" pitchFamily="34" charset="0"/>
          </a:endParaRPr>
        </a:p>
      </dgm:t>
    </dgm:pt>
    <dgm:pt modelId="{A7B67DEC-0F49-F547-8773-36699D3D3254}" type="sibTrans" cxnId="{82E3D006-47FC-F640-B4E1-855AD5BA2D5E}">
      <dgm:prSet/>
      <dgm:spPr/>
      <dgm:t>
        <a:bodyPr/>
        <a:lstStyle/>
        <a:p>
          <a:endParaRPr lang="zh-CN" altLang="en-US" sz="3600">
            <a:latin typeface="Avenir Next" panose="020B0503020202020204" pitchFamily="34" charset="0"/>
          </a:endParaRPr>
        </a:p>
      </dgm:t>
    </dgm:pt>
    <dgm:pt modelId="{11933242-E33B-3F4C-9525-16321A4B2843}">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DB Tools</a:t>
          </a:r>
        </a:p>
      </dgm:t>
    </dgm:pt>
    <dgm:pt modelId="{06B1C2A1-AE60-E44D-840E-F91029B0C203}" type="parTrans" cxnId="{EBFB16E3-AAA1-A34F-83A0-151C4CC13ADC}">
      <dgm:prSet/>
      <dgm:spPr/>
      <dgm:t>
        <a:bodyPr/>
        <a:lstStyle/>
        <a:p>
          <a:endParaRPr lang="zh-CN" altLang="en-US" sz="3600">
            <a:latin typeface="Avenir Next" panose="020B0503020202020204" pitchFamily="34" charset="0"/>
          </a:endParaRPr>
        </a:p>
      </dgm:t>
    </dgm:pt>
    <dgm:pt modelId="{391CD1C6-7E6D-5C41-920A-915F964189F9}" type="sibTrans" cxnId="{EBFB16E3-AAA1-A34F-83A0-151C4CC13ADC}">
      <dgm:prSet/>
      <dgm:spPr/>
      <dgm:t>
        <a:bodyPr/>
        <a:lstStyle/>
        <a:p>
          <a:endParaRPr lang="zh-CN" altLang="en-US" sz="3600">
            <a:latin typeface="Avenir Next" panose="020B0503020202020204" pitchFamily="34" charset="0"/>
          </a:endParaRPr>
        </a:p>
      </dgm:t>
    </dgm:pt>
    <dgm:pt modelId="{EA3E1DDB-1241-4E4F-B0D6-A60339CAB54F}">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Viz Tools</a:t>
          </a:r>
        </a:p>
      </dgm:t>
    </dgm:pt>
    <dgm:pt modelId="{69C1DB74-5690-864E-A3B8-F3C86C4CD3FF}" type="parTrans" cxnId="{7406F41F-EBF5-AC48-B78C-478E54AE39CE}">
      <dgm:prSet/>
      <dgm:spPr/>
      <dgm:t>
        <a:bodyPr/>
        <a:lstStyle/>
        <a:p>
          <a:endParaRPr lang="zh-CN" altLang="en-US" sz="3600">
            <a:latin typeface="Avenir Next" panose="020B0503020202020204" pitchFamily="34" charset="0"/>
          </a:endParaRPr>
        </a:p>
      </dgm:t>
    </dgm:pt>
    <dgm:pt modelId="{90258390-D38F-4F4E-99F1-6C13511F33FB}" type="sibTrans" cxnId="{7406F41F-EBF5-AC48-B78C-478E54AE39CE}">
      <dgm:prSet/>
      <dgm:spPr/>
      <dgm:t>
        <a:bodyPr/>
        <a:lstStyle/>
        <a:p>
          <a:endParaRPr lang="zh-CN" altLang="en-US" sz="3600">
            <a:latin typeface="Avenir Next" panose="020B0503020202020204" pitchFamily="34" charset="0"/>
          </a:endParaRPr>
        </a:p>
      </dgm:t>
    </dgm:pt>
    <dgm:pt modelId="{291661D6-7551-574C-A3E3-C0C5839FD80C}">
      <dgm:prSet custT="1"/>
      <dgm:spPr>
        <a:solidFill>
          <a:srgbClr val="7030A0">
            <a:alpha val="50000"/>
          </a:srgbClr>
        </a:solidFill>
        <a:ln>
          <a:noFill/>
        </a:ln>
      </dgm:spPr>
      <dgm:t>
        <a:bodyPr/>
        <a:lstStyle/>
        <a:p>
          <a:r>
            <a:rPr lang="en" altLang="zh-CN" sz="1600" i="1" dirty="0">
              <a:latin typeface="Avenir Next" panose="020B0503020202020204" pitchFamily="34" charset="0"/>
              <a:cs typeface="Times New Roman" panose="02020503050405090304" pitchFamily="18" charset="0"/>
            </a:rPr>
            <a:t>Semantic Catalog</a:t>
          </a:r>
          <a:endParaRPr lang="en-GB" altLang="zh-CN" sz="1600" i="1" dirty="0">
            <a:latin typeface="Avenir Next" panose="020B0503020202020204" pitchFamily="34" charset="0"/>
            <a:cs typeface="Times New Roman" panose="02020503050405090304" pitchFamily="18" charset="0"/>
          </a:endParaRPr>
        </a:p>
      </dgm:t>
    </dgm:pt>
    <dgm:pt modelId="{6138A97A-F0AE-EB4D-A92D-64CB3627C324}" type="parTrans" cxnId="{E3CA2E01-9ED6-4749-B59F-3921CBBB6E34}">
      <dgm:prSet/>
      <dgm:spPr/>
      <dgm:t>
        <a:bodyPr/>
        <a:lstStyle/>
        <a:p>
          <a:endParaRPr lang="zh-CN" altLang="en-US" sz="3600">
            <a:latin typeface="Avenir Next" panose="020B0503020202020204" pitchFamily="34" charset="0"/>
          </a:endParaRPr>
        </a:p>
      </dgm:t>
    </dgm:pt>
    <dgm:pt modelId="{415675DA-79D5-8848-A3FC-CEF39194E8ED}" type="sibTrans" cxnId="{E3CA2E01-9ED6-4749-B59F-3921CBBB6E34}">
      <dgm:prSet/>
      <dgm:spPr/>
      <dgm:t>
        <a:bodyPr/>
        <a:lstStyle/>
        <a:p>
          <a:endParaRPr lang="zh-CN" altLang="en-US" sz="3600">
            <a:latin typeface="Avenir Next" panose="020B0503020202020204" pitchFamily="34" charset="0"/>
          </a:endParaRPr>
        </a:p>
      </dgm:t>
    </dgm:pt>
    <dgm:pt modelId="{E83F2883-840E-104F-AFC5-1DE0548FDE1D}">
      <dgm:prSet custT="1"/>
      <dgm:spPr>
        <a:solidFill>
          <a:srgbClr val="7030A0">
            <a:alpha val="50000"/>
          </a:srgbClr>
        </a:solidFill>
        <a:ln>
          <a:noFill/>
        </a:ln>
      </dgm:spPr>
      <dgm:t>
        <a:bodyPr/>
        <a:lstStyle/>
        <a:p>
          <a:r>
            <a:rPr lang="en" altLang="zh-CN" sz="1600" i="1" dirty="0">
              <a:latin typeface="Avenir Next" panose="020B0503020202020204" pitchFamily="34" charset="0"/>
              <a:cs typeface="Times New Roman" panose="02020503050405090304" pitchFamily="18" charset="0"/>
            </a:rPr>
            <a:t>Semantic Context</a:t>
          </a:r>
          <a:endParaRPr lang="en-GB" altLang="zh-CN" sz="1600" i="1" dirty="0">
            <a:latin typeface="Avenir Next" panose="020B0503020202020204" pitchFamily="34" charset="0"/>
            <a:cs typeface="Times New Roman" panose="02020503050405090304" pitchFamily="18" charset="0"/>
          </a:endParaRPr>
        </a:p>
      </dgm:t>
    </dgm:pt>
    <dgm:pt modelId="{D807C7DD-D5EE-B240-8B3D-B87B345D13C4}" type="parTrans" cxnId="{D4A69ED5-1ED7-AB4A-A367-E13F872C975E}">
      <dgm:prSet/>
      <dgm:spPr/>
      <dgm:t>
        <a:bodyPr/>
        <a:lstStyle/>
        <a:p>
          <a:endParaRPr lang="zh-CN" altLang="en-US" sz="3600">
            <a:latin typeface="Avenir Next" panose="020B0503020202020204" pitchFamily="34" charset="0"/>
          </a:endParaRPr>
        </a:p>
      </dgm:t>
    </dgm:pt>
    <dgm:pt modelId="{D5CBAD76-D7A4-BA4A-8938-015BE5BE73AD}" type="sibTrans" cxnId="{D4A69ED5-1ED7-AB4A-A367-E13F872C975E}">
      <dgm:prSet/>
      <dgm:spPr/>
      <dgm:t>
        <a:bodyPr/>
        <a:lstStyle/>
        <a:p>
          <a:endParaRPr lang="zh-CN" altLang="en-US" sz="3600">
            <a:latin typeface="Avenir Next" panose="020B0503020202020204" pitchFamily="34" charset="0"/>
          </a:endParaRPr>
        </a:p>
      </dgm:t>
    </dgm:pt>
    <dgm:pt modelId="{F7589855-4A88-5849-9FB9-A0D3D3672C55}">
      <dgm:prSet custT="1"/>
      <dgm:spPr>
        <a:solidFill>
          <a:srgbClr val="8DBD6C"/>
        </a:solidFill>
        <a:ln>
          <a:noFill/>
        </a:ln>
      </dgm:spPr>
      <dgm:t>
        <a:bodyPr/>
        <a:lstStyle/>
        <a:p>
          <a:r>
            <a:rPr lang="en-US" altLang="zh-CN" sz="1600" i="1" dirty="0">
              <a:latin typeface="Avenir Next" panose="020B0503020202020204" pitchFamily="34" charset="0"/>
              <a:cs typeface="Times New Roman" panose="02020503050405090304" pitchFamily="18" charset="0"/>
            </a:rPr>
            <a:t>Verifier</a:t>
          </a:r>
          <a:endParaRPr lang="en-GB" altLang="zh-CN" sz="1600" i="1" dirty="0">
            <a:latin typeface="Avenir Next" panose="020B0503020202020204" pitchFamily="34" charset="0"/>
            <a:cs typeface="Times New Roman" panose="02020503050405090304" pitchFamily="18" charset="0"/>
          </a:endParaRPr>
        </a:p>
      </dgm:t>
    </dgm:pt>
    <dgm:pt modelId="{3D569FBE-6B4D-6043-A3D6-6F36959EA54A}" type="parTrans" cxnId="{E7F1B8AE-8690-FE42-8EBA-D058CE86886C}">
      <dgm:prSet/>
      <dgm:spPr/>
      <dgm:t>
        <a:bodyPr/>
        <a:lstStyle/>
        <a:p>
          <a:endParaRPr lang="zh-CN" altLang="en-US"/>
        </a:p>
      </dgm:t>
    </dgm:pt>
    <dgm:pt modelId="{C0EA4C47-2FCA-3142-BA48-55DEBA0674FD}" type="sibTrans" cxnId="{E7F1B8AE-8690-FE42-8EBA-D058CE86886C}">
      <dgm:prSet/>
      <dgm:spPr/>
      <dgm:t>
        <a:bodyPr/>
        <a:lstStyle/>
        <a:p>
          <a:endParaRPr lang="zh-CN" altLang="en-US"/>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23533"/>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22"/>
      <dgm:spPr/>
    </dgm:pt>
    <dgm:pt modelId="{0DDF4FC6-2E87-F344-B1CB-118030EE4E93}" type="pres">
      <dgm:prSet presAssocID="{197BF474-80F0-0344-9002-9640E612DF0F}" presName="childText" presStyleLbl="bgAcc1" presStyleIdx="0" presStyleCnt="22" custScaleX="154417">
        <dgm:presLayoutVars>
          <dgm:bulletEnabled val="1"/>
        </dgm:presLayoutVars>
      </dgm:prSet>
      <dgm:spPr/>
    </dgm:pt>
    <dgm:pt modelId="{8726A9F1-6D4A-FD41-AA1C-B265C44A7A6B}" type="pres">
      <dgm:prSet presAssocID="{0C20D66D-0EC2-8440-967F-6EB2878DDDBF}" presName="Name13" presStyleLbl="parChTrans1D2" presStyleIdx="1" presStyleCnt="22"/>
      <dgm:spPr/>
    </dgm:pt>
    <dgm:pt modelId="{4CC8011A-625D-744C-AC30-FC33B0ACD889}" type="pres">
      <dgm:prSet presAssocID="{D751A282-606D-9C4B-9A4D-7D33D1B43EAB}" presName="childText" presStyleLbl="bgAcc1" presStyleIdx="1" presStyleCnt="22" custScaleX="154417">
        <dgm:presLayoutVars>
          <dgm:bulletEnabled val="1"/>
        </dgm:presLayoutVars>
      </dgm:prSet>
      <dgm:spPr/>
    </dgm:pt>
    <dgm:pt modelId="{F8AB2AE4-68F8-3C4F-90FA-8A7451F1B48B}" type="pres">
      <dgm:prSet presAssocID="{12C83186-16C3-4D49-9C9E-93027D2F0B6D}" presName="Name13" presStyleLbl="parChTrans1D2" presStyleIdx="2" presStyleCnt="22"/>
      <dgm:spPr/>
    </dgm:pt>
    <dgm:pt modelId="{52F80C1E-601B-DF4F-9028-02DCBEEC1347}" type="pres">
      <dgm:prSet presAssocID="{6F562CBB-E858-9F4D-8BE2-3BB02C9A6267}" presName="childText" presStyleLbl="bgAcc1" presStyleIdx="2" presStyleCnt="22" custScaleX="154417">
        <dgm:presLayoutVars>
          <dgm:bulletEnabled val="1"/>
        </dgm:presLayoutVars>
      </dgm:prSet>
      <dgm:spPr/>
    </dgm:pt>
    <dgm:pt modelId="{A8F67527-CBED-9540-A011-8E99625049FF}" type="pres">
      <dgm:prSet presAssocID="{C56F06D3-1446-F643-AFBA-B6A40E1E6490}" presName="Name13" presStyleLbl="parChTrans1D2" presStyleIdx="3" presStyleCnt="22"/>
      <dgm:spPr/>
    </dgm:pt>
    <dgm:pt modelId="{EDD18A78-5F92-0545-B6E5-32E32A591F33}" type="pres">
      <dgm:prSet presAssocID="{A2E71653-2B5E-CE45-8EC8-6C2E91619D7A}" presName="childText" presStyleLbl="bgAcc1" presStyleIdx="3" presStyleCnt="22" custScaleX="154417">
        <dgm:presLayoutVars>
          <dgm:bulletEnabled val="1"/>
        </dgm:presLayoutVars>
      </dgm:prSet>
      <dgm:spPr/>
    </dgm:pt>
    <dgm:pt modelId="{59807F27-4336-AA49-97AC-485979176373}" type="pres">
      <dgm:prSet presAssocID="{28357C7E-BB65-7F43-B692-D518CBF5C0C6}" presName="Name13" presStyleLbl="parChTrans1D2" presStyleIdx="4" presStyleCnt="22"/>
      <dgm:spPr/>
    </dgm:pt>
    <dgm:pt modelId="{7D356734-4017-084B-9DA6-D7F598A5F379}" type="pres">
      <dgm:prSet presAssocID="{A8CC4B77-E533-FF4B-9702-743FBAB863D8}" presName="childText" presStyleLbl="bgAcc1" presStyleIdx="4" presStyleCnt="22" custScaleX="154417">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23533"/>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5" presStyleCnt="22"/>
      <dgm:spPr/>
    </dgm:pt>
    <dgm:pt modelId="{1EBF7C52-1C4F-6A4A-BEDE-63FD6096AC0D}" type="pres">
      <dgm:prSet presAssocID="{5527D5E4-7AD4-154C-9E65-F0E3189211D3}" presName="childText" presStyleLbl="bgAcc1" presStyleIdx="5" presStyleCnt="22" custScaleX="154419">
        <dgm:presLayoutVars>
          <dgm:bulletEnabled val="1"/>
        </dgm:presLayoutVars>
      </dgm:prSet>
      <dgm:spPr/>
    </dgm:pt>
    <dgm:pt modelId="{9E329471-F421-7B4C-8EBB-0CFD9AD59EE9}" type="pres">
      <dgm:prSet presAssocID="{17D72F09-B174-E145-8925-17B7FEB987EA}" presName="Name13" presStyleLbl="parChTrans1D2" presStyleIdx="6" presStyleCnt="22"/>
      <dgm:spPr/>
    </dgm:pt>
    <dgm:pt modelId="{FAA74A9E-C226-D143-9DD6-8C169C02EB1C}" type="pres">
      <dgm:prSet presAssocID="{E1F0D1FF-C38B-0C41-9A83-A19473D1F765}" presName="childText" presStyleLbl="bgAcc1" presStyleIdx="6" presStyleCnt="22" custScaleX="154419" custScaleY="99926">
        <dgm:presLayoutVars>
          <dgm:bulletEnabled val="1"/>
        </dgm:presLayoutVars>
      </dgm:prSet>
      <dgm:spPr/>
    </dgm:pt>
    <dgm:pt modelId="{55F3C4F1-1E16-1945-82A7-8C0D7158A251}" type="pres">
      <dgm:prSet presAssocID="{ED23A55C-2E00-5547-B2C8-ED3435C63064}" presName="Name13" presStyleLbl="parChTrans1D2" presStyleIdx="7" presStyleCnt="22"/>
      <dgm:spPr/>
    </dgm:pt>
    <dgm:pt modelId="{FC29FEF6-F3F3-D74F-AF16-4CDCBF555CBB}" type="pres">
      <dgm:prSet presAssocID="{EB0DA20A-E67E-6143-9AF0-4FEA63A21F58}" presName="childText" presStyleLbl="bgAcc1" presStyleIdx="7" presStyleCnt="22" custScaleX="154419" custScaleY="99926">
        <dgm:presLayoutVars>
          <dgm:bulletEnabled val="1"/>
        </dgm:presLayoutVars>
      </dgm:prSet>
      <dgm:spPr/>
    </dgm:pt>
    <dgm:pt modelId="{50625907-3F5F-E84D-A767-A963B9B507F2}" type="pres">
      <dgm:prSet presAssocID="{C8603C2D-FDB4-F042-8B24-6B9FF5428248}" presName="Name13" presStyleLbl="parChTrans1D2" presStyleIdx="8" presStyleCnt="22"/>
      <dgm:spPr/>
    </dgm:pt>
    <dgm:pt modelId="{A5F12713-506D-CA4B-9F9A-F6A2E4527DFD}" type="pres">
      <dgm:prSet presAssocID="{E09F089B-EB97-4D42-B493-CD1B2B4146DA}" presName="childText" presStyleLbl="bgAcc1" presStyleIdx="8" presStyleCnt="22" custScaleX="154419" custScaleY="99926">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23533"/>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9" presStyleCnt="22"/>
      <dgm:spPr/>
    </dgm:pt>
    <dgm:pt modelId="{F7E48AA8-11AC-814B-A7E8-97B08147E1EA}" type="pres">
      <dgm:prSet presAssocID="{1FA96215-8892-354E-88C5-D422DB22C94E}" presName="childText" presStyleLbl="bgAcc1" presStyleIdx="9" presStyleCnt="22" custScaleX="154417">
        <dgm:presLayoutVars>
          <dgm:bulletEnabled val="1"/>
        </dgm:presLayoutVars>
      </dgm:prSet>
      <dgm:spPr/>
    </dgm:pt>
    <dgm:pt modelId="{6A71A05E-335E-5747-9E6E-CCD49D48FCDB}" type="pres">
      <dgm:prSet presAssocID="{9C8886C6-0469-E844-8D9B-FF4EFD31D2EE}" presName="Name13" presStyleLbl="parChTrans1D2" presStyleIdx="10" presStyleCnt="22"/>
      <dgm:spPr/>
    </dgm:pt>
    <dgm:pt modelId="{B4CA523D-4624-A44F-87A4-F62920494B87}" type="pres">
      <dgm:prSet presAssocID="{BC5A50C1-7B39-BB49-B469-C91AF9E7D18C}" presName="childText" presStyleLbl="bgAcc1" presStyleIdx="10" presStyleCnt="22" custScaleX="154417">
        <dgm:presLayoutVars>
          <dgm:bulletEnabled val="1"/>
        </dgm:presLayoutVars>
      </dgm:prSet>
      <dgm:spPr/>
    </dgm:pt>
    <dgm:pt modelId="{FED22BDD-8591-4142-A3AB-38C74250FFC2}" type="pres">
      <dgm:prSet presAssocID="{36DD93B0-D855-5F4B-A179-D3797DB280AD}" presName="Name13" presStyleLbl="parChTrans1D2" presStyleIdx="11" presStyleCnt="22"/>
      <dgm:spPr/>
    </dgm:pt>
    <dgm:pt modelId="{E61D3886-A79A-A945-B46B-50D0E5DCC3CD}" type="pres">
      <dgm:prSet presAssocID="{7D5450B9-28B1-0443-8A3F-75E5E8210F87}" presName="childText" presStyleLbl="bgAcc1" presStyleIdx="11" presStyleCnt="22" custScaleX="154417">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23533"/>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2" presStyleCnt="22"/>
      <dgm:spPr/>
    </dgm:pt>
    <dgm:pt modelId="{D958DE2B-32F1-4C4D-9A18-F93CFCE5A809}" type="pres">
      <dgm:prSet presAssocID="{E19CB4EE-F634-9E46-84CB-EE8E54F2156A}" presName="childText" presStyleLbl="bgAcc1" presStyleIdx="12" presStyleCnt="22" custScaleX="120102">
        <dgm:presLayoutVars>
          <dgm:bulletEnabled val="1"/>
        </dgm:presLayoutVars>
      </dgm:prSet>
      <dgm:spPr/>
    </dgm:pt>
    <dgm:pt modelId="{72561690-869D-2949-B8C5-E8EE80D753F7}" type="pres">
      <dgm:prSet presAssocID="{5D318F09-0D5A-3245-AB20-3EFD5A32DAB0}" presName="Name13" presStyleLbl="parChTrans1D2" presStyleIdx="13" presStyleCnt="22"/>
      <dgm:spPr/>
    </dgm:pt>
    <dgm:pt modelId="{50099322-46C4-C449-BD2B-B38D94FF9042}" type="pres">
      <dgm:prSet presAssocID="{005AC78A-FD82-D747-B8A4-A89BDA949B05}" presName="childText" presStyleLbl="bgAcc1" presStyleIdx="13" presStyleCnt="22" custScaleX="120102">
        <dgm:presLayoutVars>
          <dgm:bulletEnabled val="1"/>
        </dgm:presLayoutVars>
      </dgm:prSet>
      <dgm:spPr/>
    </dgm:pt>
    <dgm:pt modelId="{A8223041-1EA5-0E44-A6AA-0FB85D1ABE03}" type="pres">
      <dgm:prSet presAssocID="{06B1C2A1-AE60-E44D-840E-F91029B0C203}" presName="Name13" presStyleLbl="parChTrans1D2" presStyleIdx="14" presStyleCnt="22"/>
      <dgm:spPr/>
    </dgm:pt>
    <dgm:pt modelId="{9FBDEE19-2267-D24B-B1C3-B42BB4CAF683}" type="pres">
      <dgm:prSet presAssocID="{11933242-E33B-3F4C-9525-16321A4B2843}" presName="childText" presStyleLbl="bgAcc1" presStyleIdx="14" presStyleCnt="22" custScaleX="120102">
        <dgm:presLayoutVars>
          <dgm:bulletEnabled val="1"/>
        </dgm:presLayoutVars>
      </dgm:prSet>
      <dgm:spPr/>
    </dgm:pt>
    <dgm:pt modelId="{62AE78F9-5AB7-B44F-883A-97BA5CA1D581}" type="pres">
      <dgm:prSet presAssocID="{69C1DB74-5690-864E-A3B8-F3C86C4CD3FF}" presName="Name13" presStyleLbl="parChTrans1D2" presStyleIdx="15" presStyleCnt="22"/>
      <dgm:spPr/>
    </dgm:pt>
    <dgm:pt modelId="{9799D636-A7E4-2F45-B774-7BD42A4D7D49}" type="pres">
      <dgm:prSet presAssocID="{EA3E1DDB-1241-4E4F-B0D6-A60339CAB54F}" presName="childText" presStyleLbl="bgAcc1" presStyleIdx="15" presStyleCnt="22" custScaleX="120102">
        <dgm:presLayoutVars>
          <dgm:bulletEnabled val="1"/>
        </dgm:presLayoutVars>
      </dgm:prSet>
      <dgm:spPr/>
    </dgm:pt>
    <dgm:pt modelId="{7D41E230-C893-9A4C-9884-3FF7093F2A17}" type="pres">
      <dgm:prSet presAssocID="{3D569FBE-6B4D-6043-A3D6-6F36959EA54A}" presName="Name13" presStyleLbl="parChTrans1D2" presStyleIdx="16" presStyleCnt="22"/>
      <dgm:spPr/>
    </dgm:pt>
    <dgm:pt modelId="{B1BB9C26-27D1-D34F-AF11-097D1D06BE17}" type="pres">
      <dgm:prSet presAssocID="{F7589855-4A88-5849-9FB9-A0D3D3672C55}" presName="childText" presStyleLbl="bgAcc1" presStyleIdx="16" presStyleCnt="22">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23533"/>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7" presStyleCnt="22"/>
      <dgm:spPr/>
    </dgm:pt>
    <dgm:pt modelId="{8A0C0A12-3B01-6246-9B5B-2C2A281B5588}" type="pres">
      <dgm:prSet presAssocID="{E23E61D4-C58C-D648-8F5E-3682B80E1460}" presName="childText" presStyleLbl="bgAcc1" presStyleIdx="17" presStyleCnt="22" custScaleX="157848">
        <dgm:presLayoutVars>
          <dgm:bulletEnabled val="1"/>
        </dgm:presLayoutVars>
      </dgm:prSet>
      <dgm:spPr/>
    </dgm:pt>
    <dgm:pt modelId="{57843536-8736-1149-8E4D-F6DD55E98E35}" type="pres">
      <dgm:prSet presAssocID="{E08C46E3-A025-3A40-A39C-DA22B02F28E5}" presName="Name13" presStyleLbl="parChTrans1D2" presStyleIdx="18" presStyleCnt="22"/>
      <dgm:spPr/>
    </dgm:pt>
    <dgm:pt modelId="{24F8C700-18A0-F54D-A9FE-4E1028E7D47D}" type="pres">
      <dgm:prSet presAssocID="{9EBE1C00-2FCC-EF42-B9A0-D02ACD9912E5}" presName="childText" presStyleLbl="bgAcc1" presStyleIdx="18" presStyleCnt="22" custScaleX="157848">
        <dgm:presLayoutVars>
          <dgm:bulletEnabled val="1"/>
        </dgm:presLayoutVars>
      </dgm:prSet>
      <dgm:spPr/>
    </dgm:pt>
    <dgm:pt modelId="{DCC3A3F8-40EE-D245-AA2D-5BA4FA82AB3F}" type="pres">
      <dgm:prSet presAssocID="{A61E4959-CF11-9241-B410-84DFC67BC063}" presName="Name13" presStyleLbl="parChTrans1D2" presStyleIdx="19" presStyleCnt="22"/>
      <dgm:spPr/>
    </dgm:pt>
    <dgm:pt modelId="{54EA31AD-C03F-6F42-93BC-3F37A285C4C5}" type="pres">
      <dgm:prSet presAssocID="{4F56FF13-EDF0-C448-A957-FCEA8E3548F3}" presName="childText" presStyleLbl="bgAcc1" presStyleIdx="19" presStyleCnt="22" custScaleX="157848">
        <dgm:presLayoutVars>
          <dgm:bulletEnabled val="1"/>
        </dgm:presLayoutVars>
      </dgm:prSet>
      <dgm:spPr/>
    </dgm:pt>
    <dgm:pt modelId="{60B2E6FA-53D1-D94E-96BB-DDAB66C057A4}" type="pres">
      <dgm:prSet presAssocID="{6138A97A-F0AE-EB4D-A92D-64CB3627C324}" presName="Name13" presStyleLbl="parChTrans1D2" presStyleIdx="20" presStyleCnt="22"/>
      <dgm:spPr/>
    </dgm:pt>
    <dgm:pt modelId="{CEF2C76D-E551-1A44-92CB-1FE223B48D0A}" type="pres">
      <dgm:prSet presAssocID="{291661D6-7551-574C-A3E3-C0C5839FD80C}" presName="childText" presStyleLbl="bgAcc1" presStyleIdx="20" presStyleCnt="22" custScaleX="157848">
        <dgm:presLayoutVars>
          <dgm:bulletEnabled val="1"/>
        </dgm:presLayoutVars>
      </dgm:prSet>
      <dgm:spPr/>
    </dgm:pt>
    <dgm:pt modelId="{E3272D9F-C368-8C4F-81C7-A6AE7D4A83BB}" type="pres">
      <dgm:prSet presAssocID="{D807C7DD-D5EE-B240-8B3D-B87B345D13C4}" presName="Name13" presStyleLbl="parChTrans1D2" presStyleIdx="21" presStyleCnt="22"/>
      <dgm:spPr/>
    </dgm:pt>
    <dgm:pt modelId="{AACC54D3-AF63-7141-BF20-9F891CB9F379}" type="pres">
      <dgm:prSet presAssocID="{E83F2883-840E-104F-AFC5-1DE0548FDE1D}" presName="childText" presStyleLbl="bgAcc1" presStyleIdx="21" presStyleCnt="22" custScaleX="157848">
        <dgm:presLayoutVars>
          <dgm:bulletEnabled val="1"/>
        </dgm:presLayoutVars>
      </dgm:prSet>
      <dgm:spPr/>
    </dgm:pt>
  </dgm:ptLst>
  <dgm:cxnLst>
    <dgm:cxn modelId="{E3CA2E01-9ED6-4749-B59F-3921CBBB6E34}" srcId="{836E88BA-7D6A-9A48-9DD0-F2695B82508E}" destId="{291661D6-7551-574C-A3E3-C0C5839FD80C}" srcOrd="3" destOrd="0" parTransId="{6138A97A-F0AE-EB4D-A92D-64CB3627C324}" sibTransId="{415675DA-79D5-8848-A3FC-CEF39194E8ED}"/>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82E3D006-47FC-F640-B4E1-855AD5BA2D5E}" srcId="{5B3DADA1-1F39-2845-9C9B-71F1B10EC5D0}" destId="{005AC78A-FD82-D747-B8A4-A89BDA949B05}" srcOrd="1" destOrd="0" parTransId="{5D318F09-0D5A-3245-AB20-3EFD5A32DAB0}" sibTransId="{A7B67DEC-0F49-F547-8773-36699D3D3254}"/>
    <dgm:cxn modelId="{5DB8F907-AF11-1B4A-88AD-C830036DA547}" type="presOf" srcId="{6138A97A-F0AE-EB4D-A92D-64CB3627C324}" destId="{60B2E6FA-53D1-D94E-96BB-DDAB66C057A4}"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7406F41F-EBF5-AC48-B78C-478E54AE39CE}" srcId="{5B3DADA1-1F39-2845-9C9B-71F1B10EC5D0}" destId="{EA3E1DDB-1241-4E4F-B0D6-A60339CAB54F}" srcOrd="3" destOrd="0" parTransId="{69C1DB74-5690-864E-A3B8-F3C86C4CD3FF}" sibTransId="{90258390-D38F-4F4E-99F1-6C13511F33FB}"/>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D4BAE539-9A25-464A-877C-C18819E9A0FF}" type="presOf" srcId="{C56F06D3-1446-F643-AFBA-B6A40E1E6490}" destId="{A8F67527-CBED-9540-A011-8E99625049FF}" srcOrd="0" destOrd="0" presId="urn:microsoft.com/office/officeart/2005/8/layout/hierarchy3#1"/>
    <dgm:cxn modelId="{0055213A-D97C-A54E-931F-37FEC7D2A4D6}" type="presOf" srcId="{005AC78A-FD82-D747-B8A4-A89BDA949B05}" destId="{50099322-46C4-C449-BD2B-B38D94FF9042}"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3B04E341-1F8E-F747-9D3A-88D64A41150B}" type="presOf" srcId="{E23E61D4-C58C-D648-8F5E-3682B80E1460}" destId="{8A0C0A12-3B01-6246-9B5B-2C2A281B5588}" srcOrd="0" destOrd="0" presId="urn:microsoft.com/office/officeart/2005/8/layout/hierarchy3#1"/>
    <dgm:cxn modelId="{9F9E0844-43B3-5F44-B618-C579B6A81B8A}" type="presOf" srcId="{5D318F09-0D5A-3245-AB20-3EFD5A32DAB0}" destId="{72561690-869D-2949-B8C5-E8EE80D753F7}" srcOrd="0" destOrd="0" presId="urn:microsoft.com/office/officeart/2005/8/layout/hierarchy3#1"/>
    <dgm:cxn modelId="{876AE146-8B57-614A-B8C2-DFDE845934E9}" type="presOf" srcId="{EA3E1DDB-1241-4E4F-B0D6-A60339CAB54F}" destId="{9799D636-A7E4-2F45-B774-7BD42A4D7D49}" srcOrd="0" destOrd="0" presId="urn:microsoft.com/office/officeart/2005/8/layout/hierarchy3#1"/>
    <dgm:cxn modelId="{F97DE64D-9A86-A045-9787-825AB879B990}" srcId="{865377B2-48F5-AD41-A686-847BA73907E6}" destId="{EB0DA20A-E67E-6143-9AF0-4FEA63A21F58}" srcOrd="2" destOrd="0" parTransId="{ED23A55C-2E00-5547-B2C8-ED3435C63064}" sibTransId="{B14B8352-6EF4-1549-B3F6-DC735424A3F5}"/>
    <dgm:cxn modelId="{C623DC55-EEA3-AA47-8A22-B7232B0474A6}" srcId="{16D0B6B4-1766-024A-A3B2-4C59F23DCFD8}" destId="{A8CC4B77-E533-FF4B-9702-743FBAB863D8}" srcOrd="4" destOrd="0" parTransId="{28357C7E-BB65-7F43-B692-D518CBF5C0C6}" sibTransId="{B0E5610E-E7FF-324D-8E66-4EA53CC84717}"/>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16171962-1B59-0D4C-81C8-2F39C86CF22B}" type="presOf" srcId="{3D569FBE-6B4D-6043-A3D6-6F36959EA54A}" destId="{7D41E230-C893-9A4C-9884-3FF7093F2A1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79FAD7E-25D4-124A-AAF3-D57DAEF0E5A1}" type="presOf" srcId="{28357C7E-BB65-7F43-B692-D518CBF5C0C6}" destId="{59807F27-4336-AA49-97AC-485979176373}"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205F1382-B37E-AD4F-AAD4-CD6E5DC64E26}" type="presOf" srcId="{291661D6-7551-574C-A3E3-C0C5839FD80C}" destId="{CEF2C76D-E551-1A44-92CB-1FE223B48D0A}"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60438E8C-3580-9D45-A5A4-F5CD7DA0C804}" srcId="{16D0B6B4-1766-024A-A3B2-4C59F23DCFD8}" destId="{A2E71653-2B5E-CE45-8EC8-6C2E91619D7A}" srcOrd="3" destOrd="0" parTransId="{C56F06D3-1446-F643-AFBA-B6A40E1E6490}" sibTransId="{0237BA79-F515-1A4E-A645-72A77C0B75A8}"/>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F5ACDD99-1214-3C46-ABCA-D0556F56D8B8}" type="presOf" srcId="{E83F2883-840E-104F-AFC5-1DE0548FDE1D}" destId="{AACC54D3-AF63-7141-BF20-9F891CB9F379}" srcOrd="0" destOrd="0" presId="urn:microsoft.com/office/officeart/2005/8/layout/hierarchy3#1"/>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E7F1B8AE-8690-FE42-8EBA-D058CE86886C}" srcId="{5B3DADA1-1F39-2845-9C9B-71F1B10EC5D0}" destId="{F7589855-4A88-5849-9FB9-A0D3D3672C55}" srcOrd="4" destOrd="0" parTransId="{3D569FBE-6B4D-6043-A3D6-6F36959EA54A}" sibTransId="{C0EA4C47-2FCA-3142-BA48-55DEBA0674FD}"/>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A38320B1-E177-8B46-9BCD-CC38C502A998}" type="presOf" srcId="{69C1DB74-5690-864E-A3B8-F3C86C4CD3FF}" destId="{62AE78F9-5AB7-B44F-883A-97BA5CA1D581}" srcOrd="0" destOrd="0" presId="urn:microsoft.com/office/officeart/2005/8/layout/hierarchy3#1"/>
    <dgm:cxn modelId="{B47E07B2-8E63-F442-A3E7-D6E2AC892C60}" srcId="{865377B2-48F5-AD41-A686-847BA73907E6}" destId="{E09F089B-EB97-4D42-B493-CD1B2B4146DA}" srcOrd="3"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485BB9BD-08CF-0A45-AF86-C03789F923E3}" type="presOf" srcId="{11933242-E33B-3F4C-9525-16321A4B2843}" destId="{9FBDEE19-2267-D24B-B1C3-B42BB4CAF683}" srcOrd="0" destOrd="0" presId="urn:microsoft.com/office/officeart/2005/8/layout/hierarchy3#1"/>
    <dgm:cxn modelId="{8BA17ABE-46E4-7242-BDDA-31F41D62C375}" srcId="{61B29D8E-B741-C549-A98E-B2B81ADE4808}" destId="{836E88BA-7D6A-9A48-9DD0-F2695B82508E}" srcOrd="4" destOrd="0" parTransId="{EC518D8C-CF78-064C-A993-6C1684BF43E0}" sibTransId="{8A6D8EAC-668D-BB43-8646-DE6AE78F1BDF}"/>
    <dgm:cxn modelId="{BDB202C0-0C70-C84D-A9D6-B4659ACA9A5E}" type="presOf" srcId="{F7589855-4A88-5849-9FB9-A0D3D3672C55}" destId="{B1BB9C26-27D1-D34F-AF11-097D1D06BE17}" srcOrd="0" destOrd="0" presId="urn:microsoft.com/office/officeart/2005/8/layout/hierarchy3#1"/>
    <dgm:cxn modelId="{639E7CC0-B1E8-2F4B-83B4-236F6D0F5586}" type="presOf" srcId="{D807C7DD-D5EE-B240-8B3D-B87B345D13C4}" destId="{E3272D9F-C368-8C4F-81C7-A6AE7D4A83BB}" srcOrd="0" destOrd="0" presId="urn:microsoft.com/office/officeart/2005/8/layout/hierarchy3#1"/>
    <dgm:cxn modelId="{9526C4C3-6EE8-164E-8854-96EDAE6EFF61}" type="presOf" srcId="{A8CC4B77-E533-FF4B-9702-743FBAB863D8}" destId="{7D356734-4017-084B-9DA6-D7F598A5F379}" srcOrd="0" destOrd="0" presId="urn:microsoft.com/office/officeart/2005/8/layout/hierarchy3#1"/>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D4A69ED5-1ED7-AB4A-A367-E13F872C975E}" srcId="{836E88BA-7D6A-9A48-9DD0-F2695B82508E}" destId="{E83F2883-840E-104F-AFC5-1DE0548FDE1D}" srcOrd="4" destOrd="0" parTransId="{D807C7DD-D5EE-B240-8B3D-B87B345D13C4}" sibTransId="{D5CBAD76-D7A4-BA4A-8938-015BE5BE73AD}"/>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496CA2DE-31A1-E049-B173-69AB43EA7B47}" type="presOf" srcId="{EB0DA20A-E67E-6143-9AF0-4FEA63A21F58}" destId="{FC29FEF6-F3F3-D74F-AF16-4CDCBF555CBB}" srcOrd="0" destOrd="0" presId="urn:microsoft.com/office/officeart/2005/8/layout/hierarchy3#1"/>
    <dgm:cxn modelId="{9CDC0CE1-ACF6-9C4B-A153-78B01A80CCCB}" type="presOf" srcId="{16D0B6B4-1766-024A-A3B2-4C59F23DCFD8}" destId="{78B46CF4-ADCC-1C45-B21A-EB6A9ABF30CD}" srcOrd="0" destOrd="0" presId="urn:microsoft.com/office/officeart/2005/8/layout/hierarchy3#1"/>
    <dgm:cxn modelId="{EBFB16E3-AAA1-A34F-83A0-151C4CC13ADC}" srcId="{5B3DADA1-1F39-2845-9C9B-71F1B10EC5D0}" destId="{11933242-E33B-3F4C-9525-16321A4B2843}" srcOrd="2" destOrd="0" parTransId="{06B1C2A1-AE60-E44D-840E-F91029B0C203}" sibTransId="{391CD1C6-7E6D-5C41-920A-915F964189F9}"/>
    <dgm:cxn modelId="{4462FDE4-8EFD-324A-8F9E-63059DF238ED}" type="presOf" srcId="{A2E71653-2B5E-CE45-8EC8-6C2E91619D7A}" destId="{EDD18A78-5F92-0545-B6E5-32E32A591F33}" srcOrd="0" destOrd="0" presId="urn:microsoft.com/office/officeart/2005/8/layout/hierarchy3#1"/>
    <dgm:cxn modelId="{D303F3E6-C009-8042-99ED-EEB9924AFEF9}" type="presOf" srcId="{06B1C2A1-AE60-E44D-840E-F91029B0C203}" destId="{A8223041-1EA5-0E44-A6AA-0FB85D1ABE03}"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19A19FF-A593-8E40-8BB8-9E3010EBD801}" type="presOf" srcId="{ED23A55C-2E00-5547-B2C8-ED3435C63064}" destId="{55F3C4F1-1E16-1945-82A7-8C0D7158A251}"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227065E6-6FB9-6347-85C2-530646FB0DAF}" type="presParOf" srcId="{44230523-E927-844D-9083-B8137202932B}" destId="{A8F67527-CBED-9540-A011-8E99625049FF}" srcOrd="6" destOrd="0" presId="urn:microsoft.com/office/officeart/2005/8/layout/hierarchy3#1"/>
    <dgm:cxn modelId="{FA8F295D-1904-A140-BD7F-30BF7231F639}" type="presParOf" srcId="{44230523-E927-844D-9083-B8137202932B}" destId="{EDD18A78-5F92-0545-B6E5-32E32A591F33}" srcOrd="7" destOrd="0" presId="urn:microsoft.com/office/officeart/2005/8/layout/hierarchy3#1"/>
    <dgm:cxn modelId="{92EE036E-7E4E-4D45-84D0-0C5BB841BDB6}" type="presParOf" srcId="{44230523-E927-844D-9083-B8137202932B}" destId="{59807F27-4336-AA49-97AC-485979176373}" srcOrd="8" destOrd="0" presId="urn:microsoft.com/office/officeart/2005/8/layout/hierarchy3#1"/>
    <dgm:cxn modelId="{D5D78C6F-764D-624B-8671-5AC23018294F}" type="presParOf" srcId="{44230523-E927-844D-9083-B8137202932B}" destId="{7D356734-4017-084B-9DA6-D7F598A5F379}" srcOrd="9"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1F785ED-A3AC-9D4D-8909-16F429DD873C}" type="presParOf" srcId="{A831E769-CBB3-674E-BB53-D5E6BA5CB13D}" destId="{55F3C4F1-1E16-1945-82A7-8C0D7158A251}" srcOrd="4" destOrd="0" presId="urn:microsoft.com/office/officeart/2005/8/layout/hierarchy3#1"/>
    <dgm:cxn modelId="{77809625-A510-9C40-A220-AD76890FC813}" type="presParOf" srcId="{A831E769-CBB3-674E-BB53-D5E6BA5CB13D}" destId="{FC29FEF6-F3F3-D74F-AF16-4CDCBF555CBB}" srcOrd="5" destOrd="0" presId="urn:microsoft.com/office/officeart/2005/8/layout/hierarchy3#1"/>
    <dgm:cxn modelId="{F53636E6-08F3-654C-84FD-0AFDCD483ED1}" type="presParOf" srcId="{A831E769-CBB3-674E-BB53-D5E6BA5CB13D}" destId="{50625907-3F5F-E84D-A767-A963B9B507F2}" srcOrd="6" destOrd="0" presId="urn:microsoft.com/office/officeart/2005/8/layout/hierarchy3#1"/>
    <dgm:cxn modelId="{B9F5CD8C-1613-1349-95D8-8646C92E1282}" type="presParOf" srcId="{A831E769-CBB3-674E-BB53-D5E6BA5CB13D}" destId="{A5F12713-506D-CA4B-9F9A-F6A2E4527DFD}" srcOrd="7"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BD48E487-6225-E04E-BF8D-55136FEE4C05}" type="presParOf" srcId="{FCC7E2E0-8351-BD4A-8554-5AC45C5EBC8D}" destId="{72561690-869D-2949-B8C5-E8EE80D753F7}" srcOrd="2" destOrd="0" presId="urn:microsoft.com/office/officeart/2005/8/layout/hierarchy3#1"/>
    <dgm:cxn modelId="{ACDF3A34-88E5-B641-B02C-4A712846AED1}" type="presParOf" srcId="{FCC7E2E0-8351-BD4A-8554-5AC45C5EBC8D}" destId="{50099322-46C4-C449-BD2B-B38D94FF9042}" srcOrd="3" destOrd="0" presId="urn:microsoft.com/office/officeart/2005/8/layout/hierarchy3#1"/>
    <dgm:cxn modelId="{51D57143-53C8-0B4D-8EEC-0CC8B1795CE0}" type="presParOf" srcId="{FCC7E2E0-8351-BD4A-8554-5AC45C5EBC8D}" destId="{A8223041-1EA5-0E44-A6AA-0FB85D1ABE03}" srcOrd="4" destOrd="0" presId="urn:microsoft.com/office/officeart/2005/8/layout/hierarchy3#1"/>
    <dgm:cxn modelId="{C0B8A78D-4707-BB48-A903-95539A55A185}" type="presParOf" srcId="{FCC7E2E0-8351-BD4A-8554-5AC45C5EBC8D}" destId="{9FBDEE19-2267-D24B-B1C3-B42BB4CAF683}" srcOrd="5" destOrd="0" presId="urn:microsoft.com/office/officeart/2005/8/layout/hierarchy3#1"/>
    <dgm:cxn modelId="{F467D982-E4AA-A04A-960A-A2A7FC067E5E}" type="presParOf" srcId="{FCC7E2E0-8351-BD4A-8554-5AC45C5EBC8D}" destId="{62AE78F9-5AB7-B44F-883A-97BA5CA1D581}" srcOrd="6" destOrd="0" presId="urn:microsoft.com/office/officeart/2005/8/layout/hierarchy3#1"/>
    <dgm:cxn modelId="{DFDEA5E6-08D5-E541-AE3F-D8844D427AF1}" type="presParOf" srcId="{FCC7E2E0-8351-BD4A-8554-5AC45C5EBC8D}" destId="{9799D636-A7E4-2F45-B774-7BD42A4D7D49}" srcOrd="7" destOrd="0" presId="urn:microsoft.com/office/officeart/2005/8/layout/hierarchy3#1"/>
    <dgm:cxn modelId="{3CD10FC9-DFDC-5540-BCA9-43CA05F96328}" type="presParOf" srcId="{FCC7E2E0-8351-BD4A-8554-5AC45C5EBC8D}" destId="{7D41E230-C893-9A4C-9884-3FF7093F2A17}" srcOrd="8" destOrd="0" presId="urn:microsoft.com/office/officeart/2005/8/layout/hierarchy3#1"/>
    <dgm:cxn modelId="{9EE62DAA-DB2E-2D4D-8077-37A4AFFCD06B}" type="presParOf" srcId="{FCC7E2E0-8351-BD4A-8554-5AC45C5EBC8D}" destId="{B1BB9C26-27D1-D34F-AF11-097D1D06BE17}" srcOrd="9"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 modelId="{FE0C17B0-9508-564F-BBDC-649BBF8B7D2F}" type="presParOf" srcId="{65DE327C-DA2B-2C4D-89CE-65DE59654738}" destId="{60B2E6FA-53D1-D94E-96BB-DDAB66C057A4}" srcOrd="6" destOrd="0" presId="urn:microsoft.com/office/officeart/2005/8/layout/hierarchy3#1"/>
    <dgm:cxn modelId="{1DF0BF27-0F2A-3843-B72D-1BE1A4BA079F}" type="presParOf" srcId="{65DE327C-DA2B-2C4D-89CE-65DE59654738}" destId="{CEF2C76D-E551-1A44-92CB-1FE223B48D0A}" srcOrd="7" destOrd="0" presId="urn:microsoft.com/office/officeart/2005/8/layout/hierarchy3#1"/>
    <dgm:cxn modelId="{275A0AA4-A38E-EB4A-A34E-4E65013FF4FE}" type="presParOf" srcId="{65DE327C-DA2B-2C4D-89CE-65DE59654738}" destId="{E3272D9F-C368-8C4F-81C7-A6AE7D4A83BB}" srcOrd="8" destOrd="0" presId="urn:microsoft.com/office/officeart/2005/8/layout/hierarchy3#1"/>
    <dgm:cxn modelId="{51DDF3DE-43FE-F24B-9DEC-9F4FC3AC0050}" type="presParOf" srcId="{65DE327C-DA2B-2C4D-89CE-65DE59654738}" destId="{AACC54D3-AF63-7141-BF20-9F891CB9F379}" srcOrd="9"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25940-D594-5A4F-B4A3-5E1CC900A432}">
      <dsp:nvSpPr>
        <dsp:cNvPr id="0" name=""/>
        <dsp:cNvSpPr/>
      </dsp:nvSpPr>
      <dsp:spPr>
        <a:xfrm>
          <a:off x="4461718" y="5577005"/>
          <a:ext cx="163096" cy="1005872"/>
        </a:xfrm>
        <a:custGeom>
          <a:avLst/>
          <a:gdLst/>
          <a:ahLst/>
          <a:cxnLst/>
          <a:rect l="0" t="0" r="0" b="0"/>
          <a:pathLst>
            <a:path>
              <a:moveTo>
                <a:pt x="0" y="0"/>
              </a:moveTo>
              <a:lnTo>
                <a:pt x="81548" y="0"/>
              </a:lnTo>
              <a:lnTo>
                <a:pt x="81548" y="1005872"/>
              </a:lnTo>
              <a:lnTo>
                <a:pt x="163096" y="1005872"/>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17791" y="6054466"/>
        <a:ext cx="50950" cy="50950"/>
      </dsp:txXfrm>
    </dsp:sp>
    <dsp:sp modelId="{CAF9B486-61AA-CA4D-878D-06BF17356DCD}">
      <dsp:nvSpPr>
        <dsp:cNvPr id="0" name=""/>
        <dsp:cNvSpPr/>
      </dsp:nvSpPr>
      <dsp:spPr>
        <a:xfrm>
          <a:off x="4461718" y="5577005"/>
          <a:ext cx="163096" cy="601261"/>
        </a:xfrm>
        <a:custGeom>
          <a:avLst/>
          <a:gdLst/>
          <a:ahLst/>
          <a:cxnLst/>
          <a:rect l="0" t="0" r="0" b="0"/>
          <a:pathLst>
            <a:path>
              <a:moveTo>
                <a:pt x="0" y="0"/>
              </a:moveTo>
              <a:lnTo>
                <a:pt x="81548" y="0"/>
              </a:lnTo>
              <a:lnTo>
                <a:pt x="81548" y="601261"/>
              </a:lnTo>
              <a:lnTo>
                <a:pt x="163096" y="601261"/>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27691" y="5862061"/>
        <a:ext cx="31149" cy="31149"/>
      </dsp:txXfrm>
    </dsp:sp>
    <dsp:sp modelId="{9283E2A0-D0FF-3E4B-A3FE-A7BBBF5CAE4C}">
      <dsp:nvSpPr>
        <dsp:cNvPr id="0" name=""/>
        <dsp:cNvSpPr/>
      </dsp:nvSpPr>
      <dsp:spPr>
        <a:xfrm>
          <a:off x="4461718" y="5577005"/>
          <a:ext cx="163096" cy="196677"/>
        </a:xfrm>
        <a:custGeom>
          <a:avLst/>
          <a:gdLst/>
          <a:ahLst/>
          <a:cxnLst/>
          <a:rect l="0" t="0" r="0" b="0"/>
          <a:pathLst>
            <a:path>
              <a:moveTo>
                <a:pt x="0" y="0"/>
              </a:moveTo>
              <a:lnTo>
                <a:pt x="81548" y="0"/>
              </a:lnTo>
              <a:lnTo>
                <a:pt x="81548" y="196677"/>
              </a:lnTo>
              <a:lnTo>
                <a:pt x="163096" y="196677"/>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878" y="5668957"/>
        <a:ext cx="12775" cy="12775"/>
      </dsp:txXfrm>
    </dsp:sp>
    <dsp:sp modelId="{2A3A1EB8-E79C-4348-9C66-2AD11AE71FBB}">
      <dsp:nvSpPr>
        <dsp:cNvPr id="0" name=""/>
        <dsp:cNvSpPr/>
      </dsp:nvSpPr>
      <dsp:spPr>
        <a:xfrm>
          <a:off x="4461718" y="5372245"/>
          <a:ext cx="163096" cy="204760"/>
        </a:xfrm>
        <a:custGeom>
          <a:avLst/>
          <a:gdLst/>
          <a:ahLst/>
          <a:cxnLst/>
          <a:rect l="0" t="0" r="0" b="0"/>
          <a:pathLst>
            <a:path>
              <a:moveTo>
                <a:pt x="0" y="204760"/>
              </a:moveTo>
              <a:lnTo>
                <a:pt x="81548" y="204760"/>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36722" y="5468081"/>
        <a:ext cx="13088" cy="13088"/>
      </dsp:txXfrm>
    </dsp:sp>
    <dsp:sp modelId="{C1122585-B201-524A-80FA-39C76B0E6CD1}">
      <dsp:nvSpPr>
        <dsp:cNvPr id="0" name=""/>
        <dsp:cNvSpPr/>
      </dsp:nvSpPr>
      <dsp:spPr>
        <a:xfrm>
          <a:off x="4461718" y="4971234"/>
          <a:ext cx="163096" cy="605771"/>
        </a:xfrm>
        <a:custGeom>
          <a:avLst/>
          <a:gdLst/>
          <a:ahLst/>
          <a:cxnLst/>
          <a:rect l="0" t="0" r="0" b="0"/>
          <a:pathLst>
            <a:path>
              <a:moveTo>
                <a:pt x="0" y="605771"/>
              </a:moveTo>
              <a:lnTo>
                <a:pt x="81548" y="605771"/>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582" y="5258436"/>
        <a:ext cx="31367" cy="31367"/>
      </dsp:txXfrm>
    </dsp:sp>
    <dsp:sp modelId="{D2A921DA-4CCD-1A4D-8F81-569061ECFCDA}">
      <dsp:nvSpPr>
        <dsp:cNvPr id="0" name=""/>
        <dsp:cNvSpPr/>
      </dsp:nvSpPr>
      <dsp:spPr>
        <a:xfrm>
          <a:off x="4461718" y="4570678"/>
          <a:ext cx="163096" cy="1006327"/>
        </a:xfrm>
        <a:custGeom>
          <a:avLst/>
          <a:gdLst/>
          <a:ahLst/>
          <a:cxnLst/>
          <a:rect l="0" t="0" r="0" b="0"/>
          <a:pathLst>
            <a:path>
              <a:moveTo>
                <a:pt x="0" y="1006327"/>
              </a:moveTo>
              <a:lnTo>
                <a:pt x="81548" y="1006327"/>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17780" y="5048355"/>
        <a:ext cx="50972" cy="50972"/>
      </dsp:txXfrm>
    </dsp:sp>
    <dsp:sp modelId="{A91E6608-9B03-6C4C-AE12-EC465C3C91B5}">
      <dsp:nvSpPr>
        <dsp:cNvPr id="0" name=""/>
        <dsp:cNvSpPr/>
      </dsp:nvSpPr>
      <dsp:spPr>
        <a:xfrm>
          <a:off x="1663751" y="3090583"/>
          <a:ext cx="672306" cy="2486421"/>
        </a:xfrm>
        <a:custGeom>
          <a:avLst/>
          <a:gdLst/>
          <a:ahLst/>
          <a:cxnLst/>
          <a:rect l="0" t="0" r="0" b="0"/>
          <a:pathLst>
            <a:path>
              <a:moveTo>
                <a:pt x="0" y="0"/>
              </a:moveTo>
              <a:lnTo>
                <a:pt x="336153" y="0"/>
              </a:lnTo>
              <a:lnTo>
                <a:pt x="336153" y="2486421"/>
              </a:lnTo>
              <a:lnTo>
                <a:pt x="672306" y="248642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35512" y="4269402"/>
        <a:ext cx="128785" cy="128785"/>
      </dsp:txXfrm>
    </dsp:sp>
    <dsp:sp modelId="{4DE7BF05-E36C-6D45-9B85-38AEAA29AA2A}">
      <dsp:nvSpPr>
        <dsp:cNvPr id="0" name=""/>
        <dsp:cNvSpPr/>
      </dsp:nvSpPr>
      <dsp:spPr>
        <a:xfrm>
          <a:off x="4461718" y="3771756"/>
          <a:ext cx="163096" cy="396785"/>
        </a:xfrm>
        <a:custGeom>
          <a:avLst/>
          <a:gdLst/>
          <a:ahLst/>
          <a:cxnLst/>
          <a:rect l="0" t="0" r="0" b="0"/>
          <a:pathLst>
            <a:path>
              <a:moveTo>
                <a:pt x="0" y="0"/>
              </a:moveTo>
              <a:lnTo>
                <a:pt x="81548" y="0"/>
              </a:lnTo>
              <a:lnTo>
                <a:pt x="81548" y="396785"/>
              </a:lnTo>
              <a:lnTo>
                <a:pt x="163096" y="396785"/>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2541" y="3959423"/>
        <a:ext cx="21449" cy="21449"/>
      </dsp:txXfrm>
    </dsp:sp>
    <dsp:sp modelId="{AF465FAF-DA8D-8342-8063-FE8ADF904706}">
      <dsp:nvSpPr>
        <dsp:cNvPr id="0" name=""/>
        <dsp:cNvSpPr/>
      </dsp:nvSpPr>
      <dsp:spPr>
        <a:xfrm>
          <a:off x="4461718" y="3725051"/>
          <a:ext cx="163096" cy="91440"/>
        </a:xfrm>
        <a:custGeom>
          <a:avLst/>
          <a:gdLst/>
          <a:ahLst/>
          <a:cxnLst/>
          <a:rect l="0" t="0" r="0" b="0"/>
          <a:pathLst>
            <a:path>
              <a:moveTo>
                <a:pt x="0" y="46704"/>
              </a:moveTo>
              <a:lnTo>
                <a:pt x="81548" y="46704"/>
              </a:lnTo>
              <a:lnTo>
                <a:pt x="81548" y="45720"/>
              </a:lnTo>
              <a:lnTo>
                <a:pt x="163096" y="45720"/>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9189" y="3766694"/>
        <a:ext cx="8154" cy="8154"/>
      </dsp:txXfrm>
    </dsp:sp>
    <dsp:sp modelId="{48C37862-4A64-8A4C-824F-E3FD65F943D6}">
      <dsp:nvSpPr>
        <dsp:cNvPr id="0" name=""/>
        <dsp:cNvSpPr/>
      </dsp:nvSpPr>
      <dsp:spPr>
        <a:xfrm>
          <a:off x="4461718" y="3373986"/>
          <a:ext cx="163096" cy="397769"/>
        </a:xfrm>
        <a:custGeom>
          <a:avLst/>
          <a:gdLst/>
          <a:ahLst/>
          <a:cxnLst/>
          <a:rect l="0" t="0" r="0" b="0"/>
          <a:pathLst>
            <a:path>
              <a:moveTo>
                <a:pt x="0" y="397769"/>
              </a:moveTo>
              <a:lnTo>
                <a:pt x="81548" y="397769"/>
              </a:lnTo>
              <a:lnTo>
                <a:pt x="81548" y="0"/>
              </a:lnTo>
              <a:lnTo>
                <a:pt x="163096" y="0"/>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2518" y="3562123"/>
        <a:ext cx="21495" cy="21495"/>
      </dsp:txXfrm>
    </dsp:sp>
    <dsp:sp modelId="{D5C4FFCC-6BD4-F244-82EA-AD1CB215B9CF}">
      <dsp:nvSpPr>
        <dsp:cNvPr id="0" name=""/>
        <dsp:cNvSpPr/>
      </dsp:nvSpPr>
      <dsp:spPr>
        <a:xfrm>
          <a:off x="1663751" y="3090583"/>
          <a:ext cx="672306" cy="681172"/>
        </a:xfrm>
        <a:custGeom>
          <a:avLst/>
          <a:gdLst/>
          <a:ahLst/>
          <a:cxnLst/>
          <a:rect l="0" t="0" r="0" b="0"/>
          <a:pathLst>
            <a:path>
              <a:moveTo>
                <a:pt x="0" y="0"/>
              </a:moveTo>
              <a:lnTo>
                <a:pt x="336153" y="0"/>
              </a:lnTo>
              <a:lnTo>
                <a:pt x="336153" y="681172"/>
              </a:lnTo>
              <a:lnTo>
                <a:pt x="672306" y="681172"/>
              </a:lnTo>
            </a:path>
          </a:pathLst>
        </a:custGeom>
        <a:noFill/>
        <a:ln w="1270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75978" y="3407243"/>
        <a:ext cx="47853" cy="47853"/>
      </dsp:txXfrm>
    </dsp:sp>
    <dsp:sp modelId="{D5BE8A6B-B0F7-6A44-8E9E-37B5C9C2A9F3}">
      <dsp:nvSpPr>
        <dsp:cNvPr id="0" name=""/>
        <dsp:cNvSpPr/>
      </dsp:nvSpPr>
      <dsp:spPr>
        <a:xfrm>
          <a:off x="4461718" y="2371070"/>
          <a:ext cx="163096" cy="601375"/>
        </a:xfrm>
        <a:custGeom>
          <a:avLst/>
          <a:gdLst/>
          <a:ahLst/>
          <a:cxnLst/>
          <a:rect l="0" t="0" r="0" b="0"/>
          <a:pathLst>
            <a:path>
              <a:moveTo>
                <a:pt x="0" y="0"/>
              </a:moveTo>
              <a:lnTo>
                <a:pt x="81548" y="0"/>
              </a:lnTo>
              <a:lnTo>
                <a:pt x="81548" y="601375"/>
              </a:lnTo>
              <a:lnTo>
                <a:pt x="163096" y="601375"/>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689" y="2656180"/>
        <a:ext cx="31154" cy="31154"/>
      </dsp:txXfrm>
    </dsp:sp>
    <dsp:sp modelId="{FF16802C-EAFD-8747-AEB1-476752EDF50A}">
      <dsp:nvSpPr>
        <dsp:cNvPr id="0" name=""/>
        <dsp:cNvSpPr/>
      </dsp:nvSpPr>
      <dsp:spPr>
        <a:xfrm>
          <a:off x="4461718" y="2371070"/>
          <a:ext cx="163096" cy="200044"/>
        </a:xfrm>
        <a:custGeom>
          <a:avLst/>
          <a:gdLst/>
          <a:ahLst/>
          <a:cxnLst/>
          <a:rect l="0" t="0" r="0" b="0"/>
          <a:pathLst>
            <a:path>
              <a:moveTo>
                <a:pt x="0" y="0"/>
              </a:moveTo>
              <a:lnTo>
                <a:pt x="81548" y="0"/>
              </a:lnTo>
              <a:lnTo>
                <a:pt x="81548" y="200044"/>
              </a:lnTo>
              <a:lnTo>
                <a:pt x="163096" y="200044"/>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813" y="2464639"/>
        <a:ext cx="12905" cy="12905"/>
      </dsp:txXfrm>
    </dsp:sp>
    <dsp:sp modelId="{1AEF7166-AB78-3B4A-A32D-D154AB56DE62}">
      <dsp:nvSpPr>
        <dsp:cNvPr id="0" name=""/>
        <dsp:cNvSpPr/>
      </dsp:nvSpPr>
      <dsp:spPr>
        <a:xfrm>
          <a:off x="4461718" y="2169990"/>
          <a:ext cx="163096" cy="201079"/>
        </a:xfrm>
        <a:custGeom>
          <a:avLst/>
          <a:gdLst/>
          <a:ahLst/>
          <a:cxnLst/>
          <a:rect l="0" t="0" r="0" b="0"/>
          <a:pathLst>
            <a:path>
              <a:moveTo>
                <a:pt x="0" y="201079"/>
              </a:moveTo>
              <a:lnTo>
                <a:pt x="81548" y="201079"/>
              </a:lnTo>
              <a:lnTo>
                <a:pt x="81548" y="0"/>
              </a:lnTo>
              <a:lnTo>
                <a:pt x="163096" y="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793" y="2264057"/>
        <a:ext cx="12945" cy="12945"/>
      </dsp:txXfrm>
    </dsp:sp>
    <dsp:sp modelId="{94F44C01-34AF-BA4B-9D87-4615E28F27AA}">
      <dsp:nvSpPr>
        <dsp:cNvPr id="0" name=""/>
        <dsp:cNvSpPr/>
      </dsp:nvSpPr>
      <dsp:spPr>
        <a:xfrm>
          <a:off x="4461718" y="1769280"/>
          <a:ext cx="163096" cy="601789"/>
        </a:xfrm>
        <a:custGeom>
          <a:avLst/>
          <a:gdLst/>
          <a:ahLst/>
          <a:cxnLst/>
          <a:rect l="0" t="0" r="0" b="0"/>
          <a:pathLst>
            <a:path>
              <a:moveTo>
                <a:pt x="0" y="601789"/>
              </a:moveTo>
              <a:lnTo>
                <a:pt x="81548" y="601789"/>
              </a:lnTo>
              <a:lnTo>
                <a:pt x="81548" y="0"/>
              </a:lnTo>
              <a:lnTo>
                <a:pt x="163096" y="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679" y="2054587"/>
        <a:ext cx="31174" cy="31174"/>
      </dsp:txXfrm>
    </dsp:sp>
    <dsp:sp modelId="{1FC5EB0A-8DF6-DC41-BC00-16A870713689}">
      <dsp:nvSpPr>
        <dsp:cNvPr id="0" name=""/>
        <dsp:cNvSpPr/>
      </dsp:nvSpPr>
      <dsp:spPr>
        <a:xfrm>
          <a:off x="1663751" y="2371070"/>
          <a:ext cx="672306" cy="719513"/>
        </a:xfrm>
        <a:custGeom>
          <a:avLst/>
          <a:gdLst/>
          <a:ahLst/>
          <a:cxnLst/>
          <a:rect l="0" t="0" r="0" b="0"/>
          <a:pathLst>
            <a:path>
              <a:moveTo>
                <a:pt x="0" y="719513"/>
              </a:moveTo>
              <a:lnTo>
                <a:pt x="336153" y="719513"/>
              </a:lnTo>
              <a:lnTo>
                <a:pt x="336153" y="0"/>
              </a:lnTo>
              <a:lnTo>
                <a:pt x="672306" y="0"/>
              </a:lnTo>
            </a:path>
          </a:pathLst>
        </a:custGeom>
        <a:noFill/>
        <a:ln w="12700" cap="flat" cmpd="sng" algn="ctr">
          <a:solidFill>
            <a:schemeClr val="accent4"/>
          </a:solidFill>
          <a:prstDash val="solid"/>
          <a:miter lim="800000"/>
        </a:ln>
        <a:effectLst/>
      </dsp:spPr>
      <dsp:style>
        <a:lnRef idx="1">
          <a:schemeClr val="accent4"/>
        </a:lnRef>
        <a:fillRef idx="0">
          <a:schemeClr val="accent4"/>
        </a:fillRef>
        <a:effectRef idx="0">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75286" y="2706208"/>
        <a:ext cx="49236" cy="49236"/>
      </dsp:txXfrm>
    </dsp:sp>
    <dsp:sp modelId="{D5C24F41-8C5F-BC4F-AF7E-680C4B9860CB}">
      <dsp:nvSpPr>
        <dsp:cNvPr id="0" name=""/>
        <dsp:cNvSpPr/>
      </dsp:nvSpPr>
      <dsp:spPr>
        <a:xfrm>
          <a:off x="4461718" y="765517"/>
          <a:ext cx="163096" cy="604049"/>
        </a:xfrm>
        <a:custGeom>
          <a:avLst/>
          <a:gdLst/>
          <a:ahLst/>
          <a:cxnLst/>
          <a:rect l="0" t="0" r="0" b="0"/>
          <a:pathLst>
            <a:path>
              <a:moveTo>
                <a:pt x="0" y="0"/>
              </a:moveTo>
              <a:lnTo>
                <a:pt x="81548" y="0"/>
              </a:lnTo>
              <a:lnTo>
                <a:pt x="81548" y="604049"/>
              </a:lnTo>
              <a:lnTo>
                <a:pt x="163096" y="604049"/>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27624" y="1051900"/>
        <a:ext cx="31284" cy="31284"/>
      </dsp:txXfrm>
    </dsp:sp>
    <dsp:sp modelId="{86C73DD6-A905-B547-A339-E1DADB991D41}">
      <dsp:nvSpPr>
        <dsp:cNvPr id="0" name=""/>
        <dsp:cNvSpPr/>
      </dsp:nvSpPr>
      <dsp:spPr>
        <a:xfrm>
          <a:off x="4461718" y="765517"/>
          <a:ext cx="163096" cy="205127"/>
        </a:xfrm>
        <a:custGeom>
          <a:avLst/>
          <a:gdLst/>
          <a:ahLst/>
          <a:cxnLst/>
          <a:rect l="0" t="0" r="0" b="0"/>
          <a:pathLst>
            <a:path>
              <a:moveTo>
                <a:pt x="0" y="0"/>
              </a:moveTo>
              <a:lnTo>
                <a:pt x="81548" y="0"/>
              </a:lnTo>
              <a:lnTo>
                <a:pt x="81548" y="205127"/>
              </a:lnTo>
              <a:lnTo>
                <a:pt x="163096" y="205127"/>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36714" y="861529"/>
        <a:ext cx="13103" cy="13103"/>
      </dsp:txXfrm>
    </dsp:sp>
    <dsp:sp modelId="{28516B00-849D-EB47-B473-0E24E140E944}">
      <dsp:nvSpPr>
        <dsp:cNvPr id="0" name=""/>
        <dsp:cNvSpPr/>
      </dsp:nvSpPr>
      <dsp:spPr>
        <a:xfrm>
          <a:off x="4461718" y="580009"/>
          <a:ext cx="163096" cy="185508"/>
        </a:xfrm>
        <a:custGeom>
          <a:avLst/>
          <a:gdLst/>
          <a:ahLst/>
          <a:cxnLst/>
          <a:rect l="0" t="0" r="0" b="0"/>
          <a:pathLst>
            <a:path>
              <a:moveTo>
                <a:pt x="0" y="185508"/>
              </a:moveTo>
              <a:lnTo>
                <a:pt x="81548" y="185508"/>
              </a:lnTo>
              <a:lnTo>
                <a:pt x="81548" y="0"/>
              </a:lnTo>
              <a:lnTo>
                <a:pt x="16309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37091" y="666588"/>
        <a:ext cx="12350" cy="12350"/>
      </dsp:txXfrm>
    </dsp:sp>
    <dsp:sp modelId="{B2A39CE8-1FAD-E048-A7FE-5940EBC85EBE}">
      <dsp:nvSpPr>
        <dsp:cNvPr id="0" name=""/>
        <dsp:cNvSpPr/>
      </dsp:nvSpPr>
      <dsp:spPr>
        <a:xfrm>
          <a:off x="4461718" y="172800"/>
          <a:ext cx="163096" cy="592717"/>
        </a:xfrm>
        <a:custGeom>
          <a:avLst/>
          <a:gdLst/>
          <a:ahLst/>
          <a:cxnLst/>
          <a:rect l="0" t="0" r="0" b="0"/>
          <a:pathLst>
            <a:path>
              <a:moveTo>
                <a:pt x="0" y="592717"/>
              </a:moveTo>
              <a:lnTo>
                <a:pt x="81548" y="592717"/>
              </a:lnTo>
              <a:lnTo>
                <a:pt x="81548" y="0"/>
              </a:lnTo>
              <a:lnTo>
                <a:pt x="16309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27897" y="453790"/>
        <a:ext cx="30737" cy="30737"/>
      </dsp:txXfrm>
    </dsp:sp>
    <dsp:sp modelId="{FD144292-3CE7-7249-8986-F6F568BD26C5}">
      <dsp:nvSpPr>
        <dsp:cNvPr id="0" name=""/>
        <dsp:cNvSpPr/>
      </dsp:nvSpPr>
      <dsp:spPr>
        <a:xfrm>
          <a:off x="1663751" y="765517"/>
          <a:ext cx="672306" cy="2325066"/>
        </a:xfrm>
        <a:custGeom>
          <a:avLst/>
          <a:gdLst/>
          <a:ahLst/>
          <a:cxnLst/>
          <a:rect l="0" t="0" r="0" b="0"/>
          <a:pathLst>
            <a:path>
              <a:moveTo>
                <a:pt x="0" y="2325066"/>
              </a:moveTo>
              <a:lnTo>
                <a:pt x="336153" y="2325066"/>
              </a:lnTo>
              <a:lnTo>
                <a:pt x="336153" y="0"/>
              </a:lnTo>
              <a:lnTo>
                <a:pt x="67230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39397" y="1867542"/>
        <a:ext cx="121015" cy="121015"/>
      </dsp:txXfrm>
    </dsp:sp>
    <dsp:sp modelId="{43C49A50-3725-6240-A967-26258BDCAF15}">
      <dsp:nvSpPr>
        <dsp:cNvPr id="0" name=""/>
        <dsp:cNvSpPr/>
      </dsp:nvSpPr>
      <dsp:spPr>
        <a:xfrm flipH="1">
          <a:off x="0" y="2838498"/>
          <a:ext cx="2823331" cy="504171"/>
        </a:xfrm>
        <a:prstGeom prst="round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Times New Roman" panose="02020503050405090304" pitchFamily="18" charset="0"/>
              <a:cs typeface="Times New Roman" panose="02020503050405090304" pitchFamily="18" charset="0"/>
            </a:rPr>
            <a:t>NL2SQL Challenges</a:t>
          </a:r>
          <a:endParaRPr lang="zh-CN" altLang="en-US" sz="2400" b="1" kern="1200" dirty="0">
            <a:latin typeface="Times New Roman" panose="02020503050405090304" pitchFamily="18" charset="0"/>
            <a:cs typeface="Times New Roman" panose="02020503050405090304" pitchFamily="18" charset="0"/>
          </a:endParaRPr>
        </a:p>
      </dsp:txBody>
      <dsp:txXfrm>
        <a:off x="24612" y="2863110"/>
        <a:ext cx="2774107" cy="454947"/>
      </dsp:txXfrm>
    </dsp:sp>
    <dsp:sp modelId="{3A4153A7-0A81-4546-BF1E-9A9DC8802E41}">
      <dsp:nvSpPr>
        <dsp:cNvPr id="0" name=""/>
        <dsp:cNvSpPr/>
      </dsp:nvSpPr>
      <dsp:spPr>
        <a:xfrm>
          <a:off x="2336058" y="410044"/>
          <a:ext cx="2125659" cy="710946"/>
        </a:xfrm>
        <a:prstGeom prst="roundRect">
          <a:avLst/>
        </a:prstGeom>
        <a:solidFill>
          <a:schemeClr val="accent2">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Uncertain</a:t>
          </a:r>
          <a:r>
            <a:rPr lang="zh-CN" altLang="en-US"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US"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NL</a:t>
          </a:r>
          <a:r>
            <a:rPr lang="zh-CN" altLang="en-US"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GB"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Query</a:t>
          </a:r>
          <a:endParaRPr lang="zh-CN" altLang="en-US" sz="1800" b="0" kern="1200" dirty="0">
            <a:latin typeface="Times New Roman" panose="02020503050405090304" pitchFamily="18" charset="0"/>
            <a:ea typeface="微软雅黑"/>
            <a:cs typeface="Times New Roman" panose="02020503050405090304" pitchFamily="18" charset="0"/>
          </a:endParaRPr>
        </a:p>
      </dsp:txBody>
      <dsp:txXfrm>
        <a:off x="2370764" y="444750"/>
        <a:ext cx="2056247" cy="641534"/>
      </dsp:txXfrm>
    </dsp:sp>
    <dsp:sp modelId="{15E670CD-8051-D14A-915D-944F7BF2DC74}">
      <dsp:nvSpPr>
        <dsp:cNvPr id="0" name=""/>
        <dsp:cNvSpPr/>
      </dsp:nvSpPr>
      <dsp:spPr>
        <a:xfrm>
          <a:off x="4624814" y="4416"/>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Courier New" panose="02070409020205090404"/>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Lexical Ambiguity </a:t>
          </a:r>
          <a:endParaRPr lang="zh-CN" altLang="en-US"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4416"/>
        <a:ext cx="4500000" cy="336766"/>
      </dsp:txXfrm>
    </dsp:sp>
    <dsp:sp modelId="{FED1E46C-B0F7-464D-A302-528E777AAA5A}">
      <dsp:nvSpPr>
        <dsp:cNvPr id="0" name=""/>
        <dsp:cNvSpPr/>
      </dsp:nvSpPr>
      <dsp:spPr>
        <a:xfrm>
          <a:off x="4624814" y="411625"/>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Syntactic Ambiguity</a:t>
          </a:r>
          <a:endParaRPr lang="en-GB" altLang="zh-CN" sz="1800" b="0" i="1" kern="1200" dirty="0">
            <a:solidFill>
              <a:schemeClr val="tx1"/>
            </a:solidFill>
            <a:highlight>
              <a:srgbClr val="FFFFFF"/>
            </a:highlight>
            <a:latin typeface="Times New Roman" panose="02020503050405090304" pitchFamily="18" charset="0"/>
            <a:ea typeface="微软雅黑"/>
            <a:cs typeface="Times New Roman" panose="02020503050405090304" pitchFamily="18" charset="0"/>
            <a:sym typeface="Times New Roman" panose="02020503050405090304" pitchFamily="18" charset="0"/>
          </a:endParaRPr>
        </a:p>
      </dsp:txBody>
      <dsp:txXfrm>
        <a:off x="4624814" y="411625"/>
        <a:ext cx="4500000" cy="336766"/>
      </dsp:txXfrm>
    </dsp:sp>
    <dsp:sp modelId="{49BD55F1-F26B-D842-887C-09F501F91DFA}">
      <dsp:nvSpPr>
        <dsp:cNvPr id="0" name=""/>
        <dsp:cNvSpPr/>
      </dsp:nvSpPr>
      <dsp:spPr>
        <a:xfrm>
          <a:off x="4624814" y="802261"/>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0" i="1" kern="1200" dirty="0">
              <a:solidFill>
                <a:schemeClr val="tx1"/>
              </a:solidFill>
              <a:latin typeface="Times New Roman" panose="02020503050405090304" pitchFamily="18" charset="0"/>
              <a:cs typeface="Times New Roman" panose="02020503050405090304" pitchFamily="18" charset="0"/>
            </a:rPr>
            <a:t>Under-specification</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802261"/>
        <a:ext cx="4500000" cy="336766"/>
      </dsp:txXfrm>
    </dsp:sp>
    <dsp:sp modelId="{90EBF651-57C4-5A4D-A25C-4DF8805978D2}">
      <dsp:nvSpPr>
        <dsp:cNvPr id="0" name=""/>
        <dsp:cNvSpPr/>
      </dsp:nvSpPr>
      <dsp:spPr>
        <a:xfrm>
          <a:off x="4624814" y="1201184"/>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0" i="1" kern="1200" dirty="0">
              <a:solidFill>
                <a:schemeClr val="tx1"/>
              </a:solidFill>
              <a:latin typeface="Times New Roman" panose="02020503050405090304" pitchFamily="18" charset="0"/>
              <a:cs typeface="Times New Roman" panose="02020503050405090304" pitchFamily="18" charset="0"/>
            </a:rPr>
            <a:t>User Mistakes</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1201184"/>
        <a:ext cx="4500000" cy="336766"/>
      </dsp:txXfrm>
    </dsp:sp>
    <dsp:sp modelId="{31B12E00-E1F2-854B-8C90-5E2CCD1DEB33}">
      <dsp:nvSpPr>
        <dsp:cNvPr id="0" name=""/>
        <dsp:cNvSpPr/>
      </dsp:nvSpPr>
      <dsp:spPr>
        <a:xfrm>
          <a:off x="2336058" y="2015596"/>
          <a:ext cx="2125659" cy="710946"/>
        </a:xfrm>
        <a:prstGeom prst="roundRect">
          <a:avLst/>
        </a:prstGeom>
        <a:solidFill>
          <a:schemeClr val="accent4">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latin typeface="Times New Roman" panose="02020503050405090304" pitchFamily="18" charset="0"/>
              <a:cs typeface="Times New Roman" panose="02020503050405090304" pitchFamily="18" charset="0"/>
            </a:rPr>
            <a:t>Complex Database and</a:t>
          </a:r>
          <a:r>
            <a:rPr lang="zh-CN" altLang="en-US" sz="1800" b="0" kern="1200" dirty="0">
              <a:latin typeface="Times New Roman" panose="02020503050405090304" pitchFamily="18" charset="0"/>
              <a:cs typeface="Times New Roman" panose="02020503050405090304" pitchFamily="18" charset="0"/>
            </a:rPr>
            <a:t> </a:t>
          </a:r>
          <a:r>
            <a:rPr lang="en-US" altLang="zh-CN" sz="1800" b="0" kern="1200" dirty="0">
              <a:latin typeface="Times New Roman" panose="02020503050405090304" pitchFamily="18" charset="0"/>
              <a:cs typeface="Times New Roman" panose="02020503050405090304" pitchFamily="18" charset="0"/>
            </a:rPr>
            <a:t>Dirty Content </a:t>
          </a:r>
          <a:endParaRPr lang="zh-CN" altLang="en-US" sz="1800" b="0" kern="1200" dirty="0">
            <a:latin typeface="Times New Roman" panose="02020503050405090304" pitchFamily="18" charset="0"/>
            <a:cs typeface="Times New Roman" panose="02020503050405090304" pitchFamily="18" charset="0"/>
          </a:endParaRPr>
        </a:p>
      </dsp:txBody>
      <dsp:txXfrm>
        <a:off x="2370764" y="2050302"/>
        <a:ext cx="2056247" cy="641534"/>
      </dsp:txXfrm>
    </dsp:sp>
    <dsp:sp modelId="{847F8719-E2B8-A345-9AE6-622277A4C0FF}">
      <dsp:nvSpPr>
        <dsp:cNvPr id="0" name=""/>
        <dsp:cNvSpPr/>
      </dsp:nvSpPr>
      <dsp:spPr>
        <a:xfrm>
          <a:off x="4624814" y="1600106"/>
          <a:ext cx="4500000" cy="338347"/>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Font typeface="Courier New" panose="02070409020205090404"/>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Complex Relationships Among Tables</a:t>
          </a:r>
          <a:endParaRPr lang="zh-CN" altLang="en-US"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1600106"/>
        <a:ext cx="4500000" cy="338347"/>
      </dsp:txXfrm>
    </dsp:sp>
    <dsp:sp modelId="{9ECF6497-4310-A74B-9A15-27198261060B}">
      <dsp:nvSpPr>
        <dsp:cNvPr id="0" name=""/>
        <dsp:cNvSpPr/>
      </dsp:nvSpPr>
      <dsp:spPr>
        <a:xfrm>
          <a:off x="4624814" y="2000610"/>
          <a:ext cx="4500000" cy="338760"/>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Ambiguity in Attributes and Values</a:t>
          </a:r>
          <a:endPar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2000610"/>
        <a:ext cx="4500000" cy="338760"/>
      </dsp:txXfrm>
    </dsp:sp>
    <dsp:sp modelId="{97F17813-B00A-AB4C-A8A0-FAECA6671867}">
      <dsp:nvSpPr>
        <dsp:cNvPr id="0" name=""/>
        <dsp:cNvSpPr/>
      </dsp:nvSpPr>
      <dsp:spPr>
        <a:xfrm>
          <a:off x="4624814" y="2401526"/>
          <a:ext cx="4500000" cy="339175"/>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Domain-Specific Schema Designs</a:t>
          </a:r>
        </a:p>
      </dsp:txBody>
      <dsp:txXfrm>
        <a:off x="4624814" y="2401526"/>
        <a:ext cx="4500000" cy="339175"/>
      </dsp:txXfrm>
    </dsp:sp>
    <dsp:sp modelId="{256E0863-5BA5-0344-9467-BB15106B8CD3}">
      <dsp:nvSpPr>
        <dsp:cNvPr id="0" name=""/>
        <dsp:cNvSpPr/>
      </dsp:nvSpPr>
      <dsp:spPr>
        <a:xfrm>
          <a:off x="4624814" y="2802857"/>
          <a:ext cx="4500000" cy="339175"/>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Large and Dirty Database Values</a:t>
          </a:r>
        </a:p>
      </dsp:txBody>
      <dsp:txXfrm>
        <a:off x="4624814" y="2802857"/>
        <a:ext cx="4500000" cy="339175"/>
      </dsp:txXfrm>
    </dsp:sp>
    <dsp:sp modelId="{900406EB-B84F-8141-B6E3-899F46603D12}">
      <dsp:nvSpPr>
        <dsp:cNvPr id="0" name=""/>
        <dsp:cNvSpPr/>
      </dsp:nvSpPr>
      <dsp:spPr>
        <a:xfrm>
          <a:off x="2336058" y="3416283"/>
          <a:ext cx="2125659" cy="710946"/>
        </a:xfrm>
        <a:prstGeom prst="roundRect">
          <a:avLst/>
        </a:prstGeom>
        <a:solidFill>
          <a:schemeClr val="accent6">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latin typeface="Times New Roman" panose="02020503050405090304" pitchFamily="18" charset="0"/>
              <a:cs typeface="Times New Roman" panose="02020503050405090304" pitchFamily="18" charset="0"/>
            </a:rPr>
            <a:t>NL2SQL</a:t>
          </a:r>
          <a:r>
            <a:rPr lang="zh-CN" altLang="en-US" sz="1800" b="0" kern="1200" dirty="0">
              <a:latin typeface="Times New Roman" panose="02020503050405090304" pitchFamily="18" charset="0"/>
              <a:cs typeface="Times New Roman" panose="02020503050405090304" pitchFamily="18" charset="0"/>
            </a:rPr>
            <a:t> </a:t>
          </a:r>
          <a:r>
            <a:rPr lang="en-US" altLang="zh-CN" sz="1800" b="0" kern="1200" dirty="0">
              <a:latin typeface="Times New Roman" panose="02020503050405090304" pitchFamily="18" charset="0"/>
              <a:cs typeface="Times New Roman" panose="02020503050405090304" pitchFamily="18" charset="0"/>
            </a:rPr>
            <a:t>Translation</a:t>
          </a:r>
          <a:r>
            <a:rPr lang="en-GB" sz="1800" b="0" kern="1200" dirty="0">
              <a:latin typeface="Times New Roman" panose="02020503050405090304" pitchFamily="18" charset="0"/>
              <a:cs typeface="Times New Roman" panose="02020503050405090304" pitchFamily="18" charset="0"/>
            </a:rPr>
            <a:t> </a:t>
          </a:r>
          <a:endParaRPr lang="zh-CN" altLang="en-US" sz="1800" b="0" kern="1200" dirty="0">
            <a:latin typeface="Times New Roman" panose="02020503050405090304" pitchFamily="18" charset="0"/>
            <a:cs typeface="Times New Roman" panose="02020503050405090304" pitchFamily="18" charset="0"/>
          </a:endParaRPr>
        </a:p>
      </dsp:txBody>
      <dsp:txXfrm>
        <a:off x="2370764" y="3450989"/>
        <a:ext cx="2056247" cy="641534"/>
      </dsp:txXfrm>
    </dsp:sp>
    <dsp:sp modelId="{D1D3ACD7-8999-4844-A15C-15E6693363AA}">
      <dsp:nvSpPr>
        <dsp:cNvPr id="0" name=""/>
        <dsp:cNvSpPr/>
      </dsp:nvSpPr>
      <dsp:spPr>
        <a:xfrm>
          <a:off x="4624814" y="3204189"/>
          <a:ext cx="4500000" cy="339593"/>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Free-form NL vs. Constrained and Formal SQL</a:t>
          </a:r>
        </a:p>
      </dsp:txBody>
      <dsp:txXfrm>
        <a:off x="4624814" y="3204189"/>
        <a:ext cx="4500000" cy="339593"/>
      </dsp:txXfrm>
    </dsp:sp>
    <dsp:sp modelId="{98DDFFBC-201C-0D4C-840A-558318CA9111}">
      <dsp:nvSpPr>
        <dsp:cNvPr id="0" name=""/>
        <dsp:cNvSpPr/>
      </dsp:nvSpPr>
      <dsp:spPr>
        <a:xfrm>
          <a:off x="4624814" y="3605938"/>
          <a:ext cx="4500000" cy="329666"/>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Multiple Possible SQL Queries</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3605938"/>
        <a:ext cx="4500000" cy="329666"/>
      </dsp:txXfrm>
    </dsp:sp>
    <dsp:sp modelId="{1F68EAE7-4115-174F-8B49-3D75AA6CDAE7}">
      <dsp:nvSpPr>
        <dsp:cNvPr id="0" name=""/>
        <dsp:cNvSpPr/>
      </dsp:nvSpPr>
      <dsp:spPr>
        <a:xfrm>
          <a:off x="4624814" y="3997760"/>
          <a:ext cx="4500000" cy="341562"/>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Database Schema Dependency</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3997760"/>
        <a:ext cx="4500000" cy="341562"/>
      </dsp:txXfrm>
    </dsp:sp>
    <dsp:sp modelId="{D05F3C27-B307-D246-B0CB-963D1EBE225C}">
      <dsp:nvSpPr>
        <dsp:cNvPr id="0" name=""/>
        <dsp:cNvSpPr/>
      </dsp:nvSpPr>
      <dsp:spPr>
        <a:xfrm>
          <a:off x="2336058" y="5035641"/>
          <a:ext cx="2125659" cy="1082728"/>
        </a:xfrm>
        <a:prstGeom prst="round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1" i="1" kern="1200" dirty="0">
              <a:latin typeface="Times New Roman" panose="02020503050405090304" pitchFamily="18" charset="0"/>
              <a:cs typeface="Times New Roman" panose="02020503050405090304" pitchFamily="18" charset="0"/>
            </a:rPr>
            <a:t>Technical</a:t>
          </a:r>
          <a:r>
            <a:rPr lang="en-GB" altLang="en-US" sz="1800" b="0" kern="1200" dirty="0">
              <a:latin typeface="Times New Roman" panose="02020503050405090304" pitchFamily="18" charset="0"/>
              <a:cs typeface="Times New Roman" panose="02020503050405090304" pitchFamily="18" charset="0"/>
            </a:rPr>
            <a:t> </a:t>
          </a:r>
          <a:r>
            <a:rPr lang="en-GB" altLang="en-US" sz="1800" b="1" i="1" kern="1200" dirty="0">
              <a:latin typeface="Times New Roman" panose="02020503050405090304" pitchFamily="18" charset="0"/>
              <a:cs typeface="Times New Roman" panose="02020503050405090304" pitchFamily="18" charset="0"/>
            </a:rPr>
            <a:t>Challenges</a:t>
          </a:r>
          <a:r>
            <a:rPr lang="en-GB" altLang="en-US" sz="1800" b="0" kern="1200" dirty="0">
              <a:latin typeface="Times New Roman" panose="02020503050405090304" pitchFamily="18" charset="0"/>
              <a:cs typeface="Times New Roman" panose="02020503050405090304" pitchFamily="18" charset="0"/>
            </a:rPr>
            <a:t> in Developing NL2SQL Solutions</a:t>
          </a:r>
          <a:endParaRPr lang="zh-CN" altLang="en-US" sz="1800" b="0" kern="1200" dirty="0">
            <a:latin typeface="Times New Roman" panose="02020503050405090304" pitchFamily="18" charset="0"/>
            <a:cs typeface="Times New Roman" panose="02020503050405090304" pitchFamily="18" charset="0"/>
          </a:endParaRPr>
        </a:p>
      </dsp:txBody>
      <dsp:txXfrm>
        <a:off x="2388912" y="5088495"/>
        <a:ext cx="2019951" cy="977020"/>
      </dsp:txXfrm>
    </dsp:sp>
    <dsp:sp modelId="{A3C72D07-5221-5C43-A1FD-8E2D7F42B8D1}">
      <dsp:nvSpPr>
        <dsp:cNvPr id="0" name=""/>
        <dsp:cNvSpPr/>
      </dsp:nvSpPr>
      <dsp:spPr>
        <a:xfrm>
          <a:off x="4624814" y="4401478"/>
          <a:ext cx="4500000" cy="3384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Model Efficiency</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4401478"/>
        <a:ext cx="4500000" cy="338400"/>
      </dsp:txXfrm>
    </dsp:sp>
    <dsp:sp modelId="{1E99A659-BDC3-6449-B4DA-EC322679C6B4}">
      <dsp:nvSpPr>
        <dsp:cNvPr id="0" name=""/>
        <dsp:cNvSpPr/>
      </dsp:nvSpPr>
      <dsp:spPr>
        <a:xfrm>
          <a:off x="4624814" y="4802034"/>
          <a:ext cx="4500000" cy="3384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altLang="zh-CN" sz="1800" b="0" i="1" kern="1200" dirty="0">
              <a:solidFill>
                <a:schemeClr val="tx1"/>
              </a:solidFill>
              <a:latin typeface="Times New Roman" panose="02020503050405090304" pitchFamily="18" charset="0"/>
              <a:cs typeface="Times New Roman" panose="02020503050405090304" pitchFamily="18" charset="0"/>
            </a:rPr>
            <a:t>SQL</a:t>
          </a:r>
          <a:r>
            <a:rPr lang="en-GB" sz="1800" b="0" i="1" kern="1200" dirty="0">
              <a:solidFill>
                <a:schemeClr val="tx1"/>
              </a:solidFill>
              <a:latin typeface="Times New Roman" panose="02020503050405090304" pitchFamily="18" charset="0"/>
              <a:cs typeface="Times New Roman" panose="02020503050405090304" pitchFamily="18" charset="0"/>
            </a:rPr>
            <a:t> Efficiency</a:t>
          </a:r>
        </a:p>
      </dsp:txBody>
      <dsp:txXfrm>
        <a:off x="4624814" y="4802034"/>
        <a:ext cx="4500000" cy="338400"/>
      </dsp:txXfrm>
    </dsp:sp>
    <dsp:sp modelId="{80608D7C-6877-B34F-9CFB-80426274F490}">
      <dsp:nvSpPr>
        <dsp:cNvPr id="0" name=""/>
        <dsp:cNvSpPr/>
      </dsp:nvSpPr>
      <dsp:spPr>
        <a:xfrm>
          <a:off x="4624814" y="5202590"/>
          <a:ext cx="4500000" cy="33931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Insufficient and Noisy Training Data</a:t>
          </a:r>
        </a:p>
      </dsp:txBody>
      <dsp:txXfrm>
        <a:off x="4624814" y="5202590"/>
        <a:ext cx="4500000" cy="339310"/>
      </dsp:txXfrm>
    </dsp:sp>
    <dsp:sp modelId="{78115EC3-2A56-8A49-B844-B9E27CBEA5D7}">
      <dsp:nvSpPr>
        <dsp:cNvPr id="0" name=""/>
        <dsp:cNvSpPr/>
      </dsp:nvSpPr>
      <dsp:spPr>
        <a:xfrm>
          <a:off x="4624814" y="5604055"/>
          <a:ext cx="4500000" cy="339255"/>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Cost-effective Solution</a:t>
          </a:r>
          <a:endParaRPr lang="en-GB"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5604055"/>
        <a:ext cx="4500000" cy="339255"/>
      </dsp:txXfrm>
    </dsp:sp>
    <dsp:sp modelId="{4B5C4979-CB3F-8D45-964B-4EF18DA3352A}">
      <dsp:nvSpPr>
        <dsp:cNvPr id="0" name=""/>
        <dsp:cNvSpPr/>
      </dsp:nvSpPr>
      <dsp:spPr>
        <a:xfrm>
          <a:off x="4624814" y="6005466"/>
          <a:ext cx="4500000" cy="3456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Data Privacy</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6005466"/>
        <a:ext cx="4500000" cy="345600"/>
      </dsp:txXfrm>
    </dsp:sp>
    <dsp:sp modelId="{8789C085-8E7C-FD43-AA14-43AD9195EC3B}">
      <dsp:nvSpPr>
        <dsp:cNvPr id="0" name=""/>
        <dsp:cNvSpPr/>
      </dsp:nvSpPr>
      <dsp:spPr>
        <a:xfrm>
          <a:off x="4624814" y="6413222"/>
          <a:ext cx="4500000" cy="33931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Trustworthiness and Reliability</a:t>
          </a:r>
        </a:p>
      </dsp:txBody>
      <dsp:txXfrm>
        <a:off x="4624814" y="6413222"/>
        <a:ext cx="4500000" cy="3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1704" y="25355"/>
          <a:ext cx="1781534" cy="762878"/>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Perception</a:t>
          </a:r>
        </a:p>
      </dsp:txBody>
      <dsp:txXfrm>
        <a:off x="24048" y="47699"/>
        <a:ext cx="1736846" cy="718190"/>
      </dsp:txXfrm>
    </dsp:sp>
    <dsp:sp modelId="{AFF883BA-2881-FD4E-8A01-9B160C61836E}">
      <dsp:nvSpPr>
        <dsp:cNvPr id="0" name=""/>
        <dsp:cNvSpPr/>
      </dsp:nvSpPr>
      <dsp:spPr>
        <a:xfrm>
          <a:off x="17985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58011" y="978953"/>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Understanding</a:t>
          </a:r>
        </a:p>
      </dsp:txBody>
      <dsp:txXfrm>
        <a:off x="380355" y="1001297"/>
        <a:ext cx="1736846" cy="718190"/>
      </dsp:txXfrm>
    </dsp:sp>
    <dsp:sp modelId="{8726A9F1-6D4A-FD41-AA1C-B265C44A7A6B}">
      <dsp:nvSpPr>
        <dsp:cNvPr id="0" name=""/>
        <dsp:cNvSpPr/>
      </dsp:nvSpPr>
      <dsp:spPr>
        <a:xfrm>
          <a:off x="17985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58011" y="1932550"/>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Schema Understanding</a:t>
          </a:r>
        </a:p>
      </dsp:txBody>
      <dsp:txXfrm>
        <a:off x="380355" y="1954894"/>
        <a:ext cx="1736846" cy="718190"/>
      </dsp:txXfrm>
    </dsp:sp>
    <dsp:sp modelId="{F8AB2AE4-68F8-3C4F-90FA-8A7451F1B48B}">
      <dsp:nvSpPr>
        <dsp:cNvPr id="0" name=""/>
        <dsp:cNvSpPr/>
      </dsp:nvSpPr>
      <dsp:spPr>
        <a:xfrm>
          <a:off x="179857"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58011" y="2886148"/>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Environment Understanding</a:t>
          </a:r>
        </a:p>
      </dsp:txBody>
      <dsp:txXfrm>
        <a:off x="380355" y="2908492"/>
        <a:ext cx="1736846" cy="718190"/>
      </dsp:txXfrm>
    </dsp:sp>
    <dsp:sp modelId="{D80432A6-1567-1345-A31A-492E2C3F6A4F}">
      <dsp:nvSpPr>
        <dsp:cNvPr id="0" name=""/>
        <dsp:cNvSpPr/>
      </dsp:nvSpPr>
      <dsp:spPr>
        <a:xfrm>
          <a:off x="179857" y="788233"/>
          <a:ext cx="178153" cy="3432951"/>
        </a:xfrm>
        <a:custGeom>
          <a:avLst/>
          <a:gdLst/>
          <a:ahLst/>
          <a:cxnLst/>
          <a:rect l="0" t="0" r="0" b="0"/>
          <a:pathLst>
            <a:path>
              <a:moveTo>
                <a:pt x="0" y="0"/>
              </a:moveTo>
              <a:lnTo>
                <a:pt x="0" y="3432951"/>
              </a:lnTo>
              <a:lnTo>
                <a:pt x="178153" y="34329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D21E9-B8D4-D74D-874E-30B06CD68027}">
      <dsp:nvSpPr>
        <dsp:cNvPr id="0" name=""/>
        <dsp:cNvSpPr/>
      </dsp:nvSpPr>
      <dsp:spPr>
        <a:xfrm>
          <a:off x="358011" y="3839746"/>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zh-CN" sz="1800" i="1" kern="1200" dirty="0">
              <a:latin typeface="Avenir Next" panose="020B0503020202020204" pitchFamily="34" charset="0"/>
              <a:cs typeface="Times New Roman" panose="02020503050405090304" pitchFamily="18" charset="0"/>
            </a:rPr>
            <a:t>Optimization</a:t>
          </a:r>
          <a:r>
            <a:rPr lang="zh-CN" altLang="en-US" sz="1800" i="1" kern="1200" dirty="0">
              <a:latin typeface="Avenir Next" panose="020B0503020202020204" pitchFamily="34" charset="0"/>
              <a:cs typeface="Times New Roman" panose="02020503050405090304" pitchFamily="18" charset="0"/>
            </a:rPr>
            <a:t> </a:t>
          </a:r>
          <a:r>
            <a:rPr lang="en-US" altLang="zh-CN" sz="1800" i="1" kern="1200" dirty="0">
              <a:latin typeface="Avenir Next" panose="020B0503020202020204" pitchFamily="34" charset="0"/>
              <a:cs typeface="Times New Roman" panose="02020503050405090304" pitchFamily="18" charset="0"/>
            </a:rPr>
            <a:t>Goal</a:t>
          </a:r>
          <a:endParaRPr lang="en-GB" altLang="zh-CN" sz="1800" i="1" kern="1200" dirty="0">
            <a:latin typeface="Avenir Next" panose="020B0503020202020204" pitchFamily="34" charset="0"/>
            <a:cs typeface="Times New Roman" panose="02020503050405090304" pitchFamily="18" charset="0"/>
          </a:endParaRPr>
        </a:p>
      </dsp:txBody>
      <dsp:txXfrm>
        <a:off x="380355" y="3862090"/>
        <a:ext cx="1736846" cy="718190"/>
      </dsp:txXfrm>
    </dsp:sp>
    <dsp:sp modelId="{AB901E56-782E-AE46-8FB0-CBE8983CFAB5}">
      <dsp:nvSpPr>
        <dsp:cNvPr id="0" name=""/>
        <dsp:cNvSpPr/>
      </dsp:nvSpPr>
      <dsp:spPr>
        <a:xfrm>
          <a:off x="2164677" y="25355"/>
          <a:ext cx="1781534" cy="762878"/>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Planning</a:t>
          </a:r>
        </a:p>
      </dsp:txBody>
      <dsp:txXfrm>
        <a:off x="2187021" y="47699"/>
        <a:ext cx="1736846" cy="718190"/>
      </dsp:txXfrm>
    </dsp:sp>
    <dsp:sp modelId="{75F10218-8E5F-464D-A394-AFB25C366A6D}">
      <dsp:nvSpPr>
        <dsp:cNvPr id="0" name=""/>
        <dsp:cNvSpPr/>
      </dsp:nvSpPr>
      <dsp:spPr>
        <a:xfrm>
          <a:off x="234283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2520984" y="978953"/>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Pre-Processing</a:t>
          </a:r>
        </a:p>
      </dsp:txBody>
      <dsp:txXfrm>
        <a:off x="2543328" y="1001297"/>
        <a:ext cx="1736846" cy="718190"/>
      </dsp:txXfrm>
    </dsp:sp>
    <dsp:sp modelId="{9E329471-F421-7B4C-8EBB-0CFD9AD59EE9}">
      <dsp:nvSpPr>
        <dsp:cNvPr id="0" name=""/>
        <dsp:cNvSpPr/>
      </dsp:nvSpPr>
      <dsp:spPr>
        <a:xfrm>
          <a:off x="234283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2520984" y="1932550"/>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a:t>
          </a:r>
          <a:r>
            <a:rPr lang="zh-CN" altLang="en-US" sz="1800" i="1" kern="1200" dirty="0">
              <a:latin typeface="Avenir Next" panose="020B0503020202020204" pitchFamily="34" charset="0"/>
              <a:cs typeface="Times New Roman" panose="02020503050405090304" pitchFamily="18" charset="0"/>
            </a:rPr>
            <a:t> </a:t>
          </a:r>
          <a:r>
            <a:rPr lang="en-GB" altLang="zh-CN" sz="1800" i="1" kern="1200" dirty="0">
              <a:latin typeface="Avenir Next" panose="020B0503020202020204" pitchFamily="34" charset="0"/>
              <a:cs typeface="Times New Roman" panose="02020503050405090304" pitchFamily="18" charset="0"/>
            </a:rPr>
            <a:t>Generation</a:t>
          </a:r>
        </a:p>
      </dsp:txBody>
      <dsp:txXfrm>
        <a:off x="2543328" y="1954894"/>
        <a:ext cx="1736846" cy="718190"/>
      </dsp:txXfrm>
    </dsp:sp>
    <dsp:sp modelId="{50625907-3F5F-E84D-A767-A963B9B507F2}">
      <dsp:nvSpPr>
        <dsp:cNvPr id="0" name=""/>
        <dsp:cNvSpPr/>
      </dsp:nvSpPr>
      <dsp:spPr>
        <a:xfrm>
          <a:off x="234283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2520984" y="2886148"/>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Post-Processing</a:t>
          </a:r>
        </a:p>
      </dsp:txBody>
      <dsp:txXfrm>
        <a:off x="2543328" y="2908492"/>
        <a:ext cx="1736846" cy="718190"/>
      </dsp:txXfrm>
    </dsp:sp>
    <dsp:sp modelId="{BD2DBEEB-FA9B-A54E-B300-406281CBE2B2}">
      <dsp:nvSpPr>
        <dsp:cNvPr id="0" name=""/>
        <dsp:cNvSpPr/>
      </dsp:nvSpPr>
      <dsp:spPr>
        <a:xfrm>
          <a:off x="4327650" y="25355"/>
          <a:ext cx="1781534" cy="762878"/>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Actions</a:t>
          </a:r>
        </a:p>
      </dsp:txBody>
      <dsp:txXfrm>
        <a:off x="4349994" y="47699"/>
        <a:ext cx="1736846" cy="718190"/>
      </dsp:txXfrm>
    </dsp:sp>
    <dsp:sp modelId="{5A84C713-B812-014F-BD9A-4AADFE67FF56}">
      <dsp:nvSpPr>
        <dsp:cNvPr id="0" name=""/>
        <dsp:cNvSpPr/>
      </dsp:nvSpPr>
      <dsp:spPr>
        <a:xfrm>
          <a:off x="4505804"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4683957" y="978953"/>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LLMs</a:t>
          </a:r>
        </a:p>
      </dsp:txBody>
      <dsp:txXfrm>
        <a:off x="4706301" y="1001297"/>
        <a:ext cx="1736846" cy="718190"/>
      </dsp:txXfrm>
    </dsp:sp>
    <dsp:sp modelId="{6A71A05E-335E-5747-9E6E-CCD49D48FCDB}">
      <dsp:nvSpPr>
        <dsp:cNvPr id="0" name=""/>
        <dsp:cNvSpPr/>
      </dsp:nvSpPr>
      <dsp:spPr>
        <a:xfrm>
          <a:off x="4505804"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4683957" y="1932550"/>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Tools</a:t>
          </a:r>
        </a:p>
      </dsp:txBody>
      <dsp:txXfrm>
        <a:off x="4706301" y="1954894"/>
        <a:ext cx="1736846" cy="718190"/>
      </dsp:txXfrm>
    </dsp:sp>
    <dsp:sp modelId="{FED22BDD-8591-4142-A3AB-38C74250FFC2}">
      <dsp:nvSpPr>
        <dsp:cNvPr id="0" name=""/>
        <dsp:cNvSpPr/>
      </dsp:nvSpPr>
      <dsp:spPr>
        <a:xfrm>
          <a:off x="4505804"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4683957" y="2886148"/>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latin typeface="Avenir Next" panose="020B0503020202020204" pitchFamily="34" charset="0"/>
              <a:cs typeface="Times New Roman" panose="02020503050405090304" pitchFamily="18" charset="0"/>
            </a:rPr>
            <a:t>Call Humans</a:t>
          </a:r>
        </a:p>
      </dsp:txBody>
      <dsp:txXfrm>
        <a:off x="4706301" y="2908492"/>
        <a:ext cx="1736846" cy="718190"/>
      </dsp:txXfrm>
    </dsp:sp>
    <dsp:sp modelId="{7247BEE9-F349-C640-BA7E-EB6E30F124BA}">
      <dsp:nvSpPr>
        <dsp:cNvPr id="0" name=""/>
        <dsp:cNvSpPr/>
      </dsp:nvSpPr>
      <dsp:spPr>
        <a:xfrm>
          <a:off x="6490623" y="25355"/>
          <a:ext cx="1781534" cy="762878"/>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Tools</a:t>
          </a:r>
        </a:p>
      </dsp:txBody>
      <dsp:txXfrm>
        <a:off x="6512967" y="47699"/>
        <a:ext cx="1736846" cy="718190"/>
      </dsp:txXfrm>
    </dsp:sp>
    <dsp:sp modelId="{ADE1FE79-A216-BA43-BA78-B3743536FDD5}">
      <dsp:nvSpPr>
        <dsp:cNvPr id="0" name=""/>
        <dsp:cNvSpPr/>
      </dsp:nvSpPr>
      <dsp:spPr>
        <a:xfrm>
          <a:off x="666877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6846930" y="978953"/>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 </a:t>
          </a:r>
          <a:r>
            <a:rPr lang="en-US" altLang="zh-CN" sz="1800" i="1" kern="1200" dirty="0">
              <a:latin typeface="Avenir Next" panose="020B0503020202020204" pitchFamily="34" charset="0"/>
              <a:cs typeface="Times New Roman" panose="02020503050405090304" pitchFamily="18" charset="0"/>
            </a:rPr>
            <a:t>Verifier</a:t>
          </a:r>
          <a:endParaRPr lang="en-GB" altLang="zh-CN" sz="1800" i="1" kern="1200" dirty="0">
            <a:latin typeface="Avenir Next" panose="020B0503020202020204" pitchFamily="34" charset="0"/>
            <a:cs typeface="Times New Roman" panose="02020503050405090304" pitchFamily="18" charset="0"/>
          </a:endParaRPr>
        </a:p>
      </dsp:txBody>
      <dsp:txXfrm>
        <a:off x="6869274" y="1001297"/>
        <a:ext cx="1736846" cy="718190"/>
      </dsp:txXfrm>
    </dsp:sp>
    <dsp:sp modelId="{DAE67731-8335-B845-9563-9E960700BF0F}">
      <dsp:nvSpPr>
        <dsp:cNvPr id="0" name=""/>
        <dsp:cNvSpPr/>
      </dsp:nvSpPr>
      <dsp:spPr>
        <a:xfrm>
          <a:off x="666877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1C0D0-00D5-804A-BCCB-BBDD5E1CA8F2}">
      <dsp:nvSpPr>
        <dsp:cNvPr id="0" name=""/>
        <dsp:cNvSpPr/>
      </dsp:nvSpPr>
      <dsp:spPr>
        <a:xfrm>
          <a:off x="6846930" y="1932550"/>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Executor</a:t>
          </a:r>
        </a:p>
      </dsp:txBody>
      <dsp:txXfrm>
        <a:off x="6869274" y="1954894"/>
        <a:ext cx="1736846" cy="718190"/>
      </dsp:txXfrm>
    </dsp:sp>
    <dsp:sp modelId="{618CC0CE-E03E-F54F-ABEA-37FAE12046E6}">
      <dsp:nvSpPr>
        <dsp:cNvPr id="0" name=""/>
        <dsp:cNvSpPr/>
      </dsp:nvSpPr>
      <dsp:spPr>
        <a:xfrm>
          <a:off x="8653596" y="25355"/>
          <a:ext cx="1781534" cy="762878"/>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Memory</a:t>
          </a:r>
        </a:p>
      </dsp:txBody>
      <dsp:txXfrm>
        <a:off x="8675940" y="47699"/>
        <a:ext cx="1736846" cy="718190"/>
      </dsp:txXfrm>
    </dsp:sp>
    <dsp:sp modelId="{E8F92D29-6077-5847-8BD2-B505662854C7}">
      <dsp:nvSpPr>
        <dsp:cNvPr id="0" name=""/>
        <dsp:cNvSpPr/>
      </dsp:nvSpPr>
      <dsp:spPr>
        <a:xfrm>
          <a:off x="883175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9009903" y="978953"/>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Vector Database</a:t>
          </a:r>
        </a:p>
      </dsp:txBody>
      <dsp:txXfrm>
        <a:off x="9032247" y="1001297"/>
        <a:ext cx="1737309" cy="718190"/>
      </dsp:txXfrm>
    </dsp:sp>
    <dsp:sp modelId="{57843536-8736-1149-8E4D-F6DD55E98E35}">
      <dsp:nvSpPr>
        <dsp:cNvPr id="0" name=""/>
        <dsp:cNvSpPr/>
      </dsp:nvSpPr>
      <dsp:spPr>
        <a:xfrm>
          <a:off x="883175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9009903" y="1932550"/>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Metadata</a:t>
          </a:r>
        </a:p>
      </dsp:txBody>
      <dsp:txXfrm>
        <a:off x="9032247" y="1954894"/>
        <a:ext cx="1737309" cy="718190"/>
      </dsp:txXfrm>
    </dsp:sp>
    <dsp:sp modelId="{DCC3A3F8-40EE-D245-AA2D-5BA4FA82AB3F}">
      <dsp:nvSpPr>
        <dsp:cNvPr id="0" name=""/>
        <dsp:cNvSpPr/>
      </dsp:nvSpPr>
      <dsp:spPr>
        <a:xfrm>
          <a:off x="883175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9009903" y="2886148"/>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a:latin typeface="Avenir Next" panose="020B0503020202020204" pitchFamily="34" charset="0"/>
              <a:cs typeface="Times New Roman" panose="02020503050405090304" pitchFamily="18" charset="0"/>
            </a:rPr>
            <a:t>Knowledge</a:t>
          </a:r>
          <a:endParaRPr lang="en-GB" altLang="zh-CN" sz="1800" i="1" kern="1200" dirty="0">
            <a:latin typeface="Avenir Next" panose="020B0503020202020204" pitchFamily="34" charset="0"/>
            <a:cs typeface="Times New Roman" panose="02020503050405090304" pitchFamily="18" charset="0"/>
          </a:endParaRPr>
        </a:p>
      </dsp:txBody>
      <dsp:txXfrm>
        <a:off x="9032247" y="2908492"/>
        <a:ext cx="1737309" cy="718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1704" y="25355"/>
          <a:ext cx="1781534" cy="762878"/>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Perception</a:t>
          </a:r>
        </a:p>
      </dsp:txBody>
      <dsp:txXfrm>
        <a:off x="24048" y="47699"/>
        <a:ext cx="1736846" cy="718190"/>
      </dsp:txXfrm>
    </dsp:sp>
    <dsp:sp modelId="{AFF883BA-2881-FD4E-8A01-9B160C61836E}">
      <dsp:nvSpPr>
        <dsp:cNvPr id="0" name=""/>
        <dsp:cNvSpPr/>
      </dsp:nvSpPr>
      <dsp:spPr>
        <a:xfrm>
          <a:off x="17985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58011" y="978953"/>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Understanding</a:t>
          </a:r>
        </a:p>
      </dsp:txBody>
      <dsp:txXfrm>
        <a:off x="380355" y="1001297"/>
        <a:ext cx="1736846" cy="718190"/>
      </dsp:txXfrm>
    </dsp:sp>
    <dsp:sp modelId="{8726A9F1-6D4A-FD41-AA1C-B265C44A7A6B}">
      <dsp:nvSpPr>
        <dsp:cNvPr id="0" name=""/>
        <dsp:cNvSpPr/>
      </dsp:nvSpPr>
      <dsp:spPr>
        <a:xfrm>
          <a:off x="17985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58011" y="1932550"/>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Schema Understanding</a:t>
          </a:r>
        </a:p>
      </dsp:txBody>
      <dsp:txXfrm>
        <a:off x="380355" y="1954894"/>
        <a:ext cx="1736846" cy="718190"/>
      </dsp:txXfrm>
    </dsp:sp>
    <dsp:sp modelId="{F8AB2AE4-68F8-3C4F-90FA-8A7451F1B48B}">
      <dsp:nvSpPr>
        <dsp:cNvPr id="0" name=""/>
        <dsp:cNvSpPr/>
      </dsp:nvSpPr>
      <dsp:spPr>
        <a:xfrm>
          <a:off x="179857"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58011" y="2886148"/>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Environment Understanding</a:t>
          </a:r>
        </a:p>
      </dsp:txBody>
      <dsp:txXfrm>
        <a:off x="380355" y="2908492"/>
        <a:ext cx="1736846" cy="718190"/>
      </dsp:txXfrm>
    </dsp:sp>
    <dsp:sp modelId="{D80432A6-1567-1345-A31A-492E2C3F6A4F}">
      <dsp:nvSpPr>
        <dsp:cNvPr id="0" name=""/>
        <dsp:cNvSpPr/>
      </dsp:nvSpPr>
      <dsp:spPr>
        <a:xfrm>
          <a:off x="179857" y="788233"/>
          <a:ext cx="178153" cy="3432951"/>
        </a:xfrm>
        <a:custGeom>
          <a:avLst/>
          <a:gdLst/>
          <a:ahLst/>
          <a:cxnLst/>
          <a:rect l="0" t="0" r="0" b="0"/>
          <a:pathLst>
            <a:path>
              <a:moveTo>
                <a:pt x="0" y="0"/>
              </a:moveTo>
              <a:lnTo>
                <a:pt x="0" y="3432951"/>
              </a:lnTo>
              <a:lnTo>
                <a:pt x="178153" y="34329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D21E9-B8D4-D74D-874E-30B06CD68027}">
      <dsp:nvSpPr>
        <dsp:cNvPr id="0" name=""/>
        <dsp:cNvSpPr/>
      </dsp:nvSpPr>
      <dsp:spPr>
        <a:xfrm>
          <a:off x="358011" y="3839746"/>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zh-CN" sz="1800" i="1" kern="1200" dirty="0">
              <a:latin typeface="Avenir Next" panose="020B0503020202020204" pitchFamily="34" charset="0"/>
              <a:cs typeface="Times New Roman" panose="02020503050405090304" pitchFamily="18" charset="0"/>
            </a:rPr>
            <a:t>Optimization</a:t>
          </a:r>
          <a:r>
            <a:rPr lang="zh-CN" altLang="en-US" sz="1800" i="1" kern="1200" dirty="0">
              <a:latin typeface="Avenir Next" panose="020B0503020202020204" pitchFamily="34" charset="0"/>
              <a:cs typeface="Times New Roman" panose="02020503050405090304" pitchFamily="18" charset="0"/>
            </a:rPr>
            <a:t> </a:t>
          </a:r>
          <a:r>
            <a:rPr lang="en-US" altLang="zh-CN" sz="1800" i="1" kern="1200" dirty="0">
              <a:latin typeface="Avenir Next" panose="020B0503020202020204" pitchFamily="34" charset="0"/>
              <a:cs typeface="Times New Roman" panose="02020503050405090304" pitchFamily="18" charset="0"/>
            </a:rPr>
            <a:t>Goal</a:t>
          </a:r>
          <a:endParaRPr lang="en-GB" altLang="zh-CN" sz="1800" i="1" kern="1200" dirty="0">
            <a:latin typeface="Avenir Next" panose="020B0503020202020204" pitchFamily="34" charset="0"/>
            <a:cs typeface="Times New Roman" panose="02020503050405090304" pitchFamily="18" charset="0"/>
          </a:endParaRPr>
        </a:p>
      </dsp:txBody>
      <dsp:txXfrm>
        <a:off x="380355" y="3862090"/>
        <a:ext cx="1736846" cy="718190"/>
      </dsp:txXfrm>
    </dsp:sp>
    <dsp:sp modelId="{AB901E56-782E-AE46-8FB0-CBE8983CFAB5}">
      <dsp:nvSpPr>
        <dsp:cNvPr id="0" name=""/>
        <dsp:cNvSpPr/>
      </dsp:nvSpPr>
      <dsp:spPr>
        <a:xfrm>
          <a:off x="2164677" y="25355"/>
          <a:ext cx="1781534" cy="762878"/>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Planning</a:t>
          </a:r>
        </a:p>
      </dsp:txBody>
      <dsp:txXfrm>
        <a:off x="2187021" y="47699"/>
        <a:ext cx="1736846" cy="718190"/>
      </dsp:txXfrm>
    </dsp:sp>
    <dsp:sp modelId="{75F10218-8E5F-464D-A394-AFB25C366A6D}">
      <dsp:nvSpPr>
        <dsp:cNvPr id="0" name=""/>
        <dsp:cNvSpPr/>
      </dsp:nvSpPr>
      <dsp:spPr>
        <a:xfrm>
          <a:off x="234283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2520984" y="978953"/>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Pre-Processing</a:t>
          </a:r>
        </a:p>
      </dsp:txBody>
      <dsp:txXfrm>
        <a:off x="2543328" y="1001297"/>
        <a:ext cx="1736846" cy="718190"/>
      </dsp:txXfrm>
    </dsp:sp>
    <dsp:sp modelId="{9E329471-F421-7B4C-8EBB-0CFD9AD59EE9}">
      <dsp:nvSpPr>
        <dsp:cNvPr id="0" name=""/>
        <dsp:cNvSpPr/>
      </dsp:nvSpPr>
      <dsp:spPr>
        <a:xfrm>
          <a:off x="234283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2520984" y="1932550"/>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a:t>
          </a:r>
          <a:r>
            <a:rPr lang="zh-CN" altLang="en-US" sz="1800" i="1" kern="1200" dirty="0">
              <a:latin typeface="Avenir Next" panose="020B0503020202020204" pitchFamily="34" charset="0"/>
              <a:cs typeface="Times New Roman" panose="02020503050405090304" pitchFamily="18" charset="0"/>
            </a:rPr>
            <a:t> </a:t>
          </a:r>
          <a:r>
            <a:rPr lang="en-GB" altLang="zh-CN" sz="1800" i="1" kern="1200" dirty="0">
              <a:latin typeface="Avenir Next" panose="020B0503020202020204" pitchFamily="34" charset="0"/>
              <a:cs typeface="Times New Roman" panose="02020503050405090304" pitchFamily="18" charset="0"/>
            </a:rPr>
            <a:t>Generation</a:t>
          </a:r>
        </a:p>
      </dsp:txBody>
      <dsp:txXfrm>
        <a:off x="2543328" y="1954894"/>
        <a:ext cx="1736846" cy="718190"/>
      </dsp:txXfrm>
    </dsp:sp>
    <dsp:sp modelId="{50625907-3F5F-E84D-A767-A963B9B507F2}">
      <dsp:nvSpPr>
        <dsp:cNvPr id="0" name=""/>
        <dsp:cNvSpPr/>
      </dsp:nvSpPr>
      <dsp:spPr>
        <a:xfrm>
          <a:off x="234283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2520984" y="2886148"/>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Post-Processing</a:t>
          </a:r>
        </a:p>
      </dsp:txBody>
      <dsp:txXfrm>
        <a:off x="2543328" y="2908492"/>
        <a:ext cx="1736846" cy="718190"/>
      </dsp:txXfrm>
    </dsp:sp>
    <dsp:sp modelId="{BD2DBEEB-FA9B-A54E-B300-406281CBE2B2}">
      <dsp:nvSpPr>
        <dsp:cNvPr id="0" name=""/>
        <dsp:cNvSpPr/>
      </dsp:nvSpPr>
      <dsp:spPr>
        <a:xfrm>
          <a:off x="4327650" y="25355"/>
          <a:ext cx="1781534" cy="762878"/>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Actions</a:t>
          </a:r>
        </a:p>
      </dsp:txBody>
      <dsp:txXfrm>
        <a:off x="4349994" y="47699"/>
        <a:ext cx="1736846" cy="718190"/>
      </dsp:txXfrm>
    </dsp:sp>
    <dsp:sp modelId="{5A84C713-B812-014F-BD9A-4AADFE67FF56}">
      <dsp:nvSpPr>
        <dsp:cNvPr id="0" name=""/>
        <dsp:cNvSpPr/>
      </dsp:nvSpPr>
      <dsp:spPr>
        <a:xfrm>
          <a:off x="4505804"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4683957" y="978953"/>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LLMs</a:t>
          </a:r>
        </a:p>
      </dsp:txBody>
      <dsp:txXfrm>
        <a:off x="4706301" y="1001297"/>
        <a:ext cx="1736846" cy="718190"/>
      </dsp:txXfrm>
    </dsp:sp>
    <dsp:sp modelId="{6A71A05E-335E-5747-9E6E-CCD49D48FCDB}">
      <dsp:nvSpPr>
        <dsp:cNvPr id="0" name=""/>
        <dsp:cNvSpPr/>
      </dsp:nvSpPr>
      <dsp:spPr>
        <a:xfrm>
          <a:off x="4505804"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4683957" y="1932550"/>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Tools</a:t>
          </a:r>
        </a:p>
      </dsp:txBody>
      <dsp:txXfrm>
        <a:off x="4706301" y="1954894"/>
        <a:ext cx="1736846" cy="718190"/>
      </dsp:txXfrm>
    </dsp:sp>
    <dsp:sp modelId="{FED22BDD-8591-4142-A3AB-38C74250FFC2}">
      <dsp:nvSpPr>
        <dsp:cNvPr id="0" name=""/>
        <dsp:cNvSpPr/>
      </dsp:nvSpPr>
      <dsp:spPr>
        <a:xfrm>
          <a:off x="4505804"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4683957" y="2886148"/>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latin typeface="Avenir Next" panose="020B0503020202020204" pitchFamily="34" charset="0"/>
              <a:cs typeface="Times New Roman" panose="02020503050405090304" pitchFamily="18" charset="0"/>
            </a:rPr>
            <a:t>Call Humans</a:t>
          </a:r>
        </a:p>
      </dsp:txBody>
      <dsp:txXfrm>
        <a:off x="4706301" y="2908492"/>
        <a:ext cx="1736846" cy="718190"/>
      </dsp:txXfrm>
    </dsp:sp>
    <dsp:sp modelId="{7247BEE9-F349-C640-BA7E-EB6E30F124BA}">
      <dsp:nvSpPr>
        <dsp:cNvPr id="0" name=""/>
        <dsp:cNvSpPr/>
      </dsp:nvSpPr>
      <dsp:spPr>
        <a:xfrm>
          <a:off x="6490623" y="25355"/>
          <a:ext cx="1781534" cy="762878"/>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Tools</a:t>
          </a:r>
        </a:p>
      </dsp:txBody>
      <dsp:txXfrm>
        <a:off x="6512967" y="47699"/>
        <a:ext cx="1736846" cy="718190"/>
      </dsp:txXfrm>
    </dsp:sp>
    <dsp:sp modelId="{ADE1FE79-A216-BA43-BA78-B3743536FDD5}">
      <dsp:nvSpPr>
        <dsp:cNvPr id="0" name=""/>
        <dsp:cNvSpPr/>
      </dsp:nvSpPr>
      <dsp:spPr>
        <a:xfrm>
          <a:off x="666877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6846930" y="978953"/>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rgbClr val="C00000"/>
              </a:solidFill>
              <a:latin typeface="Avenir Next" panose="020B0503020202020204" pitchFamily="34" charset="0"/>
              <a:cs typeface="Times New Roman" panose="02020503050405090304" pitchFamily="18" charset="0"/>
            </a:rPr>
            <a:t>SQL </a:t>
          </a:r>
          <a:r>
            <a:rPr lang="en-US" altLang="zh-CN" sz="2400" b="1" i="1" kern="1200" dirty="0">
              <a:solidFill>
                <a:srgbClr val="C00000"/>
              </a:solidFill>
              <a:latin typeface="Avenir Next" panose="020B0503020202020204" pitchFamily="34" charset="0"/>
              <a:cs typeface="Times New Roman" panose="02020503050405090304" pitchFamily="18" charset="0"/>
            </a:rPr>
            <a:t>Verifier</a:t>
          </a:r>
          <a:endParaRPr lang="en-GB" altLang="zh-CN" sz="2400" b="1" i="1" kern="1200" dirty="0">
            <a:solidFill>
              <a:srgbClr val="C00000"/>
            </a:solidFill>
            <a:latin typeface="Avenir Next" panose="020B0503020202020204" pitchFamily="34" charset="0"/>
            <a:cs typeface="Times New Roman" panose="02020503050405090304" pitchFamily="18" charset="0"/>
          </a:endParaRPr>
        </a:p>
      </dsp:txBody>
      <dsp:txXfrm>
        <a:off x="6869274" y="1001297"/>
        <a:ext cx="1736846" cy="718190"/>
      </dsp:txXfrm>
    </dsp:sp>
    <dsp:sp modelId="{DAE67731-8335-B845-9563-9E960700BF0F}">
      <dsp:nvSpPr>
        <dsp:cNvPr id="0" name=""/>
        <dsp:cNvSpPr/>
      </dsp:nvSpPr>
      <dsp:spPr>
        <a:xfrm>
          <a:off x="666877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1C0D0-00D5-804A-BCCB-BBDD5E1CA8F2}">
      <dsp:nvSpPr>
        <dsp:cNvPr id="0" name=""/>
        <dsp:cNvSpPr/>
      </dsp:nvSpPr>
      <dsp:spPr>
        <a:xfrm>
          <a:off x="6846930" y="1932550"/>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Executor</a:t>
          </a:r>
        </a:p>
      </dsp:txBody>
      <dsp:txXfrm>
        <a:off x="6869274" y="1954894"/>
        <a:ext cx="1736846" cy="718190"/>
      </dsp:txXfrm>
    </dsp:sp>
    <dsp:sp modelId="{618CC0CE-E03E-F54F-ABEA-37FAE12046E6}">
      <dsp:nvSpPr>
        <dsp:cNvPr id="0" name=""/>
        <dsp:cNvSpPr/>
      </dsp:nvSpPr>
      <dsp:spPr>
        <a:xfrm>
          <a:off x="8653596" y="25355"/>
          <a:ext cx="1781534" cy="762878"/>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Memory</a:t>
          </a:r>
        </a:p>
      </dsp:txBody>
      <dsp:txXfrm>
        <a:off x="8675940" y="47699"/>
        <a:ext cx="1736846" cy="718190"/>
      </dsp:txXfrm>
    </dsp:sp>
    <dsp:sp modelId="{E8F92D29-6077-5847-8BD2-B505662854C7}">
      <dsp:nvSpPr>
        <dsp:cNvPr id="0" name=""/>
        <dsp:cNvSpPr/>
      </dsp:nvSpPr>
      <dsp:spPr>
        <a:xfrm>
          <a:off x="883175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9009903" y="978953"/>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Vector Database</a:t>
          </a:r>
        </a:p>
      </dsp:txBody>
      <dsp:txXfrm>
        <a:off x="9032247" y="1001297"/>
        <a:ext cx="1737309" cy="718190"/>
      </dsp:txXfrm>
    </dsp:sp>
    <dsp:sp modelId="{57843536-8736-1149-8E4D-F6DD55E98E35}">
      <dsp:nvSpPr>
        <dsp:cNvPr id="0" name=""/>
        <dsp:cNvSpPr/>
      </dsp:nvSpPr>
      <dsp:spPr>
        <a:xfrm>
          <a:off x="883175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9009903" y="1932550"/>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Metadata</a:t>
          </a:r>
        </a:p>
      </dsp:txBody>
      <dsp:txXfrm>
        <a:off x="9032247" y="1954894"/>
        <a:ext cx="1737309" cy="718190"/>
      </dsp:txXfrm>
    </dsp:sp>
    <dsp:sp modelId="{DCC3A3F8-40EE-D245-AA2D-5BA4FA82AB3F}">
      <dsp:nvSpPr>
        <dsp:cNvPr id="0" name=""/>
        <dsp:cNvSpPr/>
      </dsp:nvSpPr>
      <dsp:spPr>
        <a:xfrm>
          <a:off x="883175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9009903" y="2886148"/>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a:latin typeface="Avenir Next" panose="020B0503020202020204" pitchFamily="34" charset="0"/>
              <a:cs typeface="Times New Roman" panose="02020503050405090304" pitchFamily="18" charset="0"/>
            </a:rPr>
            <a:t>Knowledge</a:t>
          </a:r>
          <a:endParaRPr lang="en-GB" altLang="zh-CN" sz="1800" i="1" kern="1200" dirty="0">
            <a:latin typeface="Avenir Next" panose="020B0503020202020204" pitchFamily="34" charset="0"/>
            <a:cs typeface="Times New Roman" panose="02020503050405090304" pitchFamily="18" charset="0"/>
          </a:endParaRPr>
        </a:p>
      </dsp:txBody>
      <dsp:txXfrm>
        <a:off x="9032247" y="2908492"/>
        <a:ext cx="1737309" cy="718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2679700" y="210"/>
          <a:ext cx="1619993" cy="655692"/>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Perception</a:t>
          </a:r>
        </a:p>
      </dsp:txBody>
      <dsp:txXfrm>
        <a:off x="2698905" y="19415"/>
        <a:ext cx="1581583" cy="617282"/>
      </dsp:txXfrm>
    </dsp:sp>
    <dsp:sp modelId="{AFF883BA-2881-FD4E-8A01-9B160C61836E}">
      <dsp:nvSpPr>
        <dsp:cNvPr id="0" name=""/>
        <dsp:cNvSpPr/>
      </dsp:nvSpPr>
      <dsp:spPr>
        <a:xfrm>
          <a:off x="2841699"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003699" y="819826"/>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Task Understanding</a:t>
          </a:r>
        </a:p>
      </dsp:txBody>
      <dsp:txXfrm>
        <a:off x="3022904" y="839031"/>
        <a:ext cx="1581591" cy="617282"/>
      </dsp:txXfrm>
    </dsp:sp>
    <dsp:sp modelId="{8726A9F1-6D4A-FD41-AA1C-B265C44A7A6B}">
      <dsp:nvSpPr>
        <dsp:cNvPr id="0" name=""/>
        <dsp:cNvSpPr/>
      </dsp:nvSpPr>
      <dsp:spPr>
        <a:xfrm>
          <a:off x="2841699"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003699" y="1639441"/>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Environment Understanding</a:t>
          </a:r>
        </a:p>
      </dsp:txBody>
      <dsp:txXfrm>
        <a:off x="3022904" y="1658646"/>
        <a:ext cx="1581591" cy="617282"/>
      </dsp:txXfrm>
    </dsp:sp>
    <dsp:sp modelId="{F8AB2AE4-68F8-3C4F-90FA-8A7451F1B48B}">
      <dsp:nvSpPr>
        <dsp:cNvPr id="0" name=""/>
        <dsp:cNvSpPr/>
      </dsp:nvSpPr>
      <dsp:spPr>
        <a:xfrm>
          <a:off x="2841699"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003699" y="2459057"/>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Model Understanding</a:t>
          </a:r>
        </a:p>
      </dsp:txBody>
      <dsp:txXfrm>
        <a:off x="3022904" y="2478262"/>
        <a:ext cx="1581591" cy="617282"/>
      </dsp:txXfrm>
    </dsp:sp>
    <dsp:sp modelId="{A8F67527-CBED-9540-A011-8E99625049FF}">
      <dsp:nvSpPr>
        <dsp:cNvPr id="0" name=""/>
        <dsp:cNvSpPr/>
      </dsp:nvSpPr>
      <dsp:spPr>
        <a:xfrm>
          <a:off x="2841699"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D18A78-5F92-0545-B6E5-32E32A591F33}">
      <dsp:nvSpPr>
        <dsp:cNvPr id="0" name=""/>
        <dsp:cNvSpPr/>
      </dsp:nvSpPr>
      <dsp:spPr>
        <a:xfrm>
          <a:off x="3003699" y="3278673"/>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Tool Understanding</a:t>
          </a:r>
        </a:p>
      </dsp:txBody>
      <dsp:txXfrm>
        <a:off x="3022904" y="3297878"/>
        <a:ext cx="1581591" cy="617282"/>
      </dsp:txXfrm>
    </dsp:sp>
    <dsp:sp modelId="{59807F27-4336-AA49-97AC-485979176373}">
      <dsp:nvSpPr>
        <dsp:cNvPr id="0" name=""/>
        <dsp:cNvSpPr/>
      </dsp:nvSpPr>
      <dsp:spPr>
        <a:xfrm>
          <a:off x="2841699"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356734-4017-084B-9DA6-D7F598A5F379}">
      <dsp:nvSpPr>
        <dsp:cNvPr id="0" name=""/>
        <dsp:cNvSpPr/>
      </dsp:nvSpPr>
      <dsp:spPr>
        <a:xfrm>
          <a:off x="3003699" y="4098289"/>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Optimization Goal</a:t>
          </a:r>
        </a:p>
      </dsp:txBody>
      <dsp:txXfrm>
        <a:off x="3022904" y="4117494"/>
        <a:ext cx="1581591" cy="617282"/>
      </dsp:txXfrm>
    </dsp:sp>
    <dsp:sp modelId="{AB901E56-782E-AE46-8FB0-CBE8983CFAB5}">
      <dsp:nvSpPr>
        <dsp:cNvPr id="0" name=""/>
        <dsp:cNvSpPr/>
      </dsp:nvSpPr>
      <dsp:spPr>
        <a:xfrm>
          <a:off x="4627548" y="210"/>
          <a:ext cx="1619993" cy="655692"/>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Planning</a:t>
          </a:r>
        </a:p>
      </dsp:txBody>
      <dsp:txXfrm>
        <a:off x="4646753" y="19415"/>
        <a:ext cx="1581583" cy="617282"/>
      </dsp:txXfrm>
    </dsp:sp>
    <dsp:sp modelId="{75F10218-8E5F-464D-A394-AFB25C366A6D}">
      <dsp:nvSpPr>
        <dsp:cNvPr id="0" name=""/>
        <dsp:cNvSpPr/>
      </dsp:nvSpPr>
      <dsp:spPr>
        <a:xfrm>
          <a:off x="4789547"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4951546" y="819826"/>
          <a:ext cx="1620022" cy="655692"/>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Task Decomposition</a:t>
          </a:r>
          <a:endParaRPr lang="en-GB" altLang="zh-CN" sz="1600" i="1" kern="1200" dirty="0">
            <a:latin typeface="Avenir Next" panose="020B0503020202020204" pitchFamily="34" charset="0"/>
            <a:cs typeface="Times New Roman" panose="02020503050405090304" pitchFamily="18" charset="0"/>
          </a:endParaRPr>
        </a:p>
      </dsp:txBody>
      <dsp:txXfrm>
        <a:off x="4970751" y="839031"/>
        <a:ext cx="1581612" cy="617282"/>
      </dsp:txXfrm>
    </dsp:sp>
    <dsp:sp modelId="{9E329471-F421-7B4C-8EBB-0CFD9AD59EE9}">
      <dsp:nvSpPr>
        <dsp:cNvPr id="0" name=""/>
        <dsp:cNvSpPr/>
      </dsp:nvSpPr>
      <dsp:spPr>
        <a:xfrm>
          <a:off x="4789547" y="655902"/>
          <a:ext cx="161999" cy="1311142"/>
        </a:xfrm>
        <a:custGeom>
          <a:avLst/>
          <a:gdLst/>
          <a:ahLst/>
          <a:cxnLst/>
          <a:rect l="0" t="0" r="0" b="0"/>
          <a:pathLst>
            <a:path>
              <a:moveTo>
                <a:pt x="0" y="0"/>
              </a:moveTo>
              <a:lnTo>
                <a:pt x="0" y="1311142"/>
              </a:lnTo>
              <a:lnTo>
                <a:pt x="161999" y="131114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4951546" y="1639441"/>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COT/GOT</a:t>
          </a:r>
        </a:p>
      </dsp:txBody>
      <dsp:txXfrm>
        <a:off x="4970736" y="1658631"/>
        <a:ext cx="1581642" cy="616827"/>
      </dsp:txXfrm>
    </dsp:sp>
    <dsp:sp modelId="{55F3C4F1-1E16-1945-82A7-8C0D7158A251}">
      <dsp:nvSpPr>
        <dsp:cNvPr id="0" name=""/>
        <dsp:cNvSpPr/>
      </dsp:nvSpPr>
      <dsp:spPr>
        <a:xfrm>
          <a:off x="4789547" y="655902"/>
          <a:ext cx="161999" cy="2130273"/>
        </a:xfrm>
        <a:custGeom>
          <a:avLst/>
          <a:gdLst/>
          <a:ahLst/>
          <a:cxnLst/>
          <a:rect l="0" t="0" r="0" b="0"/>
          <a:pathLst>
            <a:path>
              <a:moveTo>
                <a:pt x="0" y="0"/>
              </a:moveTo>
              <a:lnTo>
                <a:pt x="0" y="2130273"/>
              </a:lnTo>
              <a:lnTo>
                <a:pt x="161999" y="21302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9FEF6-F3F3-D74F-AF16-4CDCBF555CBB}">
      <dsp:nvSpPr>
        <dsp:cNvPr id="0" name=""/>
        <dsp:cNvSpPr/>
      </dsp:nvSpPr>
      <dsp:spPr>
        <a:xfrm>
          <a:off x="4951546" y="2458572"/>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Reflection</a:t>
          </a:r>
        </a:p>
      </dsp:txBody>
      <dsp:txXfrm>
        <a:off x="4970736" y="2477762"/>
        <a:ext cx="1581642" cy="616827"/>
      </dsp:txXfrm>
    </dsp:sp>
    <dsp:sp modelId="{50625907-3F5F-E84D-A767-A963B9B507F2}">
      <dsp:nvSpPr>
        <dsp:cNvPr id="0" name=""/>
        <dsp:cNvSpPr/>
      </dsp:nvSpPr>
      <dsp:spPr>
        <a:xfrm>
          <a:off x="4789547" y="655902"/>
          <a:ext cx="161999" cy="2949403"/>
        </a:xfrm>
        <a:custGeom>
          <a:avLst/>
          <a:gdLst/>
          <a:ahLst/>
          <a:cxnLst/>
          <a:rect l="0" t="0" r="0" b="0"/>
          <a:pathLst>
            <a:path>
              <a:moveTo>
                <a:pt x="0" y="0"/>
              </a:moveTo>
              <a:lnTo>
                <a:pt x="0" y="2949403"/>
              </a:lnTo>
              <a:lnTo>
                <a:pt x="161999" y="294940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4951546" y="3277702"/>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Meta-Agent</a:t>
          </a:r>
        </a:p>
      </dsp:txBody>
      <dsp:txXfrm>
        <a:off x="4970736" y="3296892"/>
        <a:ext cx="1581642" cy="616827"/>
      </dsp:txXfrm>
    </dsp:sp>
    <dsp:sp modelId="{BD2DBEEB-FA9B-A54E-B300-406281CBE2B2}">
      <dsp:nvSpPr>
        <dsp:cNvPr id="0" name=""/>
        <dsp:cNvSpPr/>
      </dsp:nvSpPr>
      <dsp:spPr>
        <a:xfrm>
          <a:off x="6575416" y="210"/>
          <a:ext cx="1619993" cy="655692"/>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Actions</a:t>
          </a:r>
        </a:p>
      </dsp:txBody>
      <dsp:txXfrm>
        <a:off x="6594621" y="19415"/>
        <a:ext cx="1581583" cy="617282"/>
      </dsp:txXfrm>
    </dsp:sp>
    <dsp:sp modelId="{5A84C713-B812-014F-BD9A-4AADFE67FF56}">
      <dsp:nvSpPr>
        <dsp:cNvPr id="0" name=""/>
        <dsp:cNvSpPr/>
      </dsp:nvSpPr>
      <dsp:spPr>
        <a:xfrm>
          <a:off x="6737416"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6899415" y="819826"/>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Call LLMs</a:t>
          </a:r>
        </a:p>
      </dsp:txBody>
      <dsp:txXfrm>
        <a:off x="6918620" y="839031"/>
        <a:ext cx="1581591" cy="617282"/>
      </dsp:txXfrm>
    </dsp:sp>
    <dsp:sp modelId="{6A71A05E-335E-5747-9E6E-CCD49D48FCDB}">
      <dsp:nvSpPr>
        <dsp:cNvPr id="0" name=""/>
        <dsp:cNvSpPr/>
      </dsp:nvSpPr>
      <dsp:spPr>
        <a:xfrm>
          <a:off x="6737416"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6899415" y="1639441"/>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Call Data Science Tools</a:t>
          </a:r>
        </a:p>
      </dsp:txBody>
      <dsp:txXfrm>
        <a:off x="6918620" y="1658646"/>
        <a:ext cx="1581591" cy="617282"/>
      </dsp:txXfrm>
    </dsp:sp>
    <dsp:sp modelId="{FED22BDD-8591-4142-A3AB-38C74250FFC2}">
      <dsp:nvSpPr>
        <dsp:cNvPr id="0" name=""/>
        <dsp:cNvSpPr/>
      </dsp:nvSpPr>
      <dsp:spPr>
        <a:xfrm>
          <a:off x="6737416"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6899415" y="2459057"/>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b="0" i="1" kern="1200" dirty="0">
              <a:latin typeface="Avenir Next" panose="020B0503020202020204" pitchFamily="34" charset="0"/>
              <a:cs typeface="Times New Roman" panose="02020503050405090304" pitchFamily="18" charset="0"/>
            </a:rPr>
            <a:t>Call Humans</a:t>
          </a:r>
        </a:p>
      </dsp:txBody>
      <dsp:txXfrm>
        <a:off x="6918620" y="2478262"/>
        <a:ext cx="1581591" cy="617282"/>
      </dsp:txXfrm>
    </dsp:sp>
    <dsp:sp modelId="{7247BEE9-F349-C640-BA7E-EB6E30F124BA}">
      <dsp:nvSpPr>
        <dsp:cNvPr id="0" name=""/>
        <dsp:cNvSpPr/>
      </dsp:nvSpPr>
      <dsp:spPr>
        <a:xfrm>
          <a:off x="8523264" y="210"/>
          <a:ext cx="1619993" cy="655692"/>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Tools</a:t>
          </a:r>
        </a:p>
      </dsp:txBody>
      <dsp:txXfrm>
        <a:off x="8542469" y="19415"/>
        <a:ext cx="1581583" cy="617282"/>
      </dsp:txXfrm>
    </dsp:sp>
    <dsp:sp modelId="{ADE1FE79-A216-BA43-BA78-B3743536FDD5}">
      <dsp:nvSpPr>
        <dsp:cNvPr id="0" name=""/>
        <dsp:cNvSpPr/>
      </dsp:nvSpPr>
      <dsp:spPr>
        <a:xfrm>
          <a:off x="8685263"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8847263" y="819826"/>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ML Libs</a:t>
          </a:r>
        </a:p>
      </dsp:txBody>
      <dsp:txXfrm>
        <a:off x="8866468" y="839031"/>
        <a:ext cx="1221589" cy="617282"/>
      </dsp:txXfrm>
    </dsp:sp>
    <dsp:sp modelId="{72561690-869D-2949-B8C5-E8EE80D753F7}">
      <dsp:nvSpPr>
        <dsp:cNvPr id="0" name=""/>
        <dsp:cNvSpPr/>
      </dsp:nvSpPr>
      <dsp:spPr>
        <a:xfrm>
          <a:off x="8685263"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99322-46C4-C449-BD2B-B38D94FF9042}">
      <dsp:nvSpPr>
        <dsp:cNvPr id="0" name=""/>
        <dsp:cNvSpPr/>
      </dsp:nvSpPr>
      <dsp:spPr>
        <a:xfrm>
          <a:off x="8847263" y="1639441"/>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Feature Libs</a:t>
          </a:r>
        </a:p>
      </dsp:txBody>
      <dsp:txXfrm>
        <a:off x="8866468" y="1658646"/>
        <a:ext cx="1221589" cy="617282"/>
      </dsp:txXfrm>
    </dsp:sp>
    <dsp:sp modelId="{A8223041-1EA5-0E44-A6AA-0FB85D1ABE03}">
      <dsp:nvSpPr>
        <dsp:cNvPr id="0" name=""/>
        <dsp:cNvSpPr/>
      </dsp:nvSpPr>
      <dsp:spPr>
        <a:xfrm>
          <a:off x="8685263"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EE19-2267-D24B-B1C3-B42BB4CAF683}">
      <dsp:nvSpPr>
        <dsp:cNvPr id="0" name=""/>
        <dsp:cNvSpPr/>
      </dsp:nvSpPr>
      <dsp:spPr>
        <a:xfrm>
          <a:off x="8847263" y="2459057"/>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DB Tools</a:t>
          </a:r>
        </a:p>
      </dsp:txBody>
      <dsp:txXfrm>
        <a:off x="8866468" y="2478262"/>
        <a:ext cx="1221589" cy="617282"/>
      </dsp:txXfrm>
    </dsp:sp>
    <dsp:sp modelId="{62AE78F9-5AB7-B44F-883A-97BA5CA1D581}">
      <dsp:nvSpPr>
        <dsp:cNvPr id="0" name=""/>
        <dsp:cNvSpPr/>
      </dsp:nvSpPr>
      <dsp:spPr>
        <a:xfrm>
          <a:off x="8685263"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99D636-A7E4-2F45-B774-7BD42A4D7D49}">
      <dsp:nvSpPr>
        <dsp:cNvPr id="0" name=""/>
        <dsp:cNvSpPr/>
      </dsp:nvSpPr>
      <dsp:spPr>
        <a:xfrm>
          <a:off x="8847263" y="3278673"/>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Viz Tools</a:t>
          </a:r>
        </a:p>
      </dsp:txBody>
      <dsp:txXfrm>
        <a:off x="8866468" y="3297878"/>
        <a:ext cx="1221589" cy="617282"/>
      </dsp:txXfrm>
    </dsp:sp>
    <dsp:sp modelId="{7D41E230-C893-9A4C-9884-3FF7093F2A17}">
      <dsp:nvSpPr>
        <dsp:cNvPr id="0" name=""/>
        <dsp:cNvSpPr/>
      </dsp:nvSpPr>
      <dsp:spPr>
        <a:xfrm>
          <a:off x="8685263"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B9C26-27D1-D34F-AF11-097D1D06BE17}">
      <dsp:nvSpPr>
        <dsp:cNvPr id="0" name=""/>
        <dsp:cNvSpPr/>
      </dsp:nvSpPr>
      <dsp:spPr>
        <a:xfrm>
          <a:off x="8847263" y="4098289"/>
          <a:ext cx="1049108"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i="1" kern="1200" dirty="0">
              <a:latin typeface="Avenir Next" panose="020B0503020202020204" pitchFamily="34" charset="0"/>
              <a:cs typeface="Times New Roman" panose="02020503050405090304" pitchFamily="18" charset="0"/>
            </a:rPr>
            <a:t>Verifier</a:t>
          </a:r>
          <a:endParaRPr lang="en-GB" altLang="zh-CN" sz="1600" i="1" kern="1200" dirty="0">
            <a:latin typeface="Avenir Next" panose="020B0503020202020204" pitchFamily="34" charset="0"/>
            <a:cs typeface="Times New Roman" panose="02020503050405090304" pitchFamily="18" charset="0"/>
          </a:endParaRPr>
        </a:p>
      </dsp:txBody>
      <dsp:txXfrm>
        <a:off x="8866468" y="4117494"/>
        <a:ext cx="1010698" cy="617282"/>
      </dsp:txXfrm>
    </dsp:sp>
    <dsp:sp modelId="{618CC0CE-E03E-F54F-ABEA-37FAE12046E6}">
      <dsp:nvSpPr>
        <dsp:cNvPr id="0" name=""/>
        <dsp:cNvSpPr/>
      </dsp:nvSpPr>
      <dsp:spPr>
        <a:xfrm>
          <a:off x="10471104" y="210"/>
          <a:ext cx="1619993" cy="655692"/>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Memory</a:t>
          </a:r>
        </a:p>
      </dsp:txBody>
      <dsp:txXfrm>
        <a:off x="10490309" y="19415"/>
        <a:ext cx="1581583" cy="617282"/>
      </dsp:txXfrm>
    </dsp:sp>
    <dsp:sp modelId="{E8F92D29-6077-5847-8BD2-B505662854C7}">
      <dsp:nvSpPr>
        <dsp:cNvPr id="0" name=""/>
        <dsp:cNvSpPr/>
      </dsp:nvSpPr>
      <dsp:spPr>
        <a:xfrm>
          <a:off x="10633103"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10795103" y="819826"/>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Vector Database</a:t>
          </a:r>
        </a:p>
      </dsp:txBody>
      <dsp:txXfrm>
        <a:off x="10814308" y="839031"/>
        <a:ext cx="1617586" cy="617282"/>
      </dsp:txXfrm>
    </dsp:sp>
    <dsp:sp modelId="{57843536-8736-1149-8E4D-F6DD55E98E35}">
      <dsp:nvSpPr>
        <dsp:cNvPr id="0" name=""/>
        <dsp:cNvSpPr/>
      </dsp:nvSpPr>
      <dsp:spPr>
        <a:xfrm>
          <a:off x="10633103"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10795103" y="1639441"/>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Metadata</a:t>
          </a:r>
        </a:p>
      </dsp:txBody>
      <dsp:txXfrm>
        <a:off x="10814308" y="1658646"/>
        <a:ext cx="1617586" cy="617282"/>
      </dsp:txXfrm>
    </dsp:sp>
    <dsp:sp modelId="{DCC3A3F8-40EE-D245-AA2D-5BA4FA82AB3F}">
      <dsp:nvSpPr>
        <dsp:cNvPr id="0" name=""/>
        <dsp:cNvSpPr/>
      </dsp:nvSpPr>
      <dsp:spPr>
        <a:xfrm>
          <a:off x="10633103"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10795103" y="2459057"/>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Knowledge</a:t>
          </a:r>
        </a:p>
      </dsp:txBody>
      <dsp:txXfrm>
        <a:off x="10814308" y="2478262"/>
        <a:ext cx="1617586" cy="617282"/>
      </dsp:txXfrm>
    </dsp:sp>
    <dsp:sp modelId="{60B2E6FA-53D1-D94E-96BB-DDAB66C057A4}">
      <dsp:nvSpPr>
        <dsp:cNvPr id="0" name=""/>
        <dsp:cNvSpPr/>
      </dsp:nvSpPr>
      <dsp:spPr>
        <a:xfrm>
          <a:off x="10633103"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F2C76D-E551-1A44-92CB-1FE223B48D0A}">
      <dsp:nvSpPr>
        <dsp:cNvPr id="0" name=""/>
        <dsp:cNvSpPr/>
      </dsp:nvSpPr>
      <dsp:spPr>
        <a:xfrm>
          <a:off x="10795103" y="3278673"/>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Semantic Catalog</a:t>
          </a:r>
          <a:endParaRPr lang="en-GB" altLang="zh-CN" sz="1600" i="1" kern="1200" dirty="0">
            <a:latin typeface="Avenir Next" panose="020B0503020202020204" pitchFamily="34" charset="0"/>
            <a:cs typeface="Times New Roman" panose="02020503050405090304" pitchFamily="18" charset="0"/>
          </a:endParaRPr>
        </a:p>
      </dsp:txBody>
      <dsp:txXfrm>
        <a:off x="10814308" y="3297878"/>
        <a:ext cx="1617586" cy="617282"/>
      </dsp:txXfrm>
    </dsp:sp>
    <dsp:sp modelId="{E3272D9F-C368-8C4F-81C7-A6AE7D4A83BB}">
      <dsp:nvSpPr>
        <dsp:cNvPr id="0" name=""/>
        <dsp:cNvSpPr/>
      </dsp:nvSpPr>
      <dsp:spPr>
        <a:xfrm>
          <a:off x="10633103"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CC54D3-AF63-7141-BF20-9F891CB9F379}">
      <dsp:nvSpPr>
        <dsp:cNvPr id="0" name=""/>
        <dsp:cNvSpPr/>
      </dsp:nvSpPr>
      <dsp:spPr>
        <a:xfrm>
          <a:off x="10795103" y="4098289"/>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Semantic Context</a:t>
          </a:r>
          <a:endParaRPr lang="en-GB" altLang="zh-CN" sz="1600" i="1" kern="1200" dirty="0">
            <a:latin typeface="Avenir Next" panose="020B0503020202020204" pitchFamily="34" charset="0"/>
            <a:cs typeface="Times New Roman" panose="02020503050405090304" pitchFamily="18" charset="0"/>
          </a:endParaRPr>
        </a:p>
      </dsp:txBody>
      <dsp:txXfrm>
        <a:off x="10814308" y="4117494"/>
        <a:ext cx="1617586" cy="61728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7C438-0103-5A49-8F2C-CD48AB2A06FF}" type="datetimeFigureOut">
              <a:rPr kumimoji="1" lang="zh-CN" altLang="en-US" smtClean="0"/>
              <a:t>2025/9/22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95223-FA22-D845-9FC1-4EE3CD3F220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0</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17</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动画表示范老师组的工作</a:t>
            </a:r>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18</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19</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20</a:t>
            </a:fld>
            <a:endParaRPr kumimoji="1" lang="zh-CN" altLang="en-US"/>
          </a:p>
        </p:txBody>
      </p:sp>
    </p:spTree>
    <p:extLst>
      <p:ext uri="{BB962C8B-B14F-4D97-AF65-F5344CB8AC3E}">
        <p14:creationId xmlns:p14="http://schemas.microsoft.com/office/powerpoint/2010/main" val="1910088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dirty="0"/>
              <a:t>However,</a:t>
            </a:r>
            <a:r>
              <a:rPr kumimoji="1" lang="zh-CN" altLang="en-US" sz="1200" b="0" dirty="0"/>
              <a:t> </a:t>
            </a:r>
            <a:r>
              <a:rPr kumimoji="1" lang="en-US" altLang="zh-CN" sz="1200" b="0" dirty="0"/>
              <a:t>the</a:t>
            </a:r>
            <a:r>
              <a:rPr kumimoji="1" lang="zh-CN" altLang="en-US" sz="1200" b="0" dirty="0"/>
              <a:t> </a:t>
            </a:r>
            <a:r>
              <a:rPr kumimoji="1" lang="en-US" altLang="zh-CN" sz="1200" b="0" dirty="0"/>
              <a:t>existing</a:t>
            </a:r>
            <a:r>
              <a:rPr kumimoji="1" lang="zh-CN" altLang="en-US" sz="1200" b="0" baseline="0" dirty="0"/>
              <a:t> </a:t>
            </a:r>
            <a:r>
              <a:rPr kumimoji="1" lang="en-US" altLang="zh-CN" sz="1200" b="0" baseline="0" dirty="0"/>
              <a:t>approaches</a:t>
            </a:r>
            <a:r>
              <a:rPr kumimoji="1" lang="zh-CN" altLang="en-US" sz="1200" b="0" baseline="0" dirty="0"/>
              <a:t> </a:t>
            </a:r>
            <a:r>
              <a:rPr kumimoji="1" lang="en-US" altLang="zh-CN" sz="1200" b="0" baseline="0" dirty="0"/>
              <a:t>may</a:t>
            </a:r>
            <a:r>
              <a:rPr kumimoji="1" lang="zh-CN" altLang="en-US" sz="1200" b="0" baseline="0" dirty="0"/>
              <a:t> </a:t>
            </a:r>
            <a:r>
              <a:rPr kumimoji="1" lang="en-US" altLang="zh-CN" sz="1200" b="0" baseline="0" dirty="0"/>
              <a:t>not</a:t>
            </a:r>
            <a:r>
              <a:rPr kumimoji="1" lang="zh-CN" altLang="en-US" sz="1200" b="0" baseline="0" dirty="0"/>
              <a:t> </a:t>
            </a:r>
            <a:r>
              <a:rPr kumimoji="1" lang="en-US" altLang="zh-CN" sz="1200" b="0" baseline="0" dirty="0"/>
              <a:t>perform</a:t>
            </a:r>
            <a:r>
              <a:rPr kumimoji="1" lang="zh-CN" altLang="en-US" sz="1200" b="0" baseline="0" dirty="0"/>
              <a:t> </a:t>
            </a:r>
            <a:r>
              <a:rPr kumimoji="1" lang="en-US" altLang="zh-CN" sz="1200" b="0" baseline="0" dirty="0"/>
              <a:t>well</a:t>
            </a:r>
            <a:r>
              <a:rPr kumimoji="1" lang="zh-CN" altLang="en-US" sz="1200" b="0" baseline="0" dirty="0"/>
              <a:t> </a:t>
            </a:r>
            <a:r>
              <a:rPr kumimoji="1" lang="en-US" altLang="zh-CN" sz="1200" b="0" baseline="0" dirty="0"/>
              <a:t>in</a:t>
            </a:r>
            <a:r>
              <a:rPr kumimoji="1" lang="zh-CN" altLang="en-US" sz="1200" b="0" baseline="0" dirty="0"/>
              <a:t> </a:t>
            </a:r>
            <a:r>
              <a:rPr kumimoji="1" lang="en-US" altLang="zh-CN" sz="1200" b="0" baseline="0" dirty="0"/>
              <a:t>a</a:t>
            </a:r>
            <a:r>
              <a:rPr kumimoji="1" lang="zh-CN" altLang="en-US" sz="1200" b="0" baseline="0" dirty="0"/>
              <a:t> </a:t>
            </a:r>
            <a:r>
              <a:rPr kumimoji="1" lang="en-US" altLang="zh-CN" sz="1200" b="0" baseline="0" dirty="0"/>
              <a:t>“zero-shot”</a:t>
            </a:r>
            <a:r>
              <a:rPr kumimoji="1" lang="zh-CN" altLang="en-US" sz="1200" b="0" baseline="0" dirty="0"/>
              <a:t> </a:t>
            </a:r>
            <a:r>
              <a:rPr kumimoji="1" lang="en-US" altLang="zh-CN" sz="1200" b="0" baseline="0" dirty="0"/>
              <a:t>NL2SQL</a:t>
            </a:r>
            <a:r>
              <a:rPr kumimoji="1" lang="zh-CN" altLang="en-US" sz="1200" b="0" baseline="0" dirty="0"/>
              <a:t> </a:t>
            </a:r>
            <a:r>
              <a:rPr kumimoji="1" lang="en-US" altLang="zh-CN" sz="1200" b="0" baseline="0" dirty="0"/>
              <a:t>setting.</a:t>
            </a:r>
            <a:r>
              <a:rPr kumimoji="1" lang="zh-CN" altLang="en-US" sz="1200" b="0" baseline="0" dirty="0"/>
              <a:t> </a:t>
            </a:r>
            <a:endParaRPr kumimoji="1" lang="en-US" altLang="zh-CN" sz="1200" b="0" baseline="0" dirty="0"/>
          </a:p>
          <a:p>
            <a:r>
              <a:rPr kumimoji="1" lang="en-US" altLang="zh-CN" sz="1200" b="0" baseline="0" dirty="0"/>
              <a:t>Specifically,</a:t>
            </a:r>
            <a:r>
              <a:rPr kumimoji="1" lang="zh-CN" altLang="en-US" sz="1200" b="0" baseline="0" dirty="0"/>
              <a:t> </a:t>
            </a:r>
            <a:r>
              <a:rPr kumimoji="1" lang="en-US" altLang="zh-CN" sz="1200" b="0" baseline="0" dirty="0"/>
              <a:t>a practical scenario for NL2SQL is that oftentimes, for new databases or applications, annotated NL-to-SQL</a:t>
            </a:r>
            <a:r>
              <a:rPr kumimoji="1" lang="zh-CN" altLang="en-US" sz="1200" b="0" baseline="0" dirty="0"/>
              <a:t> </a:t>
            </a:r>
            <a:r>
              <a:rPr kumimoji="1" lang="en-US" altLang="zh-CN" sz="1200" b="0" baseline="0" dirty="0"/>
              <a:t>pairs is time-consuming and labor-intensive to acquire, and thus is not available. In our</a:t>
            </a:r>
            <a:r>
              <a:rPr kumimoji="1" lang="zh-CN" altLang="en-US" sz="1200" b="0" baseline="0" dirty="0"/>
              <a:t> </a:t>
            </a:r>
            <a:r>
              <a:rPr kumimoji="1" lang="en-US" altLang="zh-CN" sz="1200" b="0" baseline="0" dirty="0"/>
              <a:t>work, we</a:t>
            </a:r>
            <a:r>
              <a:rPr kumimoji="1" lang="zh-CN" altLang="en-US" sz="1200" b="0" baseline="0" dirty="0"/>
              <a:t> </a:t>
            </a:r>
            <a:r>
              <a:rPr kumimoji="1" lang="en-US" altLang="zh-CN" sz="1200" b="0" baseline="0" dirty="0"/>
              <a:t>refer to the case of zero annotated NL-to-SQL</a:t>
            </a:r>
            <a:r>
              <a:rPr kumimoji="1" lang="zh-CN" altLang="en-US" sz="1200" b="0" baseline="0" dirty="0"/>
              <a:t> </a:t>
            </a:r>
            <a:r>
              <a:rPr kumimoji="1" lang="en-US" altLang="zh-CN" sz="1200" b="0" baseline="0" dirty="0"/>
              <a:t>pairs</a:t>
            </a:r>
            <a:r>
              <a:rPr kumimoji="1" lang="zh-CN" altLang="en-US" sz="1200" b="0" baseline="0" dirty="0"/>
              <a:t> </a:t>
            </a:r>
            <a:r>
              <a:rPr kumimoji="1" lang="en-US" altLang="zh-CN" sz="1200" b="0" baseline="0" dirty="0"/>
              <a:t>as zero-shot</a:t>
            </a:r>
            <a:r>
              <a:rPr kumimoji="1" lang="zh-CN" altLang="en-US" sz="1200" b="0" baseline="0" dirty="0"/>
              <a:t> </a:t>
            </a:r>
            <a:r>
              <a:rPr kumimoji="1" lang="en-US" altLang="zh-CN" sz="1200" b="0" baseline="0" dirty="0"/>
              <a:t>NL2SQL. </a:t>
            </a:r>
          </a:p>
          <a:p>
            <a:endParaRPr kumimoji="1" lang="en-US" altLang="zh-CN" sz="1200" b="0" baseline="0" dirty="0"/>
          </a:p>
          <a:p>
            <a:r>
              <a:rPr kumimoji="1" lang="en-US" altLang="zh-CN" sz="1200" b="0" baseline="0" dirty="0"/>
              <a:t>The</a:t>
            </a:r>
            <a:r>
              <a:rPr kumimoji="1" lang="zh-CN" altLang="en-US" sz="1200" b="0" baseline="0" dirty="0"/>
              <a:t> </a:t>
            </a:r>
            <a:r>
              <a:rPr kumimoji="1" lang="en-US" altLang="zh-CN" sz="1200" b="0" baseline="0" dirty="0"/>
              <a:t>reason</a:t>
            </a:r>
            <a:r>
              <a:rPr kumimoji="1" lang="zh-CN" altLang="en-US" sz="1200" b="0" baseline="0" dirty="0"/>
              <a:t> </a:t>
            </a:r>
            <a:r>
              <a:rPr kumimoji="1" lang="en-US" altLang="zh-CN" sz="1200" b="0" baseline="0" dirty="0"/>
              <a:t>that</a:t>
            </a:r>
            <a:r>
              <a:rPr kumimoji="1" lang="zh-CN" altLang="en-US" sz="1200" b="0" baseline="0" dirty="0"/>
              <a:t> </a:t>
            </a:r>
            <a:r>
              <a:rPr kumimoji="1" lang="en-US" altLang="zh-CN" sz="1200" b="0" baseline="0" dirty="0"/>
              <a:t>the</a:t>
            </a:r>
            <a:r>
              <a:rPr kumimoji="1" lang="zh-CN" altLang="en-US" sz="1200" b="0" baseline="0" dirty="0"/>
              <a:t> </a:t>
            </a:r>
            <a:r>
              <a:rPr kumimoji="1" lang="en-US" altLang="zh-CN" sz="1200" b="0" baseline="0" dirty="0"/>
              <a:t>existing</a:t>
            </a:r>
            <a:r>
              <a:rPr kumimoji="1" lang="zh-CN" altLang="en-US" sz="1200" b="0" baseline="0" dirty="0"/>
              <a:t> </a:t>
            </a:r>
            <a:r>
              <a:rPr kumimoji="1" lang="en-US" altLang="zh-CN" sz="1200" b="0" baseline="0" dirty="0"/>
              <a:t>approaches</a:t>
            </a:r>
            <a:r>
              <a:rPr kumimoji="1" lang="zh-CN" altLang="en-US" sz="1200" b="0" baseline="0" dirty="0"/>
              <a:t> </a:t>
            </a:r>
            <a:r>
              <a:rPr kumimoji="1" lang="en-US" altLang="zh-CN" sz="1200" b="0" baseline="0" dirty="0"/>
              <a:t>cannot</a:t>
            </a:r>
            <a:r>
              <a:rPr kumimoji="1" lang="zh-CN" altLang="en-US" sz="1200" b="0" baseline="0" dirty="0"/>
              <a:t> </a:t>
            </a:r>
            <a:r>
              <a:rPr kumimoji="1" lang="en-US" altLang="zh-CN" sz="1200" b="0" baseline="0" dirty="0"/>
              <a:t>work</a:t>
            </a:r>
            <a:r>
              <a:rPr kumimoji="1" lang="zh-CN" altLang="en-US" sz="1200" b="0" baseline="0" dirty="0"/>
              <a:t> </a:t>
            </a:r>
            <a:r>
              <a:rPr kumimoji="1" lang="en-US" altLang="zh-CN" sz="1200" b="0" baseline="0" dirty="0"/>
              <a:t>well</a:t>
            </a:r>
            <a:r>
              <a:rPr kumimoji="1" lang="zh-CN" altLang="en-US" sz="1200" b="0" baseline="0" dirty="0"/>
              <a:t> </a:t>
            </a:r>
            <a:r>
              <a:rPr kumimoji="1" lang="en-US" altLang="zh-CN" sz="1200" b="0" baseline="0" dirty="0"/>
              <a:t>is</a:t>
            </a:r>
            <a:r>
              <a:rPr kumimoji="1" lang="zh-CN" altLang="en-US" sz="1200" b="0" baseline="0" dirty="0"/>
              <a:t> </a:t>
            </a:r>
            <a:r>
              <a:rPr kumimoji="1" lang="en-US" altLang="zh-CN" sz="1200" b="0" baseline="0" dirty="0"/>
              <a:t>that</a:t>
            </a:r>
            <a:r>
              <a:rPr kumimoji="1" lang="zh-CN" altLang="en-US" sz="1200" b="0" baseline="0" dirty="0"/>
              <a:t> </a:t>
            </a:r>
            <a:r>
              <a:rPr kumimoji="1" lang="en-US" altLang="zh-CN" sz="1200" b="0" baseline="0" dirty="0"/>
              <a:t>the new test environments may be very different</a:t>
            </a:r>
            <a:r>
              <a:rPr kumimoji="1" lang="zh-CN" altLang="en-US" sz="1200" b="0" baseline="0" dirty="0"/>
              <a:t> </a:t>
            </a:r>
            <a:r>
              <a:rPr kumimoji="1" lang="en-US" altLang="zh-CN" sz="1200" b="0" baseline="0" dirty="0"/>
              <a:t>in</a:t>
            </a:r>
            <a:r>
              <a:rPr kumimoji="1" lang="zh-CN" altLang="en-US" sz="1200" b="0" baseline="0" dirty="0"/>
              <a:t> </a:t>
            </a:r>
            <a:r>
              <a:rPr kumimoji="1" lang="en-US" altLang="zh-CN" sz="1200" b="0" baseline="0" dirty="0"/>
              <a:t>the</a:t>
            </a:r>
            <a:r>
              <a:rPr kumimoji="1" lang="zh-CN" altLang="en-US" sz="1200" b="0" baseline="0" dirty="0"/>
              <a:t> </a:t>
            </a:r>
            <a:r>
              <a:rPr kumimoji="1" lang="en-US" altLang="zh-CN" sz="1200" b="0" baseline="0" dirty="0"/>
              <a:t>following</a:t>
            </a:r>
            <a:r>
              <a:rPr kumimoji="1" lang="zh-CN" altLang="en-US" sz="1200" b="0" baseline="0" dirty="0"/>
              <a:t> </a:t>
            </a:r>
            <a:r>
              <a:rPr kumimoji="1" lang="en-US" altLang="zh-CN" sz="1200" b="0" baseline="0" dirty="0"/>
              <a:t>aspects.</a:t>
            </a:r>
          </a:p>
          <a:p>
            <a:r>
              <a:rPr kumimoji="1" lang="en-US" altLang="zh-CN" sz="1200" b="0" baseline="0" dirty="0"/>
              <a:t>First is </a:t>
            </a:r>
            <a:r>
              <a:rPr lang="en-US" dirty="0"/>
              <a:t>new databases: an NL2SQL model trained on the Spider benchmark may not perform well for </a:t>
            </a:r>
            <a:r>
              <a:rPr lang="en-US" dirty="0" err="1"/>
              <a:t>domain-specific</a:t>
            </a:r>
            <a:r>
              <a:rPr lang="en-US" dirty="0"/>
              <a:t> like academic databases</a:t>
            </a:r>
          </a:p>
          <a:p>
            <a:r>
              <a:rPr lang="en-US" dirty="0"/>
              <a:t>Second is new linguistic phenomena: varying linguistic phenomena like abbreviations in the test environments may lead to dramatic performance declines for existing NL2SQL models</a:t>
            </a:r>
            <a:endParaRPr kumimoji="1" lang="en-GB" altLang="zh-CN" sz="1200" b="0" dirty="0"/>
          </a:p>
          <a:p>
            <a:r>
              <a:rPr kumimoji="1" lang="en-US" altLang="zh-CN" sz="1200" b="0" dirty="0"/>
              <a:t>Thus,</a:t>
            </a:r>
            <a:r>
              <a:rPr kumimoji="1" lang="zh-CN" altLang="en-US" sz="1200" b="0" baseline="0" dirty="0"/>
              <a:t> </a:t>
            </a:r>
            <a:r>
              <a:rPr kumimoji="1" lang="en-US" altLang="zh-CN" sz="1200" b="0" baseline="0" dirty="0"/>
              <a:t>we</a:t>
            </a:r>
            <a:r>
              <a:rPr kumimoji="1" lang="zh-CN" altLang="en-US" sz="1200" b="0" baseline="0" dirty="0"/>
              <a:t> </a:t>
            </a:r>
            <a:r>
              <a:rPr kumimoji="1" lang="en-US" altLang="zh-CN" sz="1200" b="0" baseline="0" dirty="0"/>
              <a:t>have</a:t>
            </a:r>
            <a:r>
              <a:rPr kumimoji="1" lang="zh-CN" altLang="en-US" sz="1200" b="0" baseline="0" dirty="0"/>
              <a:t> </a:t>
            </a:r>
            <a:r>
              <a:rPr kumimoji="1" lang="en-US" altLang="zh-CN" sz="1200" b="0" baseline="0" dirty="0"/>
              <a:t>a</a:t>
            </a:r>
            <a:r>
              <a:rPr kumimoji="1" lang="zh-CN" altLang="en-US" sz="1200" b="0" baseline="0" dirty="0"/>
              <a:t> </a:t>
            </a:r>
            <a:r>
              <a:rPr kumimoji="1" lang="en-US" altLang="zh-CN" sz="1200" b="0" baseline="0" dirty="0"/>
              <a:t>natural</a:t>
            </a:r>
            <a:r>
              <a:rPr kumimoji="1" lang="zh-CN" altLang="en-US" sz="1200" b="0" baseline="0" dirty="0"/>
              <a:t> </a:t>
            </a:r>
            <a:r>
              <a:rPr kumimoji="1" lang="en-US" altLang="zh-CN" sz="1200" b="0" baseline="0" dirty="0"/>
              <a:t>question:</a:t>
            </a:r>
            <a:r>
              <a:rPr kumimoji="1" lang="zh-CN" altLang="en-US" sz="1200" b="0" baseline="0" dirty="0"/>
              <a:t> </a:t>
            </a:r>
            <a:r>
              <a:rPr kumimoji="1" lang="en-US" altLang="zh-CN" sz="1200" b="1" baseline="0" dirty="0"/>
              <a:t>Can we have an NL2SQL model generalizable to new test environments?</a:t>
            </a:r>
            <a:endParaRPr kumimoji="1" lang="en-GB" altLang="zh-CN" sz="1200" b="1"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21</a:t>
            </a:fld>
            <a:endParaRPr kumimoji="1"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The </a:t>
            </a:r>
            <a:r>
              <a:rPr kumimoji="1" lang="en-US" altLang="zh-CN" dirty="0"/>
              <a:t>SOTA</a:t>
            </a:r>
            <a:r>
              <a:rPr kumimoji="1" lang="zh-CN" altLang="en-US" dirty="0"/>
              <a:t> solutions for NL2SQL mainly rely on pre-trained language models, which fall into two categories: small language models such as </a:t>
            </a:r>
            <a:r>
              <a:rPr kumimoji="1" lang="en-US" altLang="zh-CN" dirty="0"/>
              <a:t>T</a:t>
            </a:r>
            <a:r>
              <a:rPr kumimoji="1" lang="zh-CN" altLang="en-US" dirty="0"/>
              <a:t>5, and large language models such as GPT</a:t>
            </a:r>
          </a:p>
          <a:p>
            <a:endParaRPr kumimoji="1" lang="zh-CN" altLang="en-US" dirty="0"/>
          </a:p>
          <a:p>
            <a:r>
              <a:rPr kumimoji="1" lang="zh-CN" altLang="en-US" dirty="0"/>
              <a:t>SLM-based methods</a:t>
            </a:r>
            <a:r>
              <a:rPr kumimoji="1" lang="en-US" altLang="zh-CN" dirty="0"/>
              <a:t> </a:t>
            </a:r>
            <a:r>
              <a:rPr kumimoji="1" lang="zh-CN" altLang="en-US" dirty="0"/>
              <a:t>may have limited generalizability in natural language reasoning in our zeroshot settings, which may dramatically degrade the performance of the methods</a:t>
            </a:r>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22</a:t>
            </a:fld>
            <a:endParaRPr kumimoji="1"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LLMs like GPT</a:t>
            </a:r>
            <a:r>
              <a:rPr kumimoji="1" lang="en-US" altLang="zh-CN" dirty="0"/>
              <a:t>-3.5 </a:t>
            </a:r>
            <a:r>
              <a:rPr kumimoji="1" lang="zh-CN" altLang="en-US" dirty="0"/>
              <a:t>have demonstrated remarkable reasoning abilities.</a:t>
            </a:r>
            <a:r>
              <a:rPr kumimoji="1" lang="en-US" altLang="zh-CN" dirty="0"/>
              <a:t> </a:t>
            </a:r>
          </a:p>
          <a:p>
            <a:r>
              <a:rPr kumimoji="1" lang="en-US" altLang="zh-CN" dirty="0"/>
              <a:t>However, LLMs may not achieve precise schema alignment due to the “hallucination”: In particular, LLMs tend to choose more unrelated columns and tables like here (course) to cover the input content, leading to incorrect execution results. </a:t>
            </a:r>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23</a:t>
            </a:fld>
            <a:endParaRPr kumimoji="1"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We have conducted an in-depth analysis to gain insights into strengths and limitations of the </a:t>
            </a:r>
            <a:r>
              <a:rPr kumimoji="1" lang="en-US" altLang="zh-CN" dirty="0"/>
              <a:t>LLM and SLM solutions for zero-shot NL2SQL, and report the error distributions in the left figure.</a:t>
            </a:r>
          </a:p>
          <a:p>
            <a:r>
              <a:rPr kumimoji="1" lang="en-US" altLang="zh-CN" dirty="0"/>
              <a:t>From the figure we find that LLMs do well at </a:t>
            </a:r>
            <a:r>
              <a:rPr kumimoji="1" lang="en-US" altLang="zh-CN" dirty="0">
                <a:sym typeface="+mn-ea"/>
              </a:rPr>
              <a:t>complex NL reasoning like conditions</a:t>
            </a:r>
            <a:r>
              <a:rPr kumimoji="1" lang="en-US" altLang="zh-CN" dirty="0"/>
              <a:t> but do poorly at scheme alignment like table/columns selection, but SLM is good at schema alignment but not good at complex NL reasoning.</a:t>
            </a:r>
          </a:p>
          <a:p>
            <a:endParaRPr kumimoji="1" lang="en-US" altLang="zh-CN" dirty="0"/>
          </a:p>
          <a:p>
            <a:r>
              <a:rPr kumimoji="1" lang="en-US" altLang="zh-CN" dirty="0"/>
              <a:t>Thus, we want to know </a:t>
            </a:r>
            <a:r>
              <a:rPr kumimoji="1" lang="en-US" altLang="zh-CN" b="1" dirty="0"/>
              <a:t>if we can combine SLMs and LLMs to solve Zero-shot NL2SQL</a:t>
            </a:r>
          </a:p>
          <a:p>
            <a:endParaRPr kumimoji="1" lang="en-US" altLang="zh-CN" b="1"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24</a:t>
            </a:fld>
            <a:endParaRPr kumimoji="1"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Based on the insight, we propose Z</a:t>
            </a:r>
            <a:r>
              <a:rPr kumimoji="1" lang="en-US" altLang="zh-CN" dirty="0"/>
              <a:t>ero</a:t>
            </a:r>
            <a:r>
              <a:rPr kumimoji="1" lang="zh-CN" altLang="en-US" dirty="0"/>
              <a:t>NL2SQL, </a:t>
            </a:r>
            <a:r>
              <a:rPr kumimoji="1" lang="en-US" altLang="zh-CN" dirty="0"/>
              <a:t>A framework </a:t>
            </a:r>
            <a:r>
              <a:rPr kumimoji="1" lang="zh-CN" altLang="en-US" dirty="0"/>
              <a:t>that breaks down the NL2SQL task into </a:t>
            </a:r>
            <a:r>
              <a:rPr kumimoji="1" lang="en-US" altLang="zh-CN" dirty="0"/>
              <a:t>two </a:t>
            </a:r>
            <a:r>
              <a:rPr kumimoji="1" lang="zh-CN" altLang="en-US" dirty="0"/>
              <a:t>smaller sub-tasks</a:t>
            </a:r>
            <a:r>
              <a:rPr kumimoji="1" lang="en-US" altLang="zh-CN" dirty="0"/>
              <a:t>.</a:t>
            </a:r>
          </a:p>
          <a:p>
            <a:r>
              <a:rPr kumimoji="1" lang="en-US" altLang="zh-CN" dirty="0"/>
              <a:t>The first sub task is </a:t>
            </a:r>
            <a:r>
              <a:rPr kumimoji="1" lang="en-US" altLang="zh-CN" b="1" dirty="0"/>
              <a:t>SQL Sketch Generation</a:t>
            </a:r>
            <a:r>
              <a:rPr kumimoji="1" lang="en-US" altLang="zh-CN" dirty="0"/>
              <a:t>, which aims to u</a:t>
            </a:r>
            <a:r>
              <a:rPr kumimoji="1" lang="en-US" altLang="zh-CN" dirty="0">
                <a:latin typeface="Calibri" panose="020F0702030404030204" charset="0"/>
                <a:cs typeface="Calibri" panose="020F0702030404030204" charset="0"/>
                <a:sym typeface="+mn-ea"/>
              </a:rPr>
              <a:t>tilize</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SLMs to generate a </a:t>
            </a:r>
            <a:r>
              <a:rPr kumimoji="1" lang="en-US" altLang="zh-CN" dirty="0">
                <a:solidFill>
                  <a:srgbClr val="C00000"/>
                </a:solidFill>
                <a:latin typeface="Calibri" panose="020F0702030404030204" charset="0"/>
                <a:cs typeface="Calibri" panose="020F0702030404030204" charset="0"/>
                <a:sym typeface="+mn-ea"/>
              </a:rPr>
              <a:t>SQL sketch</a:t>
            </a:r>
            <a:r>
              <a:rPr kumimoji="1" lang="en-US" altLang="zh-CN" dirty="0">
                <a:latin typeface="Calibri" panose="020F0702030404030204" charset="0"/>
                <a:cs typeface="Calibri" panose="020F0702030404030204" charset="0"/>
                <a:sym typeface="+mn-ea"/>
              </a:rPr>
              <a:t>,</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with </a:t>
            </a:r>
            <a:r>
              <a:rPr kumimoji="1" lang="en-US" altLang="zh-CN" dirty="0">
                <a:solidFill>
                  <a:srgbClr val="C00000"/>
                </a:solidFill>
                <a:latin typeface="Calibri" panose="020F0702030404030204" charset="0"/>
                <a:cs typeface="Calibri" panose="020F0702030404030204" charset="0"/>
                <a:sym typeface="+mn-ea"/>
              </a:rPr>
              <a:t>attributes</a:t>
            </a:r>
            <a:r>
              <a:rPr kumimoji="1" lang="en-US" altLang="zh-CN" dirty="0">
                <a:latin typeface="Calibri" panose="020F0702030404030204" charset="0"/>
                <a:cs typeface="Calibri" panose="020F0702030404030204" charset="0"/>
                <a:sym typeface="+mn-ea"/>
              </a:rPr>
              <a:t> to SELECT, </a:t>
            </a:r>
            <a:r>
              <a:rPr kumimoji="1" lang="en-US" altLang="zh-CN" dirty="0">
                <a:solidFill>
                  <a:srgbClr val="C00000"/>
                </a:solidFill>
                <a:latin typeface="Calibri" panose="020F0702030404030204" charset="0"/>
                <a:cs typeface="Calibri" panose="020F0702030404030204" charset="0"/>
                <a:sym typeface="+mn-ea"/>
              </a:rPr>
              <a:t>tables</a:t>
            </a:r>
            <a:r>
              <a:rPr kumimoji="1" lang="en-US" altLang="zh-CN" dirty="0">
                <a:latin typeface="Calibri" panose="020F0702030404030204" charset="0"/>
                <a:cs typeface="Calibri" panose="020F0702030404030204" charset="0"/>
                <a:sym typeface="+mn-ea"/>
              </a:rPr>
              <a:t> in FROM, and</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necessary</a:t>
            </a:r>
            <a:r>
              <a:rPr kumimoji="1" lang="zh-CN" altLang="en-US" dirty="0">
                <a:latin typeface="Calibri" panose="020F0702030404030204" charset="0"/>
                <a:cs typeface="Calibri" panose="020F0702030404030204" charset="0"/>
                <a:sym typeface="+mn-ea"/>
              </a:rPr>
              <a:t> </a:t>
            </a:r>
            <a:r>
              <a:rPr kumimoji="1" lang="en-US" altLang="zh-CN" dirty="0">
                <a:solidFill>
                  <a:srgbClr val="C00000"/>
                </a:solidFill>
                <a:latin typeface="Calibri" panose="020F0702030404030204" charset="0"/>
                <a:cs typeface="Calibri" panose="020F0702030404030204" charset="0"/>
                <a:sym typeface="+mn-ea"/>
              </a:rPr>
              <a:t>keywords</a:t>
            </a:r>
            <a:r>
              <a:rPr kumimoji="1" lang="en-US" altLang="zh-CN" dirty="0">
                <a:latin typeface="Calibri" panose="020F0702030404030204" charset="0"/>
                <a:cs typeface="Calibri" panose="020F0702030404030204" charset="0"/>
                <a:sym typeface="+mn-ea"/>
              </a:rPr>
              <a:t> (e.g.,</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ORDER BY) for composing the SQL query</a:t>
            </a:r>
          </a:p>
          <a:p>
            <a:pPr marL="0" lvl="1"/>
            <a:r>
              <a:rPr kumimoji="1" lang="en-US" altLang="zh-CN" dirty="0"/>
              <a:t>The secong sub task is </a:t>
            </a:r>
            <a:r>
              <a:rPr kumimoji="1" lang="en-US" altLang="zh-CN" b="1" dirty="0">
                <a:latin typeface="Calibri Bold" panose="020F0702030404030204" charset="0"/>
                <a:cs typeface="Calibri Bold" panose="020F0702030404030204" charset="0"/>
                <a:sym typeface="+mn-ea"/>
              </a:rPr>
              <a:t>SQL Query Completion and Correction</a:t>
            </a:r>
            <a:r>
              <a:rPr kumimoji="1" lang="en-US" altLang="zh-CN" dirty="0">
                <a:latin typeface="Calibri" panose="020F0702030404030204" charset="0"/>
                <a:cs typeface="Calibri" panose="020F0702030404030204" charset="0"/>
                <a:sym typeface="+mn-ea"/>
              </a:rPr>
              <a:t>, which aims to utilize</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LLMs to complete the </a:t>
            </a:r>
            <a:r>
              <a:rPr kumimoji="1" lang="en-US" altLang="zh-CN" dirty="0">
                <a:solidFill>
                  <a:srgbClr val="C00000"/>
                </a:solidFill>
                <a:latin typeface="Calibri" panose="020F0702030404030204" charset="0"/>
                <a:cs typeface="Calibri" panose="020F0702030404030204" charset="0"/>
                <a:sym typeface="+mn-ea"/>
              </a:rPr>
              <a:t>missing information </a:t>
            </a:r>
            <a:r>
              <a:rPr kumimoji="1" lang="en-US" altLang="zh-CN" dirty="0">
                <a:latin typeface="Calibri" panose="020F0702030404030204" charset="0"/>
                <a:cs typeface="Calibri" panose="020F0702030404030204" charset="0"/>
                <a:sym typeface="+mn-ea"/>
              </a:rPr>
              <a:t>in the SQL sketch and</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generate complete SQL queries,</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for example, aligning with </a:t>
            </a:r>
            <a:r>
              <a:rPr kumimoji="1" lang="en-US" altLang="zh-CN" dirty="0">
                <a:solidFill>
                  <a:srgbClr val="C00000"/>
                </a:solidFill>
                <a:latin typeface="Calibri" panose="020F0702030404030204" charset="0"/>
                <a:cs typeface="Calibri" panose="020F0702030404030204" charset="0"/>
                <a:sym typeface="+mn-ea"/>
              </a:rPr>
              <a:t>data values </a:t>
            </a:r>
            <a:r>
              <a:rPr kumimoji="1" lang="en-US" altLang="zh-CN" dirty="0">
                <a:latin typeface="Calibri" panose="020F0702030404030204" charset="0"/>
                <a:cs typeface="Calibri" panose="020F0702030404030204" charset="0"/>
                <a:sym typeface="+mn-ea"/>
              </a:rPr>
              <a:t>from</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the database</a:t>
            </a:r>
            <a:endParaRPr kumimoji="1" lang="zh-CN" altLang="en-US" dirty="0">
              <a:latin typeface="Calibri" panose="020F0702030404030204" charset="0"/>
              <a:cs typeface="Calibri" panose="020F0702030404030204" charset="0"/>
            </a:endParaRPr>
          </a:p>
          <a:p>
            <a:endParaRPr kumimoji="1" lang="en-US" altLang="zh-CN"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t>25</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training plm: RESDSQL</a:t>
            </a:r>
            <a:endParaRPr lang="en-US" altLang="zh-CN" dirty="0"/>
          </a:p>
          <a:p>
            <a:r>
              <a:rPr lang="en-US" altLang="zh-CN" dirty="0"/>
              <a:t>zero: gpt-4(dail-sql), </a:t>
            </a:r>
            <a:r>
              <a:rPr lang="zh-CN" altLang="en-US" dirty="0"/>
              <a:t>额外的</a:t>
            </a:r>
            <a:r>
              <a:rPr lang="en-US" altLang="zh-CN" dirty="0"/>
              <a:t>schema info</a:t>
            </a:r>
            <a:r>
              <a:rPr lang="zh-CN" altLang="en-US" dirty="0"/>
              <a:t>（</a:t>
            </a:r>
            <a:r>
              <a:rPr lang="en-US" altLang="zh-CN" dirty="0"/>
              <a:t>zeroNL2SQL</a:t>
            </a:r>
            <a:r>
              <a:rPr lang="zh-CN" altLang="en-US" dirty="0"/>
              <a:t>）</a:t>
            </a:r>
          </a:p>
          <a:p>
            <a:r>
              <a:rPr lang="en-US" altLang="zh-CN" dirty="0"/>
              <a:t>few-shot: dail-sql</a:t>
            </a:r>
          </a:p>
          <a:p>
            <a:r>
              <a:rPr lang="en-US" altLang="zh-CN" dirty="0"/>
              <a:t>rag: db-info(paper???)</a:t>
            </a:r>
          </a:p>
          <a:p>
            <a:r>
              <a:rPr lang="en-US" altLang="zh-CN" dirty="0"/>
              <a:t>training LLM(research focus):</a:t>
            </a:r>
          </a:p>
          <a:p>
            <a:pPr indent="457200"/>
            <a:r>
              <a:rPr lang="en-US" altLang="zh-CN" dirty="0"/>
              <a:t>CPT+SFT: Codes</a:t>
            </a:r>
          </a:p>
          <a:p>
            <a:pPr indent="457200"/>
            <a:r>
              <a:rPr lang="en-US" altLang="zh-CN" dirty="0"/>
              <a:t>RL: DPO, Reasoning, RewardSQL</a:t>
            </a:r>
          </a:p>
          <a:p>
            <a:pPr indent="457200"/>
            <a:r>
              <a:rPr lang="en-US" altLang="zh-CN" dirty="0"/>
              <a:t>Synthesis: Omni-sql</a:t>
            </a:r>
          </a:p>
          <a:p>
            <a:pPr indent="457200"/>
            <a:endParaRPr lang="en-US" altLang="zh-CN" dirty="0"/>
          </a:p>
          <a:p>
            <a:pPr indent="457200"/>
            <a:r>
              <a:rPr lang="zh-CN" altLang="en-US" dirty="0"/>
              <a:t>每一</a:t>
            </a:r>
            <a:r>
              <a:rPr lang="en-US" altLang="zh-CN" dirty="0"/>
              <a:t>part</a:t>
            </a:r>
            <a:r>
              <a:rPr lang="zh-CN" altLang="en-US" dirty="0"/>
              <a:t>：介绍</a:t>
            </a:r>
            <a:r>
              <a:rPr lang="en-US" altLang="zh-CN" dirty="0"/>
              <a:t>+paper+takeawy</a:t>
            </a:r>
          </a:p>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26</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GB" altLang="zh-CN" i="1" dirty="0"/>
              <a:t>How can a user query a database using natural language?</a:t>
            </a:r>
            <a:r>
              <a:rPr lang="en-GB" altLang="zh-CN" dirty="0"/>
              <a:t> </a:t>
            </a:r>
            <a:r>
              <a:rPr lang="zh-CN" altLang="en-US" dirty="0"/>
              <a:t> </a:t>
            </a:r>
            <a:r>
              <a:rPr lang="en-GB" altLang="zh-CN" dirty="0"/>
              <a:t>Imagine a user asks, </a:t>
            </a:r>
            <a:r>
              <a:rPr lang="en-GB" altLang="zh-CN" b="1" dirty="0"/>
              <a:t>“Who are the three youngest winners across all matches, and what are their ranks?”</a:t>
            </a:r>
            <a:r>
              <a:rPr lang="zh-CN" altLang="en-US" b="1" dirty="0"/>
              <a:t> </a:t>
            </a:r>
            <a:r>
              <a:rPr lang="en-GB" altLang="zh-CN" dirty="0"/>
              <a:t>A NL2SQL system takes this </a:t>
            </a:r>
            <a:r>
              <a:rPr lang="en-GB" altLang="zh-CN" b="1" dirty="0"/>
              <a:t>natural language (NL) query</a:t>
            </a:r>
            <a:r>
              <a:rPr lang="en-GB" altLang="zh-CN" dirty="0"/>
              <a:t> from the user and </a:t>
            </a:r>
            <a:r>
              <a:rPr lang="en-GB" altLang="zh-CN" b="1" dirty="0"/>
              <a:t>translates</a:t>
            </a:r>
            <a:r>
              <a:rPr lang="en-GB" altLang="zh-CN" dirty="0"/>
              <a:t> it into the corresponding </a:t>
            </a:r>
            <a:r>
              <a:rPr lang="en-GB" altLang="zh-CN" b="1" dirty="0"/>
              <a:t>SQL query</a:t>
            </a:r>
            <a:r>
              <a:rPr lang="en-GB" altLang="zh-CN" dirty="0"/>
              <a:t> that the database can execute.</a:t>
            </a:r>
            <a:r>
              <a:rPr lang="zh-CN" altLang="en-US" dirty="0"/>
              <a:t> </a:t>
            </a:r>
            <a:r>
              <a:rPr lang="en-GB" altLang="zh-CN" dirty="0"/>
              <a:t>The database then executes this SQL and returns the results to the user. The interface thereby </a:t>
            </a:r>
            <a:r>
              <a:rPr lang="en-GB" altLang="zh-CN" b="1" dirty="0"/>
              <a:t>bridges humans and databases</a:t>
            </a:r>
            <a:r>
              <a:rPr lang="en-GB" altLang="zh-CN" dirty="0"/>
              <a:t>: the human expresses their information need in everyday language, and the system generates the precise database query to retrieve the answer. This is incredibly valuable for </a:t>
            </a:r>
            <a:r>
              <a:rPr lang="en-GB" altLang="zh-CN" b="1" dirty="0"/>
              <a:t>democratizing access to data</a:t>
            </a:r>
            <a:r>
              <a:rPr lang="en-GB" altLang="zh-CN" dirty="0"/>
              <a:t> – allowing people who aren’t SQL experts to still leverage the full power of databases.</a:t>
            </a:r>
          </a:p>
          <a:p>
            <a:pPr>
              <a:buNone/>
            </a:pPr>
            <a:r>
              <a:rPr lang="en-GB" altLang="zh-CN" dirty="0"/>
              <a:t>However, building an accurate NL2SQL system is far from trivial.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1</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30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natural language prompt q and its associated database schema, </a:t>
            </a:r>
            <a:r>
              <a:rPr lang="en-US" altLang="zh-CN" dirty="0"/>
              <a:t>there</a:t>
            </a:r>
            <a:r>
              <a:rPr lang="zh-CN" altLang="en-US" dirty="0"/>
              <a:t> </a:t>
            </a:r>
            <a:r>
              <a:rPr lang="en-US" altLang="zh-CN" dirty="0"/>
              <a:t>are</a:t>
            </a:r>
            <a:r>
              <a:rPr lang="zh-CN" altLang="en-US" dirty="0"/>
              <a:t> </a:t>
            </a:r>
            <a:r>
              <a:rPr lang="en-US" altLang="zh-CN" dirty="0"/>
              <a:t>the</a:t>
            </a:r>
            <a:r>
              <a:rPr lang="zh-CN" altLang="en-US" dirty="0"/>
              <a:t> </a:t>
            </a:r>
            <a:r>
              <a:rPr lang="en-US" altLang="zh-CN" dirty="0"/>
              <a:t>following</a:t>
            </a:r>
            <a:r>
              <a:rPr lang="zh-CN" altLang="en-US" dirty="0"/>
              <a:t> </a:t>
            </a:r>
            <a:r>
              <a:rPr lang="en-US" altLang="zh-CN" dirty="0"/>
              <a:t>key</a:t>
            </a:r>
            <a:r>
              <a:rPr lang="zh-CN" altLang="en-US" dirty="0"/>
              <a:t> </a:t>
            </a:r>
            <a:r>
              <a:rPr lang="en-US" altLang="zh-CN" dirty="0"/>
              <a:t>components</a:t>
            </a:r>
            <a:r>
              <a:rPr lang="zh-CN" altLang="en-US" dirty="0"/>
              <a:t> </a:t>
            </a:r>
            <a:r>
              <a:rPr lang="en-US" altLang="zh-CN" dirty="0"/>
              <a:t>in</a:t>
            </a:r>
            <a:r>
              <a:rPr lang="zh-CN" altLang="en-US" dirty="0"/>
              <a:t> </a:t>
            </a:r>
            <a:r>
              <a:rPr lang="en-US" altLang="zh-CN" dirty="0"/>
              <a:t>the</a:t>
            </a:r>
            <a:r>
              <a:rPr lang="zh-CN" altLang="en-US" dirty="0"/>
              <a:t> </a:t>
            </a:r>
            <a:r>
              <a:rPr lang="en-US" altLang="zh-CN" dirty="0"/>
              <a:t>RL-based</a:t>
            </a:r>
            <a:r>
              <a:rPr lang="zh-CN" altLang="en-US" dirty="0"/>
              <a:t> </a:t>
            </a:r>
            <a:r>
              <a:rPr lang="en-US" altLang="zh-CN" dirty="0"/>
              <a:t>training</a:t>
            </a:r>
            <a:r>
              <a:rPr lang="zh-CN" altLang="en-US" dirty="0"/>
              <a:t> </a:t>
            </a:r>
            <a:r>
              <a:rPr lang="en-US" altLang="zh-CN" dirty="0"/>
              <a:t>process</a:t>
            </a:r>
            <a:endParaRPr lang="en-US" dirty="0"/>
          </a:p>
          <a:p>
            <a:pPr marL="228600" indent="-228600">
              <a:buAutoNum type="arabicPeriod"/>
            </a:pPr>
            <a:r>
              <a:rPr lang="en-US" dirty="0"/>
              <a:t>the policy model </a:t>
            </a:r>
            <a:r>
              <a:rPr lang="el-GR" dirty="0" err="1"/>
              <a:t>πθ</a:t>
            </a:r>
            <a:r>
              <a:rPr lang="el-GR" dirty="0"/>
              <a:t> </a:t>
            </a:r>
            <a:r>
              <a:rPr lang="en-US" dirty="0"/>
              <a:t>generates a group of candidate SQL queries. </a:t>
            </a:r>
          </a:p>
          <a:p>
            <a:pPr marL="228600" indent="-228600">
              <a:buAutoNum type="arabicPeriod"/>
            </a:pPr>
            <a:r>
              <a:rPr lang="en-US" dirty="0"/>
              <a:t>Each candidate is evaluated using a suite of reward functions to produce a composite reward. </a:t>
            </a:r>
          </a:p>
          <a:p>
            <a:pPr marL="228600" indent="-228600">
              <a:buAutoNum type="arabicPeriod"/>
            </a:pPr>
            <a:r>
              <a:rPr lang="en-US" dirty="0"/>
              <a:t>These rewards are then used to compute advantages and update the policy via GRPO.</a:t>
            </a:r>
          </a:p>
          <a:p>
            <a:pPr marL="228600" indent="-228600">
              <a:buAutoNum type="arabicPeriod"/>
            </a:pPr>
            <a:endParaRPr lang="en-CN" dirty="0"/>
          </a:p>
          <a:p>
            <a:pPr marL="0" indent="0">
              <a:buNone/>
            </a:pPr>
            <a:endParaRPr lang="en-US" dirty="0"/>
          </a:p>
          <a:p>
            <a:pPr marL="0" indent="0">
              <a:buNone/>
            </a:pPr>
            <a:r>
              <a:rPr lang="en-US" dirty="0"/>
              <a:t>### 1️⃣ Policy Gradient (PG)</a:t>
            </a:r>
          </a:p>
          <a:p>
            <a:pPr marL="0" indent="0">
              <a:buNone/>
            </a:pPr>
            <a:endParaRPr lang="en-US" dirty="0"/>
          </a:p>
          <a:p>
            <a:pPr marL="0" indent="0">
              <a:buNone/>
            </a:pPr>
            <a:r>
              <a:rPr lang="en-US" dirty="0"/>
              <a:t>* **Goal:** Learn a parameterized policy $\pi_\theta(</a:t>
            </a:r>
            <a:r>
              <a:rPr lang="en-US" dirty="0" err="1"/>
              <a:t>a|s</a:t>
            </a:r>
            <a:r>
              <a:rPr lang="en-US" dirty="0"/>
              <a:t>)$ that maximizes expected return.</a:t>
            </a:r>
          </a:p>
          <a:p>
            <a:pPr marL="0" indent="0">
              <a:buNone/>
            </a:pPr>
            <a:r>
              <a:rPr lang="en-US" dirty="0"/>
              <a:t>* **Basic idea:** Directly adjust policy parameters in the direction of higher reward:</a:t>
            </a:r>
          </a:p>
          <a:p>
            <a:pPr marL="0" indent="0">
              <a:buNone/>
            </a:pPr>
            <a:endParaRPr lang="en-US" dirty="0"/>
          </a:p>
          <a:p>
            <a:pPr marL="0" indent="0">
              <a:buNone/>
            </a:pPr>
            <a:r>
              <a:rPr lang="en-US" dirty="0"/>
              <a:t>  $$</a:t>
            </a:r>
          </a:p>
          <a:p>
            <a:pPr marL="0" indent="0">
              <a:buNone/>
            </a:pPr>
            <a:r>
              <a:rPr lang="en-US" dirty="0"/>
              <a:t>  \</a:t>
            </a:r>
            <a:r>
              <a:rPr lang="en-US" dirty="0" err="1"/>
              <a:t>nabla</a:t>
            </a:r>
            <a:r>
              <a:rPr lang="en-US" dirty="0"/>
              <a:t>_\theta J(\theta) = \</a:t>
            </a:r>
            <a:r>
              <a:rPr lang="en-US" dirty="0" err="1"/>
              <a:t>mathbb</a:t>
            </a:r>
            <a:r>
              <a:rPr lang="en-US" dirty="0"/>
              <a:t>{E}_{\pi_\theta}\big[\</a:t>
            </a:r>
            <a:r>
              <a:rPr lang="en-US" dirty="0" err="1"/>
              <a:t>nabla</a:t>
            </a:r>
            <a:r>
              <a:rPr lang="en-US" dirty="0"/>
              <a:t>_\theta \log \pi_\theta(</a:t>
            </a:r>
            <a:r>
              <a:rPr lang="en-US" dirty="0" err="1"/>
              <a:t>a|s</a:t>
            </a:r>
            <a:r>
              <a:rPr lang="en-US" dirty="0"/>
              <a:t>) \, R \big]</a:t>
            </a:r>
          </a:p>
          <a:p>
            <a:pPr marL="0" indent="0">
              <a:buNone/>
            </a:pPr>
            <a:r>
              <a:rPr lang="en-US" dirty="0"/>
              <a:t>  $$</a:t>
            </a:r>
          </a:p>
          <a:p>
            <a:pPr marL="0" indent="0">
              <a:buNone/>
            </a:pPr>
            <a:r>
              <a:rPr lang="en-US" dirty="0"/>
              <a:t>* **Problem:** High variance, unstable updates, sensitive to learning rate.</a:t>
            </a:r>
          </a:p>
          <a:p>
            <a:pPr marL="0" indent="0">
              <a:buNone/>
            </a:pPr>
            <a:endParaRPr lang="en-US" dirty="0"/>
          </a:p>
          <a:p>
            <a:pPr marL="0" indent="0">
              <a:buNone/>
            </a:pPr>
            <a:r>
              <a:rPr lang="en-US" dirty="0"/>
              <a:t>### 2️⃣ Proximal Policy Optimization (PPO)</a:t>
            </a:r>
          </a:p>
          <a:p>
            <a:pPr marL="0" indent="0">
              <a:buNone/>
            </a:pPr>
            <a:endParaRPr lang="en-US" dirty="0"/>
          </a:p>
          <a:p>
            <a:pPr marL="0" indent="0">
              <a:buNone/>
            </a:pPr>
            <a:r>
              <a:rPr lang="en-US" dirty="0"/>
              <a:t>* **Goal:** Stabilize policy gradient updates.</a:t>
            </a:r>
          </a:p>
          <a:p>
            <a:pPr marL="0" indent="0">
              <a:buNone/>
            </a:pPr>
            <a:r>
              <a:rPr lang="en-US" dirty="0"/>
              <a:t>* **Basic idea:** Introduce a **clipped objective** to prevent large destructive updates:</a:t>
            </a:r>
          </a:p>
          <a:p>
            <a:pPr marL="0" indent="0">
              <a:buNone/>
            </a:pPr>
            <a:endParaRPr lang="en-US" dirty="0"/>
          </a:p>
          <a:p>
            <a:pPr marL="0" indent="0">
              <a:buNone/>
            </a:pPr>
            <a:r>
              <a:rPr lang="en-US" dirty="0"/>
              <a:t>  $$</a:t>
            </a:r>
          </a:p>
          <a:p>
            <a:pPr marL="0" indent="0">
              <a:buNone/>
            </a:pPr>
            <a:r>
              <a:rPr lang="en-US" dirty="0"/>
              <a:t>  L^{CLIP}(\theta) = </a:t>
            </a:r>
          </a:p>
          <a:p>
            <a:pPr marL="0" indent="0">
              <a:buNone/>
            </a:pPr>
            <a:r>
              <a:rPr lang="en-US" dirty="0"/>
              <a:t>  \</a:t>
            </a:r>
            <a:r>
              <a:rPr lang="en-US" dirty="0" err="1"/>
              <a:t>mathbb</a:t>
            </a:r>
            <a:r>
              <a:rPr lang="en-US" dirty="0"/>
              <a:t>{E}_t \big[\min(</a:t>
            </a:r>
            <a:r>
              <a:rPr lang="en-US" dirty="0" err="1"/>
              <a:t>r_t</a:t>
            </a:r>
            <a:r>
              <a:rPr lang="en-US" dirty="0"/>
              <a:t>(\theta) </a:t>
            </a:r>
            <a:r>
              <a:rPr lang="en-US" dirty="0" err="1"/>
              <a:t>A_t</a:t>
            </a:r>
            <a:r>
              <a:rPr lang="en-US" dirty="0"/>
              <a:t>, \, </a:t>
            </a:r>
          </a:p>
          <a:p>
            <a:pPr marL="0" indent="0">
              <a:buNone/>
            </a:pPr>
            <a:r>
              <a:rPr lang="en-US" dirty="0"/>
              <a:t>  \text{clip}(</a:t>
            </a:r>
            <a:r>
              <a:rPr lang="en-US" dirty="0" err="1"/>
              <a:t>r_t</a:t>
            </a:r>
            <a:r>
              <a:rPr lang="en-US" dirty="0"/>
              <a:t>(\theta), 1-\epsilon,1+\epsilon) </a:t>
            </a:r>
            <a:r>
              <a:rPr lang="en-US" dirty="0" err="1"/>
              <a:t>A_t</a:t>
            </a:r>
            <a:r>
              <a:rPr lang="en-US" dirty="0"/>
              <a:t> )\big]</a:t>
            </a:r>
          </a:p>
          <a:p>
            <a:pPr marL="0" indent="0">
              <a:buNone/>
            </a:pPr>
            <a:r>
              <a:rPr lang="en-US" dirty="0"/>
              <a:t>  $$</a:t>
            </a:r>
          </a:p>
          <a:p>
            <a:pPr marL="0" indent="0">
              <a:buNone/>
            </a:pPr>
            <a:r>
              <a:rPr lang="en-US" dirty="0"/>
              <a:t>* **Key point:** Needs a **critic (value function)** to estimate advantage $</a:t>
            </a:r>
            <a:r>
              <a:rPr lang="en-US" dirty="0" err="1"/>
              <a:t>A_t</a:t>
            </a:r>
            <a:r>
              <a:rPr lang="en-US" dirty="0"/>
              <a:t>$.</a:t>
            </a:r>
          </a:p>
          <a:p>
            <a:pPr marL="0" indent="0">
              <a:buNone/>
            </a:pPr>
            <a:r>
              <a:rPr lang="en-US" dirty="0"/>
              <a:t>* **Impact:** Became a widely used standard for RLHF in LLMs.</a:t>
            </a:r>
          </a:p>
          <a:p>
            <a:pPr marL="0" indent="0">
              <a:buNone/>
            </a:pPr>
            <a:endParaRPr lang="en-US" dirty="0"/>
          </a:p>
          <a:p>
            <a:pPr marL="0" indent="0">
              <a:buNone/>
            </a:pPr>
            <a:endParaRPr lang="en-US" dirty="0"/>
          </a:p>
          <a:p>
            <a:pPr marL="0" indent="0">
              <a:buNone/>
            </a:pPr>
            <a:r>
              <a:rPr lang="en-US" dirty="0"/>
              <a:t>### 3️⃣ Group Relative Policy Optimization (GRPO)</a:t>
            </a:r>
          </a:p>
          <a:p>
            <a:pPr marL="0" indent="0">
              <a:buNone/>
            </a:pPr>
            <a:endParaRPr lang="en-US" dirty="0"/>
          </a:p>
          <a:p>
            <a:pPr marL="0" indent="0">
              <a:buNone/>
            </a:pPr>
            <a:r>
              <a:rPr lang="en-US" dirty="0"/>
              <a:t>* **Goal:** Make RL training feasible and efficient for **large language models**.</a:t>
            </a:r>
          </a:p>
          <a:p>
            <a:pPr marL="0" indent="0">
              <a:buNone/>
            </a:pPr>
            <a:r>
              <a:rPr lang="en-US" dirty="0"/>
              <a:t>* **Basic idea:**</a:t>
            </a:r>
          </a:p>
          <a:p>
            <a:pPr marL="0" indent="0">
              <a:buNone/>
            </a:pPr>
            <a:endParaRPr lang="en-US" dirty="0"/>
          </a:p>
          <a:p>
            <a:pPr marL="0" indent="0">
              <a:buNone/>
            </a:pPr>
            <a:r>
              <a:rPr lang="en-US" dirty="0"/>
              <a:t>  * Generate a **group of candidate outputs** per input.</a:t>
            </a:r>
          </a:p>
          <a:p>
            <a:pPr marL="0" indent="0">
              <a:buNone/>
            </a:pPr>
            <a:r>
              <a:rPr lang="en-US" dirty="0"/>
              <a:t>  * Compare their **relative rewards** (e.g., execution accuracy, partial rewards).</a:t>
            </a:r>
          </a:p>
          <a:p>
            <a:pPr marL="0" indent="0">
              <a:buNone/>
            </a:pPr>
            <a:r>
              <a:rPr lang="en-US" dirty="0"/>
              <a:t>  * Update the policy to favor better candidates **without needing a critic**.</a:t>
            </a:r>
          </a:p>
          <a:p>
            <a:pPr marL="0" indent="0">
              <a:buNone/>
            </a:pPr>
            <a:endParaRPr lang="en-US" dirty="0"/>
          </a:p>
          <a:p>
            <a:pPr marL="0" indent="0">
              <a:buNone/>
            </a:pPr>
            <a:r>
              <a:rPr lang="en-US" dirty="0"/>
              <a:t>  $$</a:t>
            </a:r>
          </a:p>
          <a:p>
            <a:pPr marL="0" indent="0">
              <a:buNone/>
            </a:pPr>
            <a:r>
              <a:rPr lang="en-US" dirty="0"/>
              <a:t>  L(\theta) = \</a:t>
            </a:r>
            <a:r>
              <a:rPr lang="en-US" dirty="0" err="1"/>
              <a:t>mathbb</a:t>
            </a:r>
            <a:r>
              <a:rPr lang="en-US" dirty="0"/>
              <a:t>{E}_x \Bigg[ \frac{1}{K}\</a:t>
            </a:r>
            <a:r>
              <a:rPr lang="en-US" dirty="0" err="1"/>
              <a:t>sum_i</a:t>
            </a:r>
            <a:r>
              <a:rPr lang="en-US" dirty="0"/>
              <a:t> </a:t>
            </a:r>
          </a:p>
          <a:p>
            <a:pPr marL="0" indent="0">
              <a:buNone/>
            </a:pPr>
            <a:r>
              <a:rPr lang="en-US" dirty="0"/>
              <a:t>  \frac{\exp(\beta (</a:t>
            </a:r>
            <a:r>
              <a:rPr lang="en-US" dirty="0" err="1"/>
              <a:t>r_i</a:t>
            </a:r>
            <a:r>
              <a:rPr lang="en-US" dirty="0"/>
              <a:t> - \bar{r}))}{\</a:t>
            </a:r>
            <a:r>
              <a:rPr lang="en-US" dirty="0" err="1"/>
              <a:t>sum_j</a:t>
            </a:r>
            <a:r>
              <a:rPr lang="en-US" dirty="0"/>
              <a:t> \exp(\beta (</a:t>
            </a:r>
            <a:r>
              <a:rPr lang="en-US" dirty="0" err="1"/>
              <a:t>r_j</a:t>
            </a:r>
            <a:r>
              <a:rPr lang="en-US" dirty="0"/>
              <a:t> - \bar{r}))} </a:t>
            </a:r>
          </a:p>
          <a:p>
            <a:pPr marL="0" indent="0">
              <a:buNone/>
            </a:pPr>
            <a:r>
              <a:rPr lang="en-US" dirty="0"/>
              <a:t>  \log \pi_\theta(</a:t>
            </a:r>
            <a:r>
              <a:rPr lang="en-US" dirty="0" err="1"/>
              <a:t>y_i|x</a:t>
            </a:r>
            <a:r>
              <a:rPr lang="en-US" dirty="0"/>
              <a:t>) \Bigg]</a:t>
            </a:r>
          </a:p>
          <a:p>
            <a:pPr marL="0" indent="0">
              <a:buNone/>
            </a:pPr>
            <a:r>
              <a:rPr lang="en-US" dirty="0"/>
              <a:t>  $$</a:t>
            </a:r>
          </a:p>
          <a:p>
            <a:pPr marL="0" indent="0">
              <a:buNone/>
            </a:pPr>
            <a:r>
              <a:rPr lang="en-US" dirty="0"/>
              <a:t>* **Advantages:**</a:t>
            </a:r>
          </a:p>
          <a:p>
            <a:pPr marL="0" indent="0">
              <a:buNone/>
            </a:pPr>
            <a:endParaRPr lang="en-US" dirty="0"/>
          </a:p>
          <a:p>
            <a:pPr marL="0" indent="0">
              <a:buNone/>
            </a:pPr>
            <a:r>
              <a:rPr lang="en-US" dirty="0"/>
              <a:t>  * Removes critic network → less memory &amp; simpler training</a:t>
            </a:r>
          </a:p>
          <a:p>
            <a:pPr marL="0" indent="0">
              <a:buNone/>
            </a:pPr>
            <a:r>
              <a:rPr lang="en-US" dirty="0"/>
              <a:t>  * Uses **relative ranking** instead of absolute value → more stable updates</a:t>
            </a:r>
          </a:p>
          <a:p>
            <a:pPr marL="0" indent="0">
              <a:buNone/>
            </a:pPr>
            <a:endParaRPr lang="en-US" dirty="0"/>
          </a:p>
          <a:p>
            <a:pPr marL="0" indent="0">
              <a:buNone/>
            </a:pPr>
            <a:endParaRPr lang="en-US" dirty="0"/>
          </a:p>
          <a:p>
            <a:pPr marL="0" indent="0">
              <a:buNone/>
            </a:pPr>
            <a:r>
              <a:rPr lang="en-US" dirty="0"/>
              <a:t>* **Policy Gradient:** Direct optimization of expected reward, but unstable.</a:t>
            </a:r>
          </a:p>
          <a:p>
            <a:pPr marL="0" indent="0">
              <a:buNone/>
            </a:pPr>
            <a:r>
              <a:rPr lang="en-US" dirty="0"/>
              <a:t>* **PPO:** Adds stability with clipped updates and critic, enabling practical RL.</a:t>
            </a:r>
          </a:p>
          <a:p>
            <a:pPr marL="0" indent="0">
              <a:buNone/>
            </a:pPr>
            <a:r>
              <a:rPr lang="en-US" dirty="0"/>
              <a:t>* **GRPO:** Adapts PPO ideas for LLMs by removing the critic and using relative ranking within candidate groups.</a:t>
            </a:r>
          </a:p>
        </p:txBody>
      </p:sp>
      <p:sp>
        <p:nvSpPr>
          <p:cNvPr id="4" name="Slide Number Placeholder 3"/>
          <p:cNvSpPr>
            <a:spLocks noGrp="1"/>
          </p:cNvSpPr>
          <p:nvPr>
            <p:ph type="sldNum" sz="quarter" idx="5"/>
          </p:nvPr>
        </p:nvSpPr>
        <p:spPr/>
        <p:txBody>
          <a:bodyPr/>
          <a:lstStyle/>
          <a:p>
            <a:fld id="{6E195223-FA22-D845-9FC1-4EE3CD3F2206}" type="slidenum">
              <a:rPr kumimoji="1" lang="zh-CN" altLang="en-US" smtClean="0"/>
              <a:t>31</a:t>
            </a:fld>
            <a:endParaRPr kumimoji="1" lang="zh-CN" altLang="en-US"/>
          </a:p>
        </p:txBody>
      </p:sp>
    </p:spTree>
    <p:extLst>
      <p:ext uri="{BB962C8B-B14F-4D97-AF65-F5344CB8AC3E}">
        <p14:creationId xmlns:p14="http://schemas.microsoft.com/office/powerpoint/2010/main" val="773291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training plm: RESDSQL</a:t>
            </a:r>
            <a:endParaRPr lang="en-US" altLang="zh-CN" dirty="0"/>
          </a:p>
          <a:p>
            <a:r>
              <a:rPr lang="en-US" altLang="zh-CN" dirty="0"/>
              <a:t>zero: gpt-4(dail-sql), </a:t>
            </a:r>
            <a:r>
              <a:rPr lang="zh-CN" altLang="en-US" dirty="0"/>
              <a:t>额外的</a:t>
            </a:r>
            <a:r>
              <a:rPr lang="en-US" altLang="zh-CN" dirty="0"/>
              <a:t>schema info</a:t>
            </a:r>
            <a:r>
              <a:rPr lang="zh-CN" altLang="en-US" dirty="0"/>
              <a:t>（</a:t>
            </a:r>
            <a:r>
              <a:rPr lang="en-US" altLang="zh-CN" dirty="0"/>
              <a:t>zeroNL2SQL</a:t>
            </a:r>
            <a:r>
              <a:rPr lang="zh-CN" altLang="en-US" dirty="0"/>
              <a:t>）</a:t>
            </a:r>
          </a:p>
          <a:p>
            <a:r>
              <a:rPr lang="en-US" altLang="zh-CN" dirty="0"/>
              <a:t>few-shot: dail-sql</a:t>
            </a:r>
          </a:p>
          <a:p>
            <a:r>
              <a:rPr lang="en-US" altLang="zh-CN" dirty="0"/>
              <a:t>rag: db-info(paper???)</a:t>
            </a:r>
          </a:p>
          <a:p>
            <a:r>
              <a:rPr lang="en-US" altLang="zh-CN" dirty="0"/>
              <a:t>training LLM(research focus):</a:t>
            </a:r>
          </a:p>
          <a:p>
            <a:pPr indent="457200"/>
            <a:r>
              <a:rPr lang="en-US" altLang="zh-CN" dirty="0"/>
              <a:t>CPT+SFT: Codes</a:t>
            </a:r>
          </a:p>
          <a:p>
            <a:pPr indent="457200"/>
            <a:r>
              <a:rPr lang="en-US" altLang="zh-CN" dirty="0"/>
              <a:t>RL: DPO, Reasoning, RewardSQL</a:t>
            </a:r>
          </a:p>
          <a:p>
            <a:pPr indent="457200"/>
            <a:r>
              <a:rPr lang="en-US" altLang="zh-CN" dirty="0"/>
              <a:t>Synthesis: Omni-sql</a:t>
            </a:r>
          </a:p>
          <a:p>
            <a:pPr indent="457200"/>
            <a:endParaRPr lang="en-US" altLang="zh-CN" dirty="0"/>
          </a:p>
          <a:p>
            <a:pPr indent="457200"/>
            <a:r>
              <a:rPr lang="zh-CN" altLang="en-US" dirty="0"/>
              <a:t>每一</a:t>
            </a:r>
            <a:r>
              <a:rPr lang="en-US" altLang="zh-CN" dirty="0"/>
              <a:t>part</a:t>
            </a:r>
            <a:r>
              <a:rPr lang="zh-CN" altLang="en-US" dirty="0"/>
              <a:t>：介绍</a:t>
            </a:r>
            <a:r>
              <a:rPr lang="en-US" altLang="zh-CN" dirty="0"/>
              <a:t>+paper+takeawy</a:t>
            </a:r>
          </a:p>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36</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3299E-62E4-53EF-85CD-370FAC2F1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BC48CC-58C6-8C4E-6800-AE178F192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6DFB50-6159-A98C-ECE5-C3F5CD7F453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C358621-898A-B211-5D5C-4054CB7A5EDC}"/>
              </a:ext>
            </a:extLst>
          </p:cNvPr>
          <p:cNvSpPr>
            <a:spLocks noGrp="1"/>
          </p:cNvSpPr>
          <p:nvPr>
            <p:ph type="sldNum" sz="quarter" idx="5"/>
          </p:nvPr>
        </p:nvSpPr>
        <p:spPr/>
        <p:txBody>
          <a:bodyPr/>
          <a:lstStyle/>
          <a:p>
            <a:fld id="{6E195223-FA22-D845-9FC1-4EE3CD3F2206}" type="slidenum">
              <a:rPr kumimoji="1" lang="zh-CN" altLang="en-US" smtClean="0"/>
              <a:t>37</a:t>
            </a:fld>
            <a:endParaRPr kumimoji="1" lang="zh-CN" altLang="en-US"/>
          </a:p>
        </p:txBody>
      </p:sp>
    </p:spTree>
    <p:extLst>
      <p:ext uri="{BB962C8B-B14F-4D97-AF65-F5344CB8AC3E}">
        <p14:creationId xmlns:p14="http://schemas.microsoft.com/office/powerpoint/2010/main" val="747905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 reasoning agent is more than just an LLM.</a:t>
            </a:r>
            <a:br>
              <a:rPr lang="en" altLang="zh-CN" dirty="0"/>
            </a:br>
            <a:r>
              <a:rPr lang="en" altLang="zh-CN" dirty="0"/>
              <a:t>It follows the </a:t>
            </a:r>
            <a:r>
              <a:rPr lang="en" altLang="zh-CN" dirty="0" err="1"/>
              <a:t>ReAct</a:t>
            </a:r>
            <a:r>
              <a:rPr lang="en" altLang="zh-CN" dirty="0"/>
              <a:t> paradigm: </a:t>
            </a:r>
            <a:r>
              <a:rPr lang="en" altLang="zh-CN" i="1" dirty="0"/>
              <a:t>reasoning and action in a loop</a:t>
            </a:r>
            <a:r>
              <a:rPr lang="en" altLang="zh-CN" dirty="0"/>
              <a:t>.</a:t>
            </a:r>
            <a:br>
              <a:rPr lang="en" altLang="zh-CN" dirty="0"/>
            </a:br>
            <a:r>
              <a:rPr lang="en" altLang="zh-CN" dirty="0"/>
              <a:t>That means: interpreting the query, planning next steps, calling tools or databases, reflecting on results, and iterating until a reliable SQL is produced.</a:t>
            </a:r>
            <a:br>
              <a:rPr lang="en" altLang="zh-CN" dirty="0"/>
            </a:br>
            <a:r>
              <a:rPr lang="en" altLang="zh-CN" dirty="0"/>
              <a:t>This shift — from static model inference to </a:t>
            </a:r>
            <a:r>
              <a:rPr lang="en" altLang="zh-CN" i="1" dirty="0"/>
              <a:t>agentic reasoning</a:t>
            </a:r>
            <a:r>
              <a:rPr lang="en" altLang="zh-CN" dirty="0"/>
              <a:t> — is what enables robustness and transparency</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38</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Let’s look at two recent case studies.</a:t>
            </a:r>
            <a:br>
              <a:rPr lang="en" altLang="zh-CN" dirty="0"/>
            </a:br>
            <a:r>
              <a:rPr lang="en" altLang="zh-CN" b="1" dirty="0"/>
              <a:t>CHASE-SQL</a:t>
            </a:r>
            <a:r>
              <a:rPr lang="en" altLang="zh-CN" dirty="0"/>
              <a:t> from Google and Stanford combines candidate generation with execution feedback and a fine-tuned SQL selection agent. It achieves strong performance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39</a:t>
            </a:fld>
            <a:endParaRPr kumimoji="1" lang="zh-CN" altLang="en-US"/>
          </a:p>
        </p:txBody>
      </p:sp>
    </p:spTree>
    <p:extLst>
      <p:ext uri="{BB962C8B-B14F-4D97-AF65-F5344CB8AC3E}">
        <p14:creationId xmlns:p14="http://schemas.microsoft.com/office/powerpoint/2010/main" val="516209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but has limitations: heavy reliance on closed-source models, high cost per query, and fixed workflows.</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40</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OpenSearch</a:t>
            </a:r>
            <a:r>
              <a:rPr lang="en" altLang="zh-CN" dirty="0"/>
              <a:t>, from Alibaba, adopts a modular pipeline: preprocessing, extraction, generation, refinement, and an alignment module. It introduces a custom SQL-like intermediate language to structure reasoning.</a:t>
            </a:r>
            <a:br>
              <a:rPr lang="en" altLang="zh-CN" dirty="0"/>
            </a:br>
            <a:r>
              <a:rPr lang="en" altLang="zh-CN" dirty="0"/>
              <a:t>While effective, it suffers from rigidity — once the alignment style is fixed, adaptability drops.</a:t>
            </a:r>
            <a:br>
              <a:rPr lang="en" altLang="zh-CN" dirty="0"/>
            </a:br>
            <a:r>
              <a:rPr lang="en" altLang="zh-CN" dirty="0"/>
              <a:t>Both examples highlight a tension: pipelines give structure and reliability, but often sacrifice </a:t>
            </a:r>
            <a:r>
              <a:rPr lang="en" altLang="zh-CN" b="1" dirty="0"/>
              <a:t>flexibility, adaptability, and cost efficiency</a:t>
            </a:r>
            <a:r>
              <a:rPr lang="en" altLang="zh-CN" dirty="0"/>
              <a:t>.</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41</a:t>
            </a:fld>
            <a:endParaRPr kumimoji="1" lang="zh-CN" altLang="en-US"/>
          </a:p>
        </p:txBody>
      </p:sp>
    </p:spTree>
    <p:extLst>
      <p:ext uri="{BB962C8B-B14F-4D97-AF65-F5344CB8AC3E}">
        <p14:creationId xmlns:p14="http://schemas.microsoft.com/office/powerpoint/2010/main" val="329504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42</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So what have we learned?</a:t>
            </a:r>
          </a:p>
          <a:p>
            <a:br>
              <a:rPr lang="en" altLang="zh-CN" dirty="0"/>
            </a:br>
            <a:r>
              <a:rPr lang="en" altLang="zh-CN" dirty="0"/>
              <a:t>Closed-source LLMs deliver excellent accuracy but suffer from </a:t>
            </a:r>
            <a:r>
              <a:rPr lang="en" altLang="zh-CN" b="1" dirty="0"/>
              <a:t>high API costs</a:t>
            </a:r>
            <a:r>
              <a:rPr lang="en" altLang="zh-CN" dirty="0"/>
              <a:t>, </a:t>
            </a:r>
            <a:r>
              <a:rPr lang="en" altLang="zh-CN" b="1" dirty="0"/>
              <a:t>privacy concerns</a:t>
            </a:r>
            <a:r>
              <a:rPr lang="en" altLang="zh-CN" dirty="0"/>
              <a:t>, and limited transparency.</a:t>
            </a:r>
            <a:br>
              <a:rPr lang="en" altLang="zh-CN" dirty="0"/>
            </a:br>
            <a:r>
              <a:rPr lang="en" altLang="zh-CN" dirty="0"/>
              <a:t>Open-source LLMs, in contrast, offer flexibility and lower cost, but require heavy </a:t>
            </a:r>
            <a:r>
              <a:rPr lang="en" altLang="zh-CN" b="1" dirty="0"/>
              <a:t>fine-tuning</a:t>
            </a:r>
            <a:r>
              <a:rPr lang="en" altLang="zh-CN" dirty="0"/>
              <a:t> and </a:t>
            </a:r>
            <a:r>
              <a:rPr lang="en" altLang="zh-CN" b="1" dirty="0"/>
              <a:t>domain-specific data</a:t>
            </a:r>
            <a:r>
              <a:rPr lang="en" altLang="zh-CN" dirty="0"/>
              <a:t>, and often generalize poorly.</a:t>
            </a:r>
            <a:br>
              <a:rPr lang="en" altLang="zh-CN" dirty="0"/>
            </a:br>
            <a:r>
              <a:rPr lang="en" altLang="zh-CN" dirty="0"/>
              <a:t>Both, crucially, rely on </a:t>
            </a:r>
            <a:r>
              <a:rPr lang="en" altLang="zh-CN" b="1" dirty="0"/>
              <a:t>predefined, fixed workflows</a:t>
            </a:r>
            <a:r>
              <a:rPr lang="en" altLang="zh-CN" dirty="0"/>
              <a:t> that limit adaptability.</a:t>
            </a:r>
          </a:p>
          <a:p>
            <a:br>
              <a:rPr lang="en" altLang="zh-CN" dirty="0"/>
            </a:br>
            <a:r>
              <a:rPr lang="en" altLang="zh-CN" dirty="0"/>
              <a:t>This motivates us to rethink: </a:t>
            </a:r>
            <a:r>
              <a:rPr lang="en" altLang="zh-CN" i="1" dirty="0"/>
              <a:t>Can we design agents that reason dynamically, rather than follow rigid scripts?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45</a:t>
            </a:fld>
            <a:endParaRPr kumimoji="1" lang="zh-CN" altLang="en-US"/>
          </a:p>
        </p:txBody>
      </p:sp>
    </p:spTree>
    <p:extLst>
      <p:ext uri="{BB962C8B-B14F-4D97-AF65-F5344CB8AC3E}">
        <p14:creationId xmlns:p14="http://schemas.microsoft.com/office/powerpoint/2010/main" val="2786005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a:t>
            </a:r>
            <a:r>
              <a:rPr lang="zh-CN" altLang="en-US" b="1" dirty="0"/>
              <a:t> </a:t>
            </a:r>
            <a:r>
              <a:rPr lang="en-GB" altLang="zh-CN" b="1" dirty="0"/>
              <a:t>Rule-based approaches</a:t>
            </a:r>
            <a:r>
              <a:rPr lang="en-GB" altLang="zh-CN" dirty="0"/>
              <a:t> (shown in red) dominated initially</a:t>
            </a:r>
            <a:r>
              <a:rPr lang="en-US" altLang="zh-CN" dirty="0"/>
              <a:t>;</a:t>
            </a:r>
            <a:r>
              <a:rPr lang="zh-CN" altLang="en-US" dirty="0"/>
              <a:t> </a:t>
            </a:r>
            <a:r>
              <a:rPr lang="en-GB" altLang="zh-CN" dirty="0"/>
              <a:t>these systems relied heavily on handcrafted rules and templates</a:t>
            </a:r>
            <a:r>
              <a:rPr lang="en-US" altLang="zh-CN" dirty="0"/>
              <a:t>;</a:t>
            </a:r>
            <a:r>
              <a:rPr lang="zh-CN" altLang="en-US" dirty="0"/>
              <a:t> </a:t>
            </a:r>
            <a:r>
              <a:rPr lang="en-GB" altLang="zh-CN" dirty="0"/>
              <a:t>As we moved toward 2016–2018, the advent of deep learning shifted the community toward </a:t>
            </a:r>
            <a:r>
              <a:rPr lang="en-GB" altLang="zh-CN" b="1" dirty="0"/>
              <a:t>Neural Network-based methods</a:t>
            </a:r>
            <a:r>
              <a:rPr lang="en-GB" altLang="zh-CN" dirty="0"/>
              <a:t> (orange), leveraging architectures like Seq2Seq with attention mechanisms and transformers</a:t>
            </a:r>
            <a:r>
              <a:rPr lang="en-US" altLang="zh-CN" dirty="0"/>
              <a:t>;</a:t>
            </a:r>
            <a:r>
              <a:rPr lang="zh-CN" altLang="en-US" dirty="0"/>
              <a:t> </a:t>
            </a:r>
            <a:r>
              <a:rPr lang="en-GB" altLang="zh-CN" dirty="0"/>
              <a:t>With the arrival of pre-trained language models such as </a:t>
            </a:r>
            <a:r>
              <a:rPr lang="en-GB" altLang="zh-CN" b="1" dirty="0"/>
              <a:t>BERT and T5</a:t>
            </a:r>
            <a:r>
              <a:rPr lang="en-GB" altLang="zh-CN" dirty="0"/>
              <a:t> around 2019, we entered the era of </a:t>
            </a:r>
            <a:r>
              <a:rPr lang="en-GB" altLang="zh-CN" b="1" dirty="0"/>
              <a:t>PLM-based methods</a:t>
            </a:r>
            <a:r>
              <a:rPr lang="en-GB" altLang="zh-CN" dirty="0"/>
              <a:t> (green), significantly improving the semantic understanding and generalization capabilities of NL2SQL systems.</a:t>
            </a:r>
            <a:r>
              <a:rPr lang="en-US" altLang="zh-CN" dirty="0"/>
              <a:t>;</a:t>
            </a:r>
            <a:r>
              <a:rPr lang="zh-CN" altLang="en-US" dirty="0"/>
              <a:t> </a:t>
            </a:r>
            <a:r>
              <a:rPr lang="en-GB" altLang="zh-CN" dirty="0"/>
              <a:t>With the arrival of pre-trained language models such as </a:t>
            </a:r>
            <a:r>
              <a:rPr lang="en-GB" altLang="zh-CN" b="1" dirty="0"/>
              <a:t>BERT and T5</a:t>
            </a:r>
            <a:r>
              <a:rPr lang="en-GB" altLang="zh-CN" dirty="0"/>
              <a:t> around 2019, we entered the era of </a:t>
            </a:r>
            <a:r>
              <a:rPr lang="en-GB" altLang="zh-CN" b="1" dirty="0"/>
              <a:t>PLM-based methods</a:t>
            </a:r>
            <a:r>
              <a:rPr lang="en-GB" altLang="zh-CN" dirty="0"/>
              <a:t> (green), significantly improving the semantic understanding and generalization capabilities of NL2SQL systems.</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brings us to the key forward-looking direction.</a:t>
            </a:r>
            <a:br>
              <a:rPr lang="en" altLang="zh-CN" dirty="0"/>
            </a:br>
            <a:r>
              <a:rPr lang="en" altLang="zh-CN" dirty="0"/>
              <a:t>Instead of closed pipelines and static models, we envision </a:t>
            </a:r>
            <a:r>
              <a:rPr lang="en" altLang="zh-CN" b="1" dirty="0"/>
              <a:t>reasoning agents</a:t>
            </a:r>
            <a:r>
              <a:rPr lang="en" altLang="zh-CN" dirty="0"/>
              <a:t>:</a:t>
            </a:r>
          </a:p>
          <a:p>
            <a:r>
              <a:rPr lang="en" altLang="zh-CN" dirty="0"/>
              <a:t>Based on open-source LLMs for flexibility,</a:t>
            </a:r>
          </a:p>
          <a:p>
            <a:r>
              <a:rPr lang="en" altLang="zh-CN" dirty="0"/>
              <a:t>Adopting a training-free paradigm whenever possible,</a:t>
            </a:r>
          </a:p>
          <a:p>
            <a:r>
              <a:rPr lang="en" altLang="zh-CN" dirty="0"/>
              <a:t>And employing </a:t>
            </a:r>
            <a:r>
              <a:rPr lang="en" altLang="zh-CN" b="1" dirty="0"/>
              <a:t>dynamic reasoning workflows</a:t>
            </a:r>
            <a:r>
              <a:rPr lang="en" altLang="zh-CN" dirty="0"/>
              <a:t> that adapt to task requirements.</a:t>
            </a:r>
            <a:br>
              <a:rPr lang="en" altLang="zh-CN" dirty="0"/>
            </a:br>
            <a:r>
              <a:rPr lang="en" altLang="zh-CN" dirty="0"/>
              <a:t>This perspective reduces cost, improves adaptability, and opens new opportunities for research.</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46</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Alpha-SQL is our proposed solution. We call it “plug-and-play” because it is designed to work with existing tools and models without additional training, and you can plug in different components as needed. The framework embodies three key characteristics: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47</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GB" altLang="zh-CN" i="1" dirty="0"/>
              <a:t>How can a user query a database using natural language?</a:t>
            </a:r>
            <a:r>
              <a:rPr lang="en-GB" altLang="zh-CN" dirty="0"/>
              <a:t> </a:t>
            </a:r>
            <a:r>
              <a:rPr lang="zh-CN" altLang="en-US" dirty="0"/>
              <a:t> </a:t>
            </a:r>
            <a:r>
              <a:rPr lang="en-GB" altLang="zh-CN" dirty="0"/>
              <a:t>Imagine a user asks, </a:t>
            </a:r>
            <a:r>
              <a:rPr lang="en-GB" altLang="zh-CN" b="1" dirty="0"/>
              <a:t>“Who are the three youngest winners across all matches, and what are their ranks?”</a:t>
            </a:r>
            <a:r>
              <a:rPr lang="zh-CN" altLang="en-US" b="1" dirty="0"/>
              <a:t> </a:t>
            </a:r>
            <a:r>
              <a:rPr lang="en-GB" altLang="zh-CN" dirty="0"/>
              <a:t>A NL2SQL system takes this </a:t>
            </a:r>
            <a:r>
              <a:rPr lang="en-GB" altLang="zh-CN" b="1" dirty="0"/>
              <a:t>natural language (NL) query</a:t>
            </a:r>
            <a:r>
              <a:rPr lang="en-GB" altLang="zh-CN" dirty="0"/>
              <a:t> from the user and </a:t>
            </a:r>
            <a:r>
              <a:rPr lang="en-GB" altLang="zh-CN" b="1" dirty="0"/>
              <a:t>translates</a:t>
            </a:r>
            <a:r>
              <a:rPr lang="en-GB" altLang="zh-CN" dirty="0"/>
              <a:t> it into the corresponding </a:t>
            </a:r>
            <a:r>
              <a:rPr lang="en-GB" altLang="zh-CN" b="1" dirty="0"/>
              <a:t>SQL query</a:t>
            </a:r>
            <a:r>
              <a:rPr lang="en-GB" altLang="zh-CN" dirty="0"/>
              <a:t> that the database can execute.</a:t>
            </a:r>
            <a:r>
              <a:rPr lang="zh-CN" altLang="en-US" dirty="0"/>
              <a:t> </a:t>
            </a:r>
            <a:r>
              <a:rPr lang="en-GB" altLang="zh-CN" dirty="0"/>
              <a:t>The database then executes this SQL and returns the results to the user. The interface thereby </a:t>
            </a:r>
            <a:r>
              <a:rPr lang="en-GB" altLang="zh-CN" b="1" dirty="0"/>
              <a:t>bridges humans and databases</a:t>
            </a:r>
            <a:r>
              <a:rPr lang="en-GB" altLang="zh-CN" dirty="0"/>
              <a:t>: the human expresses their information need in everyday language, and the system generates the precise database query to retrieve the answer. This is incredibly valuable for </a:t>
            </a:r>
            <a:r>
              <a:rPr lang="en-GB" altLang="zh-CN" b="1" dirty="0"/>
              <a:t>democratizing access to data</a:t>
            </a:r>
            <a:r>
              <a:rPr lang="en-GB" altLang="zh-CN" dirty="0"/>
              <a:t> – allowing people who aren’t SQL experts to still leverage the full power of databases.</a:t>
            </a:r>
          </a:p>
          <a:p>
            <a:pPr>
              <a:buNone/>
            </a:pPr>
            <a:r>
              <a:rPr lang="en-GB" altLang="zh-CN" dirty="0"/>
              <a:t>However, building an accurate NL2SQL system is far from trivial.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48</a:t>
            </a:fld>
            <a:endParaRPr kumimoji="1" lang="zh-CN" altLang="en-US"/>
          </a:p>
        </p:txBody>
      </p:sp>
    </p:spTree>
    <p:extLst>
      <p:ext uri="{BB962C8B-B14F-4D97-AF65-F5344CB8AC3E}">
        <p14:creationId xmlns:p14="http://schemas.microsoft.com/office/powerpoint/2010/main" val="149507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52</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53</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Alpha-SQL demonstrates the promise of this reasoning-as-search paradigm.</a:t>
            </a:r>
            <a:br>
              <a:rPr lang="en" altLang="zh-CN" dirty="0"/>
            </a:br>
            <a:r>
              <a:rPr lang="en" altLang="zh-CN" dirty="0"/>
              <a:t>It can plug into different LLMs, acting as a wrapper that improves their reliability without retraining.</a:t>
            </a:r>
            <a:br>
              <a:rPr lang="en" altLang="zh-CN" dirty="0"/>
            </a:br>
            <a:r>
              <a:rPr lang="en" altLang="zh-CN" dirty="0"/>
              <a:t>The MCTS engine orchestrates candidate generation, pruning, and verification.</a:t>
            </a:r>
            <a:br>
              <a:rPr lang="en" altLang="zh-CN" dirty="0"/>
            </a:br>
            <a:r>
              <a:rPr lang="en" altLang="zh-CN" dirty="0"/>
              <a:t>Experiments show that Alpha-SQL achieves strong </a:t>
            </a:r>
            <a:r>
              <a:rPr lang="en" altLang="zh-CN" b="1" dirty="0"/>
              <a:t>zero-shot performance</a:t>
            </a:r>
            <a:r>
              <a:rPr lang="en" altLang="zh-CN" dirty="0"/>
              <a:t>, rivaling fine-tuned models, while remaining training-free.</a:t>
            </a:r>
            <a:br>
              <a:rPr lang="en" altLang="zh-CN" dirty="0"/>
            </a:br>
            <a:r>
              <a:rPr lang="en" altLang="zh-CN" dirty="0"/>
              <a:t>It illustrates the power of agentic reasoning layered over existing LLMs.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55</a:t>
            </a:fld>
            <a:endParaRPr kumimoji="1" lang="zh-CN" altLang="en-US"/>
          </a:p>
        </p:txBody>
      </p:sp>
    </p:spTree>
    <p:extLst>
      <p:ext uri="{BB962C8B-B14F-4D97-AF65-F5344CB8AC3E}">
        <p14:creationId xmlns:p14="http://schemas.microsoft.com/office/powerpoint/2010/main" val="3425059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3CBF6-BBF5-A51A-CB6B-A4C3EB0043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086177-9D74-8431-673A-E9C27F1899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7571FF-7645-99E6-8404-01B3D31E3D6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D13B37F-A6F5-5645-6254-FF90EA4D5A07}"/>
              </a:ext>
            </a:extLst>
          </p:cNvPr>
          <p:cNvSpPr>
            <a:spLocks noGrp="1"/>
          </p:cNvSpPr>
          <p:nvPr>
            <p:ph type="sldNum" sz="quarter" idx="5"/>
          </p:nvPr>
        </p:nvSpPr>
        <p:spPr/>
        <p:txBody>
          <a:bodyPr/>
          <a:lstStyle/>
          <a:p>
            <a:fld id="{6E195223-FA22-D845-9FC1-4EE3CD3F2206}" type="slidenum">
              <a:rPr kumimoji="1" lang="zh-CN" altLang="en-US" smtClean="0"/>
              <a:t>57</a:t>
            </a:fld>
            <a:endParaRPr kumimoji="1" lang="zh-CN" altLang="en-US"/>
          </a:p>
        </p:txBody>
      </p:sp>
    </p:spTree>
    <p:extLst>
      <p:ext uri="{BB962C8B-B14F-4D97-AF65-F5344CB8AC3E}">
        <p14:creationId xmlns:p14="http://schemas.microsoft.com/office/powerpoint/2010/main" val="1778938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Despite the progress of agent-based frameworks like Alpha-SQL, there remain fundamental limitations.</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58</a:t>
            </a:fld>
            <a:endParaRPr kumimoji="1" lang="zh-CN" altLang="en-US"/>
          </a:p>
        </p:txBody>
      </p:sp>
    </p:spTree>
    <p:extLst>
      <p:ext uri="{BB962C8B-B14F-4D97-AF65-F5344CB8AC3E}">
        <p14:creationId xmlns:p14="http://schemas.microsoft.com/office/powerpoint/2010/main" val="3938091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First, </a:t>
            </a:r>
            <a:r>
              <a:rPr lang="en" altLang="zh-CN" b="1" dirty="0"/>
              <a:t>efficiency bottlenecks</a:t>
            </a:r>
            <a:r>
              <a:rPr lang="en" altLang="zh-CN" dirty="0"/>
              <a:t>. Monte Carlo Tree Search, while effective, is extremely slow. On average, one query can take up to five minutes. This makes it impractical for real-world deployments.</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59</a:t>
            </a:fld>
            <a:endParaRPr kumimoji="1" lang="zh-CN" altLang="en-US"/>
          </a:p>
        </p:txBody>
      </p:sp>
    </p:spTree>
    <p:extLst>
      <p:ext uri="{BB962C8B-B14F-4D97-AF65-F5344CB8AC3E}">
        <p14:creationId xmlns:p14="http://schemas.microsoft.com/office/powerpoint/2010/main" val="3880034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Second, </a:t>
            </a:r>
            <a:r>
              <a:rPr lang="en" altLang="zh-CN" b="1" dirty="0"/>
              <a:t>reasoning instability</a:t>
            </a:r>
            <a:r>
              <a:rPr lang="en" altLang="zh-CN" dirty="0"/>
              <a:t>. A single LLM is prone to hallucinations and logical errors. Without diverse perspectives or self-consistency, reasoning often collapses prematurely.</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60</a:t>
            </a:fld>
            <a:endParaRPr kumimoji="1" lang="zh-CN" altLang="en-US"/>
          </a:p>
        </p:txBody>
      </p:sp>
    </p:spTree>
    <p:extLst>
      <p:ext uri="{BB962C8B-B14F-4D97-AF65-F5344CB8AC3E}">
        <p14:creationId xmlns:p14="http://schemas.microsoft.com/office/powerpoint/2010/main" val="1177046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 We categorize the difficulty of Text-to-SQL</a:t>
            </a:r>
            <a:r>
              <a:rPr kumimoji="1" lang="zh-CN" altLang="en-US" dirty="0"/>
              <a:t> </a:t>
            </a:r>
            <a:r>
              <a:rPr kumimoji="1" lang="en-GB" altLang="zh-CN" dirty="0"/>
              <a:t>into five levels, each addressing specific challenge.</a:t>
            </a:r>
            <a:br>
              <a:rPr kumimoji="1" lang="en-GB" altLang="zh-CN" dirty="0"/>
            </a:br>
            <a:br>
              <a:rPr kumimoji="1" lang="en-GB" altLang="zh-CN" dirty="0"/>
            </a:br>
            <a:r>
              <a:rPr kumimoji="1" lang="en-GB" altLang="zh-CN" dirty="0"/>
              <a:t>The development of Text-to-SQL solutions, illustrated in Figure (b), progresses through four distinct stages: the rule-based stage, the neural</a:t>
            </a:r>
          </a:p>
          <a:p>
            <a:r>
              <a:rPr kumimoji="1" lang="en-GB" altLang="zh-CN" dirty="0"/>
              <a:t>network-based stage, the PLM-based stage, and the LLM-based stage. At each stage, we analyze target users and which Text-to-SQL challenges are addressed</a:t>
            </a:r>
            <a:br>
              <a:rPr kumimoji="1" lang="en-GB" altLang="zh-CN" dirty="0"/>
            </a:b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Third, </a:t>
            </a:r>
            <a:r>
              <a:rPr lang="en" altLang="zh-CN" b="1" dirty="0"/>
              <a:t>limited action space</a:t>
            </a:r>
            <a:r>
              <a:rPr lang="en" altLang="zh-CN" dirty="0"/>
              <a:t>. Current agents mostly rely on SQL-only actions. They cannot flexibly invoke external tools, value retrievers, SQL validators, or even humans-in-the-loop.</a:t>
            </a:r>
          </a:p>
          <a:p>
            <a:r>
              <a:rPr lang="en" altLang="zh-CN" dirty="0"/>
              <a:t>These limitations highlight what is needed next: more diverse actions, efficient reasoning strategies, and richer memory integration.</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61</a:t>
            </a:fld>
            <a:endParaRPr kumimoji="1" lang="zh-CN" altLang="en-US"/>
          </a:p>
        </p:txBody>
      </p:sp>
    </p:spTree>
    <p:extLst>
      <p:ext uri="{BB962C8B-B14F-4D97-AF65-F5344CB8AC3E}">
        <p14:creationId xmlns:p14="http://schemas.microsoft.com/office/powerpoint/2010/main" val="2372121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C2786-13D7-4B80-42DF-5CDB61FBBF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19849-44DF-C4A7-3522-8F01B605EF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AC821E-ED54-9B21-A5A3-137599EC965E}"/>
              </a:ext>
            </a:extLst>
          </p:cNvPr>
          <p:cNvSpPr>
            <a:spLocks noGrp="1"/>
          </p:cNvSpPr>
          <p:nvPr>
            <p:ph type="body" idx="1"/>
          </p:nvPr>
        </p:nvSpPr>
        <p:spPr/>
        <p:txBody>
          <a:bodyPr/>
          <a:lstStyle/>
          <a:p>
            <a:r>
              <a:rPr lang="en" altLang="zh-CN" dirty="0"/>
              <a:t>These limitations motivate us to rethink the NL2SQL agent architecture and explore new opportunities.</a:t>
            </a:r>
            <a:endParaRPr kumimoji="1" lang="zh-CN" altLang="en-US" dirty="0"/>
          </a:p>
        </p:txBody>
      </p:sp>
      <p:sp>
        <p:nvSpPr>
          <p:cNvPr id="4" name="灯片编号占位符 3">
            <a:extLst>
              <a:ext uri="{FF2B5EF4-FFF2-40B4-BE49-F238E27FC236}">
                <a16:creationId xmlns:a16="http://schemas.microsoft.com/office/drawing/2014/main" id="{58CC7288-AC88-5037-34DB-7FC8E9F8F319}"/>
              </a:ext>
            </a:extLst>
          </p:cNvPr>
          <p:cNvSpPr>
            <a:spLocks noGrp="1"/>
          </p:cNvSpPr>
          <p:nvPr>
            <p:ph type="sldNum" sz="quarter" idx="5"/>
          </p:nvPr>
        </p:nvSpPr>
        <p:spPr/>
        <p:txBody>
          <a:bodyPr/>
          <a:lstStyle/>
          <a:p>
            <a:fld id="{6E195223-FA22-D845-9FC1-4EE3CD3F2206}" type="slidenum">
              <a:rPr kumimoji="1" lang="zh-CN" altLang="en-US" smtClean="0"/>
              <a:t>62</a:t>
            </a:fld>
            <a:endParaRPr kumimoji="1" lang="zh-CN" altLang="en-US"/>
          </a:p>
        </p:txBody>
      </p:sp>
    </p:spTree>
    <p:extLst>
      <p:ext uri="{BB962C8B-B14F-4D97-AF65-F5344CB8AC3E}">
        <p14:creationId xmlns:p14="http://schemas.microsoft.com/office/powerpoint/2010/main" val="1593151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figure generalizes the NL2SQL agent architecture:</a:t>
            </a:r>
          </a:p>
          <a:p>
            <a:pPr marL="171450" indent="-171450">
              <a:buFont typeface="Arial" panose="020B0604020202020204" pitchFamily="34" charset="0"/>
              <a:buChar char="•"/>
            </a:pPr>
            <a:r>
              <a:rPr lang="en" altLang="zh-CN" i="1" dirty="0"/>
              <a:t>Perception</a:t>
            </a:r>
            <a:r>
              <a:rPr lang="en" altLang="zh-CN" dirty="0"/>
              <a:t> involves understanding queries, schemas, and the surrounding environment.</a:t>
            </a:r>
          </a:p>
          <a:p>
            <a:pPr marL="171450" indent="-171450">
              <a:buFont typeface="Arial" panose="020B0604020202020204" pitchFamily="34" charset="0"/>
              <a:buChar char="•"/>
            </a:pPr>
            <a:r>
              <a:rPr lang="en" altLang="zh-CN" i="1" dirty="0"/>
              <a:t>Planning</a:t>
            </a:r>
            <a:r>
              <a:rPr lang="en" altLang="zh-CN" dirty="0"/>
              <a:t> covers pre-processing, SQL generation, and post-processing.</a:t>
            </a:r>
          </a:p>
          <a:p>
            <a:pPr marL="171450" indent="-171450">
              <a:buFont typeface="Arial" panose="020B0604020202020204" pitchFamily="34" charset="0"/>
              <a:buChar char="•"/>
            </a:pPr>
            <a:r>
              <a:rPr lang="en" altLang="zh-CN" i="1" dirty="0"/>
              <a:t>Actions</a:t>
            </a:r>
            <a:r>
              <a:rPr lang="en" altLang="zh-CN" dirty="0"/>
              <a:t> range from calling LLMs, to tools, to human experts.</a:t>
            </a:r>
          </a:p>
          <a:p>
            <a:pPr marL="171450" indent="-171450">
              <a:buFont typeface="Arial" panose="020B0604020202020204" pitchFamily="34" charset="0"/>
              <a:buChar char="•"/>
            </a:pPr>
            <a:r>
              <a:rPr lang="en" altLang="zh-CN" i="1" dirty="0"/>
              <a:t>Memory</a:t>
            </a:r>
            <a:r>
              <a:rPr lang="en" altLang="zh-CN" dirty="0"/>
              <a:t> stores schemas, metadata, and knowledge for long-term reuse.</a:t>
            </a:r>
          </a:p>
          <a:p>
            <a:pPr marL="171450" indent="-171450">
              <a:buFont typeface="Arial" panose="020B0604020202020204" pitchFamily="34" charset="0"/>
              <a:buChar char="•"/>
            </a:pPr>
            <a:endParaRPr lang="en" altLang="zh-CN" dirty="0"/>
          </a:p>
          <a:p>
            <a:r>
              <a:rPr lang="en" altLang="zh-CN" dirty="0"/>
              <a:t>From this design, we can identify five key research opportunities:</a:t>
            </a:r>
          </a:p>
          <a:p>
            <a:pPr marL="171450" indent="-171450">
              <a:buFont typeface="Arial" panose="020B0604020202020204" pitchFamily="34" charset="0"/>
              <a:buChar char="•"/>
            </a:pPr>
            <a:r>
              <a:rPr lang="en" altLang="zh-CN" dirty="0"/>
              <a:t>Richer perception for better schema and value understanding.</a:t>
            </a:r>
          </a:p>
          <a:p>
            <a:pPr marL="171450" indent="-171450">
              <a:buFont typeface="Arial" panose="020B0604020202020204" pitchFamily="34" charset="0"/>
              <a:buChar char="•"/>
            </a:pPr>
            <a:r>
              <a:rPr lang="en" altLang="zh-CN" dirty="0"/>
              <a:t>Adaptive planning with budget-aware resource allocation.</a:t>
            </a:r>
          </a:p>
          <a:p>
            <a:pPr marL="171450" indent="-171450">
              <a:buFont typeface="Arial" panose="020B0604020202020204" pitchFamily="34" charset="0"/>
              <a:buChar char="•"/>
            </a:pPr>
            <a:r>
              <a:rPr lang="en" altLang="zh-CN" dirty="0"/>
              <a:t>Broader action space, beyond SQL-only interaction.</a:t>
            </a:r>
          </a:p>
          <a:p>
            <a:pPr marL="171450" indent="-171450">
              <a:buFont typeface="Arial" panose="020B0604020202020204" pitchFamily="34" charset="0"/>
              <a:buChar char="•"/>
            </a:pPr>
            <a:r>
              <a:rPr lang="en" altLang="zh-CN" dirty="0"/>
              <a:t>Human-as-an-agent, for disambiguation and policy-sensitive queries.</a:t>
            </a:r>
          </a:p>
          <a:p>
            <a:pPr marL="171450" indent="-171450">
              <a:buFont typeface="Arial" panose="020B0604020202020204" pitchFamily="34" charset="0"/>
              <a:buChar char="•"/>
            </a:pPr>
            <a:r>
              <a:rPr lang="en" altLang="zh-CN" dirty="0"/>
              <a:t>Stronger memory, combining short-term context with semantic catalogs.</a:t>
            </a:r>
          </a:p>
          <a:p>
            <a:r>
              <a:rPr lang="en" altLang="zh-CN" dirty="0"/>
              <a:t>This provides a blueprint for the next generation of NL2SQL agents</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63</a:t>
            </a:fld>
            <a:endParaRPr kumimoji="1" lang="zh-CN" altLang="en-US"/>
          </a:p>
        </p:txBody>
      </p:sp>
    </p:spTree>
    <p:extLst>
      <p:ext uri="{BB962C8B-B14F-4D97-AF65-F5344CB8AC3E}">
        <p14:creationId xmlns:p14="http://schemas.microsoft.com/office/powerpoint/2010/main" val="2132881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CA19-C82C-E71E-609D-25F2AA7CF3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2E0BE5-3768-C6A3-1877-4172A92A5C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2732D8-A496-85B3-EFCD-F7A2E16C55B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CD0CA4D-009A-1A81-E3F2-DA66CCF4D99B}"/>
              </a:ext>
            </a:extLst>
          </p:cNvPr>
          <p:cNvSpPr>
            <a:spLocks noGrp="1"/>
          </p:cNvSpPr>
          <p:nvPr>
            <p:ph type="sldNum" sz="quarter" idx="5"/>
          </p:nvPr>
        </p:nvSpPr>
        <p:spPr/>
        <p:txBody>
          <a:bodyPr/>
          <a:lstStyle/>
          <a:p>
            <a:fld id="{6E195223-FA22-D845-9FC1-4EE3CD3F2206}" type="slidenum">
              <a:rPr kumimoji="1" lang="zh-CN" altLang="en-US" smtClean="0"/>
              <a:t>64</a:t>
            </a:fld>
            <a:endParaRPr kumimoji="1" lang="zh-CN" altLang="en-US"/>
          </a:p>
        </p:txBody>
      </p:sp>
    </p:spTree>
    <p:extLst>
      <p:ext uri="{BB962C8B-B14F-4D97-AF65-F5344CB8AC3E}">
        <p14:creationId xmlns:p14="http://schemas.microsoft.com/office/powerpoint/2010/main" val="1047908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47A83-C0AA-3BEF-271C-601BE53F30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54A724-B784-1F76-6CCA-82EE532BEC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4BEBA1-362E-1EFB-DE87-3BC6BAA28D7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D7230C3-D2D2-57ED-D1DB-EFFC62B810DF}"/>
              </a:ext>
            </a:extLst>
          </p:cNvPr>
          <p:cNvSpPr>
            <a:spLocks noGrp="1"/>
          </p:cNvSpPr>
          <p:nvPr>
            <p:ph type="sldNum" sz="quarter" idx="5"/>
          </p:nvPr>
        </p:nvSpPr>
        <p:spPr/>
        <p:txBody>
          <a:bodyPr/>
          <a:lstStyle/>
          <a:p>
            <a:fld id="{6E195223-FA22-D845-9FC1-4EE3CD3F2206}" type="slidenum">
              <a:rPr kumimoji="1" lang="zh-CN" altLang="en-US" smtClean="0"/>
              <a:t>65</a:t>
            </a:fld>
            <a:endParaRPr kumimoji="1" lang="zh-CN" altLang="en-US"/>
          </a:p>
        </p:txBody>
      </p:sp>
    </p:spTree>
    <p:extLst>
      <p:ext uri="{BB962C8B-B14F-4D97-AF65-F5344CB8AC3E}">
        <p14:creationId xmlns:p14="http://schemas.microsoft.com/office/powerpoint/2010/main" val="2084855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E0F61-F8E5-D4DF-F634-06DEF47756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7CEC1C-C7FA-5EE9-EBA7-865F16DAD0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7B9BFA-6110-2BA1-0519-CCD3F32EE886}"/>
              </a:ext>
            </a:extLst>
          </p:cNvPr>
          <p:cNvSpPr>
            <a:spLocks noGrp="1"/>
          </p:cNvSpPr>
          <p:nvPr>
            <p:ph type="body" idx="1"/>
          </p:nvPr>
        </p:nvSpPr>
        <p:spPr/>
        <p:txBody>
          <a:bodyPr/>
          <a:lstStyle/>
          <a:p>
            <a:r>
              <a:rPr lang="en" altLang="zh-CN" dirty="0"/>
              <a:t>Why Verification Is Necessary</a:t>
            </a:r>
            <a:endParaRPr kumimoji="1" lang="zh-CN" altLang="en-US" dirty="0"/>
          </a:p>
        </p:txBody>
      </p:sp>
      <p:sp>
        <p:nvSpPr>
          <p:cNvPr id="4" name="灯片编号占位符 3">
            <a:extLst>
              <a:ext uri="{FF2B5EF4-FFF2-40B4-BE49-F238E27FC236}">
                <a16:creationId xmlns:a16="http://schemas.microsoft.com/office/drawing/2014/main" id="{439B1670-36E4-3A69-24F2-768D6680E745}"/>
              </a:ext>
            </a:extLst>
          </p:cNvPr>
          <p:cNvSpPr>
            <a:spLocks noGrp="1"/>
          </p:cNvSpPr>
          <p:nvPr>
            <p:ph type="sldNum" sz="quarter" idx="5"/>
          </p:nvPr>
        </p:nvSpPr>
        <p:spPr/>
        <p:txBody>
          <a:bodyPr/>
          <a:lstStyle/>
          <a:p>
            <a:fld id="{6E195223-FA22-D845-9FC1-4EE3CD3F2206}" type="slidenum">
              <a:rPr kumimoji="1" lang="zh-CN" altLang="en-US" smtClean="0"/>
              <a:t>66</a:t>
            </a:fld>
            <a:endParaRPr kumimoji="1" lang="zh-CN" altLang="en-US"/>
          </a:p>
        </p:txBody>
      </p:sp>
    </p:spTree>
    <p:extLst>
      <p:ext uri="{BB962C8B-B14F-4D97-AF65-F5344CB8AC3E}">
        <p14:creationId xmlns:p14="http://schemas.microsoft.com/office/powerpoint/2010/main" val="4120519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6026-D97C-6036-79BE-35F879E2B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59B9BE-C55F-9D71-AE71-587F2BB4D3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3E593D-2F6A-75BA-9789-F6C253294994}"/>
              </a:ext>
            </a:extLst>
          </p:cNvPr>
          <p:cNvSpPr>
            <a:spLocks noGrp="1"/>
          </p:cNvSpPr>
          <p:nvPr>
            <p:ph type="body" idx="1"/>
          </p:nvPr>
        </p:nvSpPr>
        <p:spPr/>
        <p:txBody>
          <a:bodyPr/>
          <a:lstStyle/>
          <a:p>
            <a:r>
              <a:rPr lang="en" altLang="zh-CN" dirty="0"/>
              <a:t>In fact, NL2SQL systems are unreliable.</a:t>
            </a:r>
            <a:r>
              <a:rPr lang="zh-CN" altLang="en-US" dirty="0"/>
              <a:t> </a:t>
            </a:r>
            <a:endParaRPr lang="en-US" altLang="zh-CN" dirty="0"/>
          </a:p>
          <a:p>
            <a:r>
              <a:rPr lang="en" altLang="zh-CN" dirty="0"/>
              <a:t>Give an example, consider the most popular benchmarks. Even top-performing methods achieve only about seventy-five percent execution accuracy on the BIRD and a mere 30</a:t>
            </a:r>
            <a:r>
              <a:rPr lang="zh-CN" altLang="en-US" dirty="0"/>
              <a:t> </a:t>
            </a:r>
            <a:r>
              <a:rPr lang="en" altLang="zh-CN" dirty="0"/>
              <a:t>percent on the more complex Spider 2.0. </a:t>
            </a:r>
          </a:p>
          <a:p>
            <a:r>
              <a:rPr lang="en" altLang="zh-CN" dirty="0"/>
              <a:t>With error rates so high, it's no wonder they aren't really catching on for practical, real-world use.</a:t>
            </a:r>
          </a:p>
        </p:txBody>
      </p:sp>
      <p:sp>
        <p:nvSpPr>
          <p:cNvPr id="4" name="灯片编号占位符 3">
            <a:extLst>
              <a:ext uri="{FF2B5EF4-FFF2-40B4-BE49-F238E27FC236}">
                <a16:creationId xmlns:a16="http://schemas.microsoft.com/office/drawing/2014/main" id="{C1967A1F-6BD8-87E4-DA24-D89264D0212B}"/>
              </a:ext>
            </a:extLst>
          </p:cNvPr>
          <p:cNvSpPr>
            <a:spLocks noGrp="1"/>
          </p:cNvSpPr>
          <p:nvPr>
            <p:ph type="sldNum" sz="quarter" idx="5"/>
          </p:nvPr>
        </p:nvSpPr>
        <p:spPr/>
        <p:txBody>
          <a:bodyPr/>
          <a:lstStyle/>
          <a:p>
            <a:fld id="{6E195223-FA22-D845-9FC1-4EE3CD3F2206}" type="slidenum">
              <a:rPr kumimoji="1" lang="zh-CN" altLang="en-US" smtClean="0"/>
              <a:t>67</a:t>
            </a:fld>
            <a:endParaRPr kumimoji="1" lang="zh-CN" altLang="en-US"/>
          </a:p>
        </p:txBody>
      </p:sp>
    </p:spTree>
    <p:extLst>
      <p:ext uri="{BB962C8B-B14F-4D97-AF65-F5344CB8AC3E}">
        <p14:creationId xmlns:p14="http://schemas.microsoft.com/office/powerpoint/2010/main" val="252027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Because execution-based metrics fail to capture </a:t>
            </a:r>
            <a:r>
              <a:rPr lang="en" altLang="zh-CN" b="1" dirty="0"/>
              <a:t>semantic correctness</a:t>
            </a:r>
            <a:r>
              <a:rPr lang="en" altLang="zh-CN" dirty="0"/>
              <a:t>. A query may execute successfully, but still be semantically wrong.</a:t>
            </a:r>
          </a:p>
          <a:p>
            <a:r>
              <a:rPr lang="en" altLang="zh-CN" dirty="0"/>
              <a:t>Most errors are subtle — join mismatches, incorrect filters, or missing conditions. These errors are far more difficult to detect.</a:t>
            </a:r>
          </a:p>
          <a:p>
            <a:endParaRPr lang="en-GB" altLang="zh-CN" dirty="0"/>
          </a:p>
          <a:p>
            <a:r>
              <a:rPr lang="en-GB" altLang="zh-CN" dirty="0"/>
              <a:t>The error can be divided into two categories: Syntax error and Semantic errors.</a:t>
            </a:r>
            <a:r>
              <a:rPr kumimoji="1" lang="en-US" altLang="zh-CN" dirty="0"/>
              <a:t> From this figure wen can see the syntax is less </a:t>
            </a:r>
            <a:r>
              <a:rPr lang="en-GB" altLang="zh-CN" dirty="0">
                <a:solidFill>
                  <a:srgbClr val="2BB1C8"/>
                </a:solidFill>
              </a:rPr>
              <a:t>proportion and </a:t>
            </a:r>
            <a:r>
              <a:rPr kumimoji="1" lang="en-US" altLang="zh-CN" dirty="0">
                <a:solidFill>
                  <a:srgbClr val="2BB1C8"/>
                </a:solidFill>
              </a:rPr>
              <a:t>easy to detect by DBMS. But the Semantic error is large proportion but difficult to detect. </a:t>
            </a:r>
            <a:endParaRPr kumimoji="1" lang="zh-CN" altLang="en-US" dirty="0">
              <a:solidFill>
                <a:srgbClr val="2BB1C8"/>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F</a:t>
            </a:r>
            <a:r>
              <a:rPr lang="en-US" altLang="zh-CN" dirty="0"/>
              <a:t>or</a:t>
            </a:r>
            <a:r>
              <a:rPr lang="en-GB" altLang="zh-CN" dirty="0"/>
              <a:t> </a:t>
            </a:r>
            <a:r>
              <a:rPr lang="en-US" altLang="zh-CN" dirty="0"/>
              <a:t>the user, the gold SQL and the semantic error </a:t>
            </a:r>
            <a:r>
              <a:rPr lang="en-US" altLang="zh-CN" dirty="0" err="1"/>
              <a:t>sql</a:t>
            </a:r>
            <a:r>
              <a:rPr lang="en-US" altLang="zh-CN" dirty="0"/>
              <a:t> both give the student id , not an error message.</a:t>
            </a:r>
            <a:endParaRPr lang="en-GB" altLang="zh-CN"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68</a:t>
            </a:fld>
            <a:endParaRPr kumimoji="1" lang="zh-CN" altLang="en-US"/>
          </a:p>
        </p:txBody>
      </p:sp>
    </p:spTree>
    <p:extLst>
      <p:ext uri="{BB962C8B-B14F-4D97-AF65-F5344CB8AC3E}">
        <p14:creationId xmlns:p14="http://schemas.microsoft.com/office/powerpoint/2010/main" val="269208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We view semantic error detection as a classification problem. </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first question is, (Is the SQL Correct?) The output of this question is true or false.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If the output is false. The second question is If it's wrong, what kind of error is it?,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output of this question is error classification</a:t>
            </a:r>
            <a:r>
              <a:rPr lang="zh-CN" altLang="en-US" dirty="0"/>
              <a:t> </a:t>
            </a:r>
            <a:r>
              <a:rPr lang="en-US" altLang="zh-CN" dirty="0"/>
              <a:t>type</a:t>
            </a:r>
            <a:r>
              <a:rPr lang="en-GB" altLang="zh-CN" dirty="0"/>
              <a:t>.</a:t>
            </a:r>
            <a:br>
              <a:rPr lang="en-GB" altLang="zh-CN" dirty="0"/>
            </a:br>
            <a:br>
              <a:rPr lang="en-GB" altLang="zh-CN" dirty="0"/>
            </a:br>
            <a:r>
              <a:rPr lang="en-GB" altLang="zh-CN" dirty="0"/>
              <a:t>The</a:t>
            </a:r>
            <a:r>
              <a:rPr lang="zh-CN" altLang="en-US" dirty="0"/>
              <a:t> </a:t>
            </a:r>
            <a:r>
              <a:rPr lang="en-US" altLang="zh-CN" dirty="0"/>
              <a:t>question is ….. , we need the left join to </a:t>
            </a: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including students who haven’t taken any courses but the predicted </a:t>
            </a:r>
            <a:r>
              <a:rPr lang="en-GB" altLang="zh-CN" sz="1200" dirty="0" err="1">
                <a:solidFill>
                  <a:schemeClr val="tx1">
                    <a:lumMod val="50000"/>
                    <a:lumOff val="50000"/>
                  </a:schemeClr>
                </a:solidFill>
                <a:latin typeface="Times New Roman" panose="02020503050405090304" pitchFamily="18" charset="0"/>
                <a:cs typeface="Times New Roman" panose="02020503050405090304" pitchFamily="18" charset="0"/>
              </a:rPr>
              <a:t>sql</a:t>
            </a: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 using inner join and</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The id in student table is student id but the id in enrollment is not we need.</a:t>
            </a:r>
          </a:p>
          <a:p>
            <a:pPr marL="0" marR="0" lvl="0" indent="0" algn="l" defTabSz="914400" rtl="0" eaLnBrk="1" fontAlgn="auto" latinLnBrk="0" hangingPunct="1">
              <a:lnSpc>
                <a:spcPct val="100000"/>
              </a:lnSpc>
              <a:spcBef>
                <a:spcPts val="0"/>
              </a:spcBef>
              <a:spcAft>
                <a:spcPts val="0"/>
              </a:spcAft>
              <a:buClrTx/>
              <a:buSzTx/>
              <a:buFontTx/>
              <a:buNone/>
              <a:defRPr/>
            </a:pPr>
            <a:br>
              <a:rPr lang="en-GB" altLang="zh-CN" dirty="0"/>
            </a:br>
            <a:r>
              <a:rPr lang="en-GB" altLang="zh-CN" dirty="0" err="1"/>
              <a:t>student_id</a:t>
            </a:r>
            <a:r>
              <a:rPr lang="en-GB" altLang="zh-CN" dirty="0"/>
              <a:t> in enrollment table</a:t>
            </a:r>
            <a:endParaRPr lang="en-GB" altLang="zh-CN"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69</a:t>
            </a:fld>
            <a:endParaRPr kumimoji="1" lang="zh-CN" altLang="en-US"/>
          </a:p>
        </p:txBody>
      </p:sp>
    </p:spTree>
    <p:extLst>
      <p:ext uri="{BB962C8B-B14F-4D97-AF65-F5344CB8AC3E}">
        <p14:creationId xmlns:p14="http://schemas.microsoft.com/office/powerpoint/2010/main" val="208623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advancement of NL2SQL technology is inseparable from the evolution of benchmarks.  Like bird spider </a:t>
            </a:r>
            <a:r>
              <a:rPr lang="en-GB" altLang="zh-CN" dirty="0" err="1"/>
              <a:t>siencebenchmark</a:t>
            </a:r>
            <a:r>
              <a:rPr lang="en-GB" altLang="zh-CN" dirty="0"/>
              <a:t>. </a:t>
            </a:r>
          </a:p>
          <a:p>
            <a:pPr marL="0" marR="0" lvl="0" indent="0" algn="l" defTabSz="914400" rtl="0" eaLnBrk="1" fontAlgn="auto" latinLnBrk="0" hangingPunct="1">
              <a:lnSpc>
                <a:spcPct val="100000"/>
              </a:lnSpc>
              <a:spcBef>
                <a:spcPts val="0"/>
              </a:spcBef>
              <a:spcAft>
                <a:spcPts val="0"/>
              </a:spcAft>
              <a:buClrTx/>
              <a:buSzTx/>
              <a:buFontTx/>
              <a:buNone/>
              <a:defRPr/>
            </a:pPr>
            <a:br>
              <a:rPr lang="en-GB" altLang="zh-CN" dirty="0"/>
            </a:br>
            <a:r>
              <a:rPr lang="en-GB" altLang="zh-CN" dirty="0"/>
              <a:t>However, there has been a significant lack of research focused on semantic error detection. </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70</a:t>
            </a:fld>
            <a:endParaRPr kumimoji="1" lang="zh-CN" altLang="en-US"/>
          </a:p>
        </p:txBody>
      </p:sp>
    </p:spTree>
    <p:extLst>
      <p:ext uri="{BB962C8B-B14F-4D97-AF65-F5344CB8AC3E}">
        <p14:creationId xmlns:p14="http://schemas.microsoft.com/office/powerpoint/2010/main" val="324144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5C2F-0D1B-7082-5100-5B91E0B613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21DBDF-4B89-CBAC-8FB7-1A9D8B7DA2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538D33-AE8B-3CD1-41D7-34ECB422F461}"/>
              </a:ext>
            </a:extLst>
          </p:cNvPr>
          <p:cNvSpPr>
            <a:spLocks noGrp="1"/>
          </p:cNvSpPr>
          <p:nvPr>
            <p:ph type="body" idx="1"/>
          </p:nvPr>
        </p:nvSpPr>
        <p:spPr/>
        <p:txBody>
          <a:bodyPr/>
          <a:lstStyle/>
          <a:p>
            <a:r>
              <a:rPr kumimoji="1" lang="zh-CN" altLang="en-US" dirty="0"/>
              <a:t>从表中可以看出，呈现的趋势是从</a:t>
            </a:r>
            <a:r>
              <a:rPr kumimoji="1" lang="en-US" altLang="zh-CN" dirty="0"/>
              <a:t>single domain </a:t>
            </a:r>
            <a:r>
              <a:rPr kumimoji="1" lang="zh-CN" altLang="en-US" dirty="0"/>
              <a:t>到</a:t>
            </a:r>
            <a:r>
              <a:rPr kumimoji="1" lang="en-US" altLang="zh-CN" dirty="0"/>
              <a:t>multi-domain, </a:t>
            </a:r>
            <a:r>
              <a:rPr kumimoji="1" lang="zh-CN" altLang="en-US" dirty="0"/>
              <a:t>难度逐渐上升，出现了多轮对话数据集， 包含涉及</a:t>
            </a:r>
            <a:r>
              <a:rPr kumimoji="1" lang="en-US" altLang="zh-CN" dirty="0"/>
              <a:t>knowledge</a:t>
            </a:r>
            <a:r>
              <a:rPr kumimoji="1" lang="zh-CN" altLang="en-US" dirty="0"/>
              <a:t>，包含歧义性的数据集。</a:t>
            </a:r>
            <a:br>
              <a:rPr kumimoji="1" lang="en-US" altLang="zh-CN" dirty="0"/>
            </a:br>
            <a:r>
              <a:rPr kumimoji="1" lang="en-US" altLang="zh-CN" dirty="0"/>
              <a:t>An interesting </a:t>
            </a:r>
            <a:r>
              <a:rPr kumimoji="1" lang="zh-CN" altLang="en-US" dirty="0"/>
              <a:t>现象是</a:t>
            </a:r>
            <a:r>
              <a:rPr kumimoji="1" lang="en-US" altLang="zh-CN" dirty="0"/>
              <a:t>single</a:t>
            </a:r>
            <a:r>
              <a:rPr kumimoji="1" lang="zh-CN" altLang="en-US" dirty="0"/>
              <a:t> </a:t>
            </a:r>
            <a:r>
              <a:rPr kumimoji="1" lang="en-US" altLang="zh-CN" dirty="0"/>
              <a:t>domain</a:t>
            </a:r>
            <a:r>
              <a:rPr kumimoji="1" lang="zh-CN" altLang="en-US" dirty="0"/>
              <a:t>的数据集重新站上历史的舞台。</a:t>
            </a:r>
          </a:p>
        </p:txBody>
      </p:sp>
      <p:sp>
        <p:nvSpPr>
          <p:cNvPr id="4" name="灯片编号占位符 3">
            <a:extLst>
              <a:ext uri="{FF2B5EF4-FFF2-40B4-BE49-F238E27FC236}">
                <a16:creationId xmlns:a16="http://schemas.microsoft.com/office/drawing/2014/main" id="{A43250B6-2760-E35C-C4CC-F251A6ABFA92}"/>
              </a:ext>
            </a:extLst>
          </p:cNvPr>
          <p:cNvSpPr>
            <a:spLocks noGrp="1"/>
          </p:cNvSpPr>
          <p:nvPr>
            <p:ph type="sldNum" sz="quarter" idx="5"/>
          </p:nvPr>
        </p:nvSpPr>
        <p:spPr/>
        <p:txBody>
          <a:bodyPr/>
          <a:lstStyle/>
          <a:p>
            <a:fld id="{6E195223-FA22-D845-9FC1-4EE3CD3F2206}" type="slidenum">
              <a:rPr kumimoji="1" lang="zh-CN" altLang="en-US" smtClean="0"/>
              <a:t>9</a:t>
            </a:fld>
            <a:endParaRPr kumimoji="1" lang="zh-CN" altLang="en-US"/>
          </a:p>
        </p:txBody>
      </p:sp>
    </p:spTree>
    <p:extLst>
      <p:ext uri="{BB962C8B-B14F-4D97-AF65-F5344CB8AC3E}">
        <p14:creationId xmlns:p14="http://schemas.microsoft.com/office/powerpoint/2010/main" val="403461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For this reason, we want to </a:t>
            </a:r>
            <a:r>
              <a:rPr lang="en-GB" altLang="zh-CN" dirty="0" err="1"/>
              <a:t>develope</a:t>
            </a:r>
            <a:r>
              <a:rPr lang="en-GB" altLang="zh-CN" dirty="0"/>
              <a:t> NL2SQL-BUGs to fill this gap and to call for greater community attention on this critical area.</a:t>
            </a:r>
            <a:endParaRPr lang="en-GB" altLang="zh-CN"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71</a:t>
            </a:fld>
            <a:endParaRPr kumimoji="1" lang="zh-CN" altLang="en-US"/>
          </a:p>
        </p:txBody>
      </p:sp>
    </p:spTree>
    <p:extLst>
      <p:ext uri="{BB962C8B-B14F-4D97-AF65-F5344CB8AC3E}">
        <p14:creationId xmlns:p14="http://schemas.microsoft.com/office/powerpoint/2010/main" val="1606825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dirty="0">
                <a:latin typeface="Avenir Next" panose="020B0803020202020204" pitchFamily="34" charset="0"/>
                <a:cs typeface="Times New Roman" panose="02020503050405090304" pitchFamily="18" charset="0"/>
              </a:rPr>
              <a:t>The task of detecting semantic errors in NL2SQL translation requires a clear and structured understanding of the types of semantic errors</a:t>
            </a:r>
            <a:r>
              <a:rPr lang="zh-CN" altLang="en-US" sz="1200" dirty="0">
                <a:latin typeface="Avenir Next" panose="020B0803020202020204" pitchFamily="34" charset="0"/>
                <a:cs typeface="Times New Roman" panose="02020503050405090304" pitchFamily="18" charset="0"/>
              </a:rPr>
              <a:t> </a:t>
            </a:r>
            <a:r>
              <a:rPr lang="en-GB" altLang="zh-CN" sz="1200" dirty="0">
                <a:latin typeface="Avenir Next" panose="020B0803020202020204" pitchFamily="34" charset="0"/>
                <a:cs typeface="Times New Roman" panose="02020503050405090304" pitchFamily="18" charset="0"/>
              </a:rPr>
              <a:t>that can arise. </a:t>
            </a:r>
          </a:p>
          <a:p>
            <a:endParaRPr lang="en-GB" altLang="zh-CN" sz="1200" dirty="0">
              <a:latin typeface="Avenir Next" panose="020B0803020202020204" pitchFamily="34" charset="0"/>
              <a:cs typeface="Times New Roman" panose="02020503050405090304" pitchFamily="18" charset="0"/>
            </a:endParaRPr>
          </a:p>
          <a:p>
            <a:r>
              <a:rPr lang="en-GB" altLang="zh-CN" sz="1200" dirty="0">
                <a:latin typeface="Avenir Next" panose="020B0803020202020204" pitchFamily="34" charset="0"/>
                <a:cs typeface="Times New Roman" panose="02020503050405090304" pitchFamily="18" charset="0"/>
              </a:rPr>
              <a:t>Based on the extensive analysis of NL2SQL systems, we propose a comprehensive two-level taxonomy to categorize semantic errors in NL2SQL translation.</a:t>
            </a:r>
            <a:br>
              <a:rPr lang="en-GB" altLang="zh-CN" dirty="0">
                <a:solidFill>
                  <a:srgbClr val="000000"/>
                </a:solidFill>
                <a:effectLst/>
                <a:latin typeface="Times New Roman" panose="02020503050405090304" pitchFamily="18" charset="0"/>
                <a:cs typeface="Times New Roman" panose="02020503050405090304" pitchFamily="18" charset="0"/>
              </a:rPr>
            </a:br>
            <a:br>
              <a:rPr lang="en-GB" altLang="zh-CN" dirty="0">
                <a:solidFill>
                  <a:srgbClr val="000000"/>
                </a:solidFill>
                <a:effectLst/>
                <a:latin typeface="Times New Roman" panose="02020503050405090304" pitchFamily="18" charset="0"/>
                <a:cs typeface="Times New Roman" panose="02020503050405090304" pitchFamily="18" charset="0"/>
              </a:rPr>
            </a:br>
            <a:r>
              <a:rPr lang="en-GB" altLang="zh-CN" dirty="0">
                <a:solidFill>
                  <a:srgbClr val="000000"/>
                </a:solidFill>
                <a:effectLst/>
                <a:latin typeface="Times New Roman" panose="02020503050405090304" pitchFamily="18" charset="0"/>
                <a:cs typeface="Times New Roman" panose="02020503050405090304" pitchFamily="18" charset="0"/>
              </a:rPr>
              <a:t>The classification of semantic errors in NL2SQL is based on the</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structure of SQL queries, common translation mistakes, and their</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impact on query semantics. This approach allows for systematic</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error identification at various stages of query generation, helping to</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pinpoint where and why translation mistakes occur.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solidFill>
                <a:srgbClr val="000000"/>
              </a:solidFill>
              <a:effectLst/>
              <a:latin typeface="Times New Roman" panose="02020503050405090304" pitchFamily="18" charset="0"/>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Therefore, as</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shown in Figure , we classify semantic errors into 9 main types.</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such as Attribute-related Errors. </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Each category contains multiple subcategories that identify specific types of errors, allowing for a detailed understanding of how and where translation mistakes occur. </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72</a:t>
            </a:fld>
            <a:endParaRPr kumimoji="1" lang="zh-CN" altLang="en-US"/>
          </a:p>
        </p:txBody>
      </p:sp>
    </p:spTree>
    <p:extLst>
      <p:ext uri="{BB962C8B-B14F-4D97-AF65-F5344CB8AC3E}">
        <p14:creationId xmlns:p14="http://schemas.microsoft.com/office/powerpoint/2010/main" val="1240300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dirty="0">
                <a:solidFill>
                  <a:srgbClr val="000000"/>
                </a:solidFill>
                <a:effectLst/>
                <a:latin typeface="Times New Roman" panose="02020503050405090304" pitchFamily="18" charset="0"/>
                <a:cs typeface="Times New Roman" panose="02020503050405090304" pitchFamily="18" charset="0"/>
              </a:rPr>
              <a:t>Here is Two examples in</a:t>
            </a:r>
          </a:p>
          <a:p>
            <a:r>
              <a:rPr lang="en-GB" altLang="zh-CN" sz="1200" dirty="0">
                <a:solidFill>
                  <a:srgbClr val="000000"/>
                </a:solidFill>
                <a:effectLst/>
                <a:latin typeface="Times New Roman" panose="02020503050405090304" pitchFamily="18" charset="0"/>
                <a:cs typeface="Times New Roman" panose="02020503050405090304" pitchFamily="18" charset="0"/>
              </a:rPr>
              <a:t>NL2SQL-BUGs that highlight different types of NL2SQL translation. The first example (top-left) represents a correctly generated SQL query, where the natural language query and</a:t>
            </a:r>
          </a:p>
          <a:p>
            <a:r>
              <a:rPr lang="en-GB" altLang="zh-CN" sz="1200" dirty="0">
                <a:solidFill>
                  <a:srgbClr val="000000"/>
                </a:solidFill>
                <a:effectLst/>
                <a:latin typeface="Times New Roman" panose="02020503050405090304" pitchFamily="18" charset="0"/>
                <a:cs typeface="Times New Roman" panose="02020503050405090304" pitchFamily="18" charset="0"/>
              </a:rPr>
              <a:t>the SQL query are semantically aligned, without errors. In</a:t>
            </a:r>
          </a:p>
          <a:p>
            <a:r>
              <a:rPr lang="en-GB" altLang="zh-CN" sz="1200" dirty="0">
                <a:solidFill>
                  <a:srgbClr val="000000"/>
                </a:solidFill>
                <a:effectLst/>
                <a:latin typeface="Times New Roman" panose="02020503050405090304" pitchFamily="18" charset="0"/>
                <a:cs typeface="Times New Roman" panose="02020503050405090304" pitchFamily="18" charset="0"/>
              </a:rPr>
              <a:t>NL2SQL-BUGs, there are a total of 1,019(one thousands nineteen) correct examples, where the natural language query and the SQL query match semantically and produce correct results. The second example (bottom-left)</a:t>
            </a:r>
          </a:p>
          <a:p>
            <a:r>
              <a:rPr lang="en-GB" altLang="zh-CN" sz="1200" dirty="0">
                <a:solidFill>
                  <a:srgbClr val="000000"/>
                </a:solidFill>
                <a:effectLst/>
                <a:latin typeface="Times New Roman" panose="02020503050405090304" pitchFamily="18" charset="0"/>
                <a:cs typeface="Times New Roman" panose="02020503050405090304" pitchFamily="18" charset="0"/>
              </a:rPr>
              <a:t>highlights a mismatched case, where the SQL query fails to correctly represent the intent of the natural language query, leading</a:t>
            </a:r>
          </a:p>
          <a:p>
            <a:r>
              <a:rPr lang="en-GB" altLang="zh-CN" sz="1200" dirty="0">
                <a:solidFill>
                  <a:srgbClr val="000000"/>
                </a:solidFill>
                <a:effectLst/>
                <a:latin typeface="Times New Roman" panose="02020503050405090304" pitchFamily="18" charset="0"/>
                <a:cs typeface="Times New Roman" panose="02020503050405090304" pitchFamily="18" charset="0"/>
              </a:rPr>
              <a:t>to a semantic error. This example is classified as a “Table Error”</a:t>
            </a:r>
          </a:p>
          <a:p>
            <a:r>
              <a:rPr lang="en-GB" altLang="zh-CN" sz="1200" dirty="0">
                <a:solidFill>
                  <a:srgbClr val="000000"/>
                </a:solidFill>
                <a:effectLst/>
                <a:latin typeface="Times New Roman" panose="02020503050405090304" pitchFamily="18" charset="0"/>
                <a:cs typeface="Times New Roman" panose="02020503050405090304" pitchFamily="18" charset="0"/>
              </a:rPr>
              <a:t>and “Condition Error”, demonstrating how mismatched table structures or incorrect conditions in the query can produce incorrect results, even when the SQL syntax itself is correct. In NL2SQL-BUGs,</a:t>
            </a:r>
          </a:p>
          <a:p>
            <a:r>
              <a:rPr lang="en-GB" altLang="zh-CN" sz="1200" dirty="0">
                <a:solidFill>
                  <a:srgbClr val="000000"/>
                </a:solidFill>
                <a:effectLst/>
                <a:latin typeface="Times New Roman" panose="02020503050405090304" pitchFamily="18" charset="0"/>
                <a:cs typeface="Times New Roman" panose="02020503050405090304" pitchFamily="18" charset="0"/>
              </a:rPr>
              <a:t>there are 999 incorrect examples (semantic errors), where the SQL</a:t>
            </a:r>
          </a:p>
          <a:p>
            <a:r>
              <a:rPr lang="en-GB" altLang="zh-CN" sz="1200" dirty="0">
                <a:solidFill>
                  <a:srgbClr val="000000"/>
                </a:solidFill>
                <a:effectLst/>
                <a:latin typeface="Times New Roman" panose="02020503050405090304" pitchFamily="18" charset="0"/>
                <a:cs typeface="Times New Roman" panose="02020503050405090304" pitchFamily="18" charset="0"/>
              </a:rPr>
              <a:t>queries do not match the intent of the natural language queries.</a:t>
            </a:r>
          </a:p>
          <a:p>
            <a:endParaRPr lang="en-GB" altLang="zh-CN" sz="1200" dirty="0">
              <a:solidFill>
                <a:srgbClr val="000000"/>
              </a:solidFill>
              <a:effectLst/>
              <a:latin typeface="Times New Roman" panose="02020503050405090304" pitchFamily="18" charset="0"/>
              <a:cs typeface="Times New Roman" panose="02020503050405090304" pitchFamily="18" charset="0"/>
            </a:endParaRPr>
          </a:p>
          <a:p>
            <a:r>
              <a:rPr lang="zh-CN" altLang="en-GB" sz="1200" dirty="0">
                <a:solidFill>
                  <a:srgbClr val="000000"/>
                </a:solidFill>
                <a:effectLst/>
                <a:latin typeface="Times New Roman" panose="02020503050405090304" pitchFamily="18" charset="0"/>
                <a:cs typeface="Times New Roman" panose="02020503050405090304" pitchFamily="18" charset="0"/>
              </a:rPr>
              <a:t>最后</a:t>
            </a:r>
            <a:r>
              <a:rPr lang="zh-CN" altLang="en-US" sz="1200" dirty="0">
                <a:solidFill>
                  <a:srgbClr val="000000"/>
                </a:solidFill>
                <a:effectLst/>
                <a:latin typeface="Times New Roman" panose="02020503050405090304" pitchFamily="18" charset="0"/>
                <a:cs typeface="Times New Roman" panose="02020503050405090304" pitchFamily="18" charset="0"/>
              </a:rPr>
              <a:t>呼吁大家研究</a:t>
            </a:r>
            <a:endParaRPr lang="en-GB" altLang="zh-CN" sz="1200"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73</a:t>
            </a:fld>
            <a:endParaRPr kumimoji="1" lang="zh-CN" altLang="en-US"/>
          </a:p>
        </p:txBody>
      </p:sp>
    </p:spTree>
    <p:extLst>
      <p:ext uri="{BB962C8B-B14F-4D97-AF65-F5344CB8AC3E}">
        <p14:creationId xmlns:p14="http://schemas.microsoft.com/office/powerpoint/2010/main" val="3664704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brings us to a broader question: </a:t>
            </a:r>
            <a:r>
              <a:rPr lang="en" altLang="zh-CN" i="1" dirty="0"/>
              <a:t>Are NL2SQL agents enough?</a:t>
            </a:r>
            <a:endParaRPr lang="en" altLang="zh-CN" dirty="0"/>
          </a:p>
          <a:p>
            <a:r>
              <a:rPr lang="en" altLang="zh-CN" dirty="0"/>
              <a:t>The answer is: no. They remain </a:t>
            </a:r>
            <a:r>
              <a:rPr lang="en" altLang="zh-CN" b="1" dirty="0"/>
              <a:t>bound to SQL-only interaction</a:t>
            </a:r>
            <a:r>
              <a:rPr lang="en" altLang="zh-CN" dirty="0"/>
              <a:t>, and are weak when faced with cross-database or heterogeneous sources.</a:t>
            </a:r>
          </a:p>
          <a:p>
            <a:r>
              <a:rPr lang="en" altLang="zh-CN" dirty="0"/>
              <a:t>More importantly, users increasingly demand outputs beyond SQL queries. They want </a:t>
            </a:r>
            <a:r>
              <a:rPr lang="en" altLang="zh-CN" b="1" dirty="0"/>
              <a:t>visualizations, reports, and multimodal insights</a:t>
            </a:r>
            <a:r>
              <a:rPr lang="en" altLang="zh-CN" dirty="0"/>
              <a:t>.</a:t>
            </a:r>
          </a:p>
          <a:p>
            <a:r>
              <a:rPr lang="en" altLang="zh-CN" dirty="0"/>
              <a:t>To support this, we must generalize our vision from NL2SQL agents to </a:t>
            </a:r>
            <a:r>
              <a:rPr lang="en" altLang="zh-CN" b="1" dirty="0"/>
              <a:t>Data Agents</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75</a:t>
            </a:fld>
            <a:endParaRPr kumimoji="1" lang="zh-CN" altLang="en-US"/>
          </a:p>
        </p:txBody>
      </p:sp>
    </p:spTree>
    <p:extLst>
      <p:ext uri="{BB962C8B-B14F-4D97-AF65-F5344CB8AC3E}">
        <p14:creationId xmlns:p14="http://schemas.microsoft.com/office/powerpoint/2010/main" val="314003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Data Agents are designed not only to translate queries into SQL, but to </a:t>
            </a:r>
            <a:r>
              <a:rPr lang="en" altLang="zh-CN" b="1" dirty="0"/>
              <a:t>autonomously deliver end-to-end insights</a:t>
            </a:r>
            <a:r>
              <a:rPr lang="en" altLang="zh-CN" dirty="0"/>
              <a:t>.</a:t>
            </a:r>
          </a:p>
          <a:p>
            <a:endParaRPr lang="en" altLang="zh-CN" dirty="0"/>
          </a:p>
          <a:p>
            <a:r>
              <a:rPr lang="en" altLang="zh-CN" dirty="0"/>
              <a:t>Data Agents extend NL2SQL agents in several important ways:</a:t>
            </a:r>
          </a:p>
          <a:p>
            <a:r>
              <a:rPr lang="en" altLang="zh-CN" dirty="0"/>
              <a:t>They move from SQL-only to a </a:t>
            </a:r>
            <a:r>
              <a:rPr lang="en" altLang="zh-CN" b="1" dirty="0"/>
              <a:t>unified query interface</a:t>
            </a:r>
            <a:r>
              <a:rPr lang="en" altLang="zh-CN" dirty="0"/>
              <a:t>, where SQL is lifted into semantic operators.</a:t>
            </a:r>
          </a:p>
          <a:p>
            <a:r>
              <a:rPr lang="en" altLang="zh-CN" dirty="0"/>
              <a:t>They support </a:t>
            </a:r>
            <a:r>
              <a:rPr lang="en" altLang="zh-CN" b="1" dirty="0"/>
              <a:t>multimodal data analysis</a:t>
            </a:r>
            <a:r>
              <a:rPr lang="en" altLang="zh-CN" dirty="0"/>
              <a:t> — spanning tables, documents, images, and even video.</a:t>
            </a:r>
          </a:p>
          <a:p>
            <a:r>
              <a:rPr lang="en" altLang="zh-CN" dirty="0"/>
              <a:t>They adopt </a:t>
            </a:r>
            <a:r>
              <a:rPr lang="en" altLang="zh-CN" b="1" dirty="0"/>
              <a:t>adaptive reasoning and orchestration</a:t>
            </a:r>
            <a:r>
              <a:rPr lang="en" altLang="zh-CN" dirty="0"/>
              <a:t>, coordinating multiple tools, agents, and humans.</a:t>
            </a:r>
          </a:p>
          <a:p>
            <a:r>
              <a:rPr lang="en" altLang="zh-CN" dirty="0"/>
              <a:t>They integrate </a:t>
            </a:r>
            <a:r>
              <a:rPr lang="en" altLang="zh-CN" b="1" dirty="0"/>
              <a:t>long-term memory and knowledge augmentation</a:t>
            </a:r>
            <a:r>
              <a:rPr lang="en" altLang="zh-CN" dirty="0"/>
              <a:t>, beyond single-session context.</a:t>
            </a:r>
          </a:p>
          <a:p>
            <a:r>
              <a:rPr lang="en" altLang="zh-CN" dirty="0"/>
              <a:t>And they emphasize </a:t>
            </a:r>
            <a:r>
              <a:rPr lang="en" altLang="zh-CN" b="1" dirty="0"/>
              <a:t>trustworthy and cost-aware execution</a:t>
            </a:r>
            <a:r>
              <a:rPr lang="en" altLang="zh-CN" dirty="0"/>
              <a:t>.</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76</a:t>
            </a:fld>
            <a:endParaRPr kumimoji="1" lang="zh-CN" altLang="en-US"/>
          </a:p>
        </p:txBody>
      </p:sp>
    </p:spTree>
    <p:extLst>
      <p:ext uri="{BB962C8B-B14F-4D97-AF65-F5344CB8AC3E}">
        <p14:creationId xmlns:p14="http://schemas.microsoft.com/office/powerpoint/2010/main" val="3125942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Formally, a </a:t>
            </a:r>
            <a:r>
              <a:rPr lang="en" altLang="zh-CN" b="1" dirty="0"/>
              <a:t>Data Agent</a:t>
            </a:r>
            <a:r>
              <a:rPr lang="en" altLang="zh-CN" dirty="0"/>
              <a:t> is an AI-native data system. It autonomously executes data tasks without human intervention, forming an end-to-end loop from raw data to business actions. This represents a paradigm shift—data systems no longer just store or process, but also decide and act.</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80</a:t>
            </a:fld>
            <a:endParaRPr kumimoji="1" lang="zh-CN" altLang="en-US"/>
          </a:p>
        </p:txBody>
      </p:sp>
    </p:spTree>
    <p:extLst>
      <p:ext uri="{BB962C8B-B14F-4D97-AF65-F5344CB8AC3E}">
        <p14:creationId xmlns:p14="http://schemas.microsoft.com/office/powerpoint/2010/main" val="2273132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834E8-708A-E78E-7910-EFD7407195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DC7F0C-9158-A277-437F-D892345E2A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94DC35-E606-6570-B09F-92EFD6D3BEE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C485422-5B45-7D40-63EB-ABE9D9F353EF}"/>
              </a:ext>
            </a:extLst>
          </p:cNvPr>
          <p:cNvSpPr>
            <a:spLocks noGrp="1"/>
          </p:cNvSpPr>
          <p:nvPr>
            <p:ph type="sldNum" sz="quarter" idx="5"/>
          </p:nvPr>
        </p:nvSpPr>
        <p:spPr/>
        <p:txBody>
          <a:bodyPr/>
          <a:lstStyle/>
          <a:p>
            <a:fld id="{6E195223-FA22-D845-9FC1-4EE3CD3F2206}" type="slidenum">
              <a:rPr kumimoji="1" lang="zh-CN" altLang="en-US" smtClean="0"/>
              <a:t>81</a:t>
            </a:fld>
            <a:endParaRPr kumimoji="1" lang="zh-CN" altLang="en-US"/>
          </a:p>
        </p:txBody>
      </p:sp>
    </p:spTree>
    <p:extLst>
      <p:ext uri="{BB962C8B-B14F-4D97-AF65-F5344CB8AC3E}">
        <p14:creationId xmlns:p14="http://schemas.microsoft.com/office/powerpoint/2010/main" val="2988858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82</a:t>
            </a:fld>
            <a:endParaRPr kumimoji="1" lang="zh-CN" altLang="en-US"/>
          </a:p>
        </p:txBody>
      </p:sp>
    </p:spTree>
    <p:extLst>
      <p:ext uri="{BB962C8B-B14F-4D97-AF65-F5344CB8AC3E}">
        <p14:creationId xmlns:p14="http://schemas.microsoft.com/office/powerpoint/2010/main" val="32429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A7DD2-4872-3CD4-C006-18A26D7643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D11AAF-E657-7D43-8C24-8B1C269FC1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78B293-0512-DA04-A187-AAC45A3DE7A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F9DBB8D-2E02-B992-C7A5-2CD1B56A5506}"/>
              </a:ext>
            </a:extLst>
          </p:cNvPr>
          <p:cNvSpPr>
            <a:spLocks noGrp="1"/>
          </p:cNvSpPr>
          <p:nvPr>
            <p:ph type="sldNum" sz="quarter" idx="5"/>
          </p:nvPr>
        </p:nvSpPr>
        <p:spPr/>
        <p:txBody>
          <a:bodyPr/>
          <a:lstStyle/>
          <a:p>
            <a:fld id="{6E195223-FA22-D845-9FC1-4EE3CD3F2206}" type="slidenum">
              <a:rPr kumimoji="1" lang="zh-CN" altLang="en-US" smtClean="0"/>
              <a:t>10</a:t>
            </a:fld>
            <a:endParaRPr kumimoji="1" lang="zh-CN" altLang="en-US"/>
          </a:p>
        </p:txBody>
      </p:sp>
    </p:spTree>
    <p:extLst>
      <p:ext uri="{BB962C8B-B14F-4D97-AF65-F5344CB8AC3E}">
        <p14:creationId xmlns:p14="http://schemas.microsoft.com/office/powerpoint/2010/main" val="2842469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14</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15</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2D07-8296-6C00-1FD8-7E8BA4157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93BCE-1A23-68EA-A6EF-9CD02C3EB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B070F-5478-08B9-22CE-66750965BB23}"/>
              </a:ext>
            </a:extLst>
          </p:cNvPr>
          <p:cNvSpPr>
            <a:spLocks noGrp="1"/>
          </p:cNvSpPr>
          <p:nvPr>
            <p:ph type="body" idx="1"/>
          </p:nvPr>
        </p:nvSpPr>
        <p:spPr/>
        <p:txBody>
          <a:bodyPr/>
          <a:lstStyle/>
          <a:p>
            <a:r>
              <a:rPr lang="zh-CN" altLang="en-US" dirty="0"/>
              <a:t>虽然榜单指标很高，因为他们有足够的训练资源和数据作为基础。但是在真实场景下，模型的部署往往会在这两方面受到限制。</a:t>
            </a:r>
            <a:endParaRPr lang="en-US" altLang="zh-CN" dirty="0"/>
          </a:p>
        </p:txBody>
      </p:sp>
      <p:sp>
        <p:nvSpPr>
          <p:cNvPr id="4" name="Slide Number Placeholder 3">
            <a:extLst>
              <a:ext uri="{FF2B5EF4-FFF2-40B4-BE49-F238E27FC236}">
                <a16:creationId xmlns:a16="http://schemas.microsoft.com/office/drawing/2014/main" id="{2DEEF656-6AD3-BB58-8CA0-D0A18A2804E8}"/>
              </a:ext>
            </a:extLst>
          </p:cNvPr>
          <p:cNvSpPr>
            <a:spLocks noGrp="1"/>
          </p:cNvSpPr>
          <p:nvPr>
            <p:ph type="sldNum" sz="quarter" idx="10"/>
          </p:nvPr>
        </p:nvSpPr>
        <p:spPr/>
        <p:txBody>
          <a:bodyPr/>
          <a:lstStyle/>
          <a:p>
            <a:fld id="{EC9835B7-387E-9F41-A203-11A3088A1EA0}" type="slidenum">
              <a:rPr kumimoji="1" lang="zh-CN" altLang="en-US" smtClean="0"/>
              <a:t>16</a:t>
            </a:fld>
            <a:endParaRPr kumimoji="1" lang="zh-CN" altLang="en-US"/>
          </a:p>
        </p:txBody>
      </p:sp>
    </p:spTree>
    <p:extLst>
      <p:ext uri="{BB962C8B-B14F-4D97-AF65-F5344CB8AC3E}">
        <p14:creationId xmlns:p14="http://schemas.microsoft.com/office/powerpoint/2010/main" val="487589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solidFill>
                  <a:srgbClr val="003B74"/>
                </a:solidFill>
              </a:defRPr>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7" name="Rectangle 5"/>
          <p:cNvSpPr/>
          <p:nvPr userDrawn="1"/>
        </p:nvSpPr>
        <p:spPr>
          <a:xfrm>
            <a:off x="633304" y="-555812"/>
            <a:ext cx="733465" cy="1992896"/>
          </a:xfrm>
          <a:prstGeom prst="rect">
            <a:avLst/>
          </a:prstGeom>
          <a:solidFill>
            <a:srgbClr val="003B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图片 7"/>
          <p:cNvPicPr>
            <a:picLocks noChangeAspect="1"/>
          </p:cNvPicPr>
          <p:nvPr userDrawn="1"/>
        </p:nvPicPr>
        <p:blipFill>
          <a:blip r:embed="rId2"/>
          <a:stretch>
            <a:fillRect/>
          </a:stretch>
        </p:blipFill>
        <p:spPr>
          <a:xfrm>
            <a:off x="660197" y="135913"/>
            <a:ext cx="733797" cy="10273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p:nvPr>
        </p:nvSpPr>
        <p:spPr>
          <a:xfrm>
            <a:off x="6551897" y="2474873"/>
            <a:ext cx="5027897" cy="586153"/>
          </a:xfrm>
          <a:prstGeom prst="rect">
            <a:avLst/>
          </a:prstGeom>
        </p:spPr>
        <p:txBody>
          <a:bodyPr/>
          <a:lstStyle>
            <a:lvl1pPr algn="l">
              <a:defRPr sz="2665">
                <a:solidFill>
                  <a:schemeClr val="bg1"/>
                </a:solidFill>
                <a:latin typeface="Muli"/>
                <a:cs typeface="Muli"/>
              </a:defRPr>
            </a:lvl1pPr>
          </a:lstStyle>
          <a:p>
            <a:r>
              <a:rPr lang="en-US" dirty="0"/>
              <a:t>Click to edit Master title style</a:t>
            </a:r>
          </a:p>
        </p:txBody>
      </p:sp>
      <p:sp>
        <p:nvSpPr>
          <p:cNvPr id="8" name="Subtitle 2"/>
          <p:cNvSpPr>
            <a:spLocks noGrp="1"/>
          </p:cNvSpPr>
          <p:nvPr>
            <p:ph type="subTitle" idx="1"/>
          </p:nvPr>
        </p:nvSpPr>
        <p:spPr>
          <a:xfrm>
            <a:off x="6551897" y="3130714"/>
            <a:ext cx="5027897" cy="659748"/>
          </a:xfrm>
          <a:prstGeom prst="rect">
            <a:avLst/>
          </a:prstGeom>
        </p:spPr>
        <p:txBody>
          <a:bodyPr/>
          <a:lstStyle>
            <a:lvl1pPr marL="0" indent="0" algn="l">
              <a:buNone/>
              <a:defRPr sz="18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515600" cy="1325563"/>
          </a:xfrm>
        </p:spPr>
        <p:txBody>
          <a:bodyPr/>
          <a:lstStyle>
            <a:lvl1pPr>
              <a:defRPr>
                <a:latin typeface="Avenir Next" panose="020B0803020202020204" pitchFamily="34" charset="0"/>
              </a:defRPr>
            </a:lvl1pPr>
          </a:lstStyle>
          <a:p>
            <a:r>
              <a:rPr kumimoji="1" lang="zh-CN" altLang="en-US" dirty="0"/>
              <a:t>单击此处编辑母版标题样式</a:t>
            </a:r>
          </a:p>
        </p:txBody>
      </p:sp>
      <p:sp>
        <p:nvSpPr>
          <p:cNvPr id="3" name="内容占位符 2"/>
          <p:cNvSpPr>
            <a:spLocks noGrp="1"/>
          </p:cNvSpPr>
          <p:nvPr>
            <p:ph idx="1"/>
          </p:nvPr>
        </p:nvSpPr>
        <p:spPr>
          <a:xfrm>
            <a:off x="838200" y="1441094"/>
            <a:ext cx="10515600" cy="4735869"/>
          </a:xfrm>
        </p:spPr>
        <p:txBody>
          <a:bodyPr/>
          <a:lstStyle>
            <a:lvl1pPr>
              <a:defRPr>
                <a:latin typeface="Avenir Next" panose="020B0803020202020204" pitchFamily="34" charset="0"/>
              </a:defRPr>
            </a:lvl1pPr>
            <a:lvl2pPr>
              <a:defRPr>
                <a:latin typeface="Avenir Next" panose="020B0803020202020204" pitchFamily="34" charset="0"/>
              </a:defRPr>
            </a:lvl2pPr>
            <a:lvl3pPr>
              <a:defRPr>
                <a:latin typeface="Avenir Next" panose="020B0803020202020204" pitchFamily="34" charset="0"/>
              </a:defRPr>
            </a:lvl3pPr>
            <a:lvl4pPr>
              <a:defRPr>
                <a:latin typeface="Avenir Next" panose="020B0803020202020204" pitchFamily="34" charset="0"/>
              </a:defRPr>
            </a:lvl4pPr>
            <a:lvl5pPr>
              <a:defRPr>
                <a:latin typeface="Avenir Next" panose="020B0803020202020204" pitchFamily="34"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sz="1400"/>
            </a:lvl1pPr>
          </a:lstStyle>
          <a:p>
            <a:fld id="{1A555381-9BA3-9543-9FC3-0B4BD9DA0727}" type="slidenum">
              <a:rPr kumimoji="1" lang="zh-CN" altLang="en-US" smtClean="0"/>
              <a:t>‹#›</a:t>
            </a:fld>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p>
        </p:txBody>
      </p:sp>
      <p:sp>
        <p:nvSpPr>
          <p:cNvPr id="5" name="灯片编号占位符 4"/>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dirty="0"/>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dirty="0"/>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KUSTDial/NL2SQL_Handbook"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HKUSTDial/awesome-data-agent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notesSlide" Target="../notesSlides/notesSlide11.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slideLayout" Target="../slideLayouts/slideLayout2.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tags" Target="../tags/tag28.xml"/><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7.xml"/><Relationship Id="rId11" Type="http://schemas.openxmlformats.org/officeDocument/2006/relationships/image" Target="../media/image48.svg"/><Relationship Id="rId5" Type="http://schemas.openxmlformats.org/officeDocument/2006/relationships/slideLayout" Target="../slideLayouts/slideLayout2.xml"/><Relationship Id="rId10" Type="http://schemas.openxmlformats.org/officeDocument/2006/relationships/image" Target="../media/image47.png"/><Relationship Id="rId4" Type="http://schemas.openxmlformats.org/officeDocument/2006/relationships/tags" Target="../tags/tag29.xml"/><Relationship Id="rId9"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6.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5.png"/><Relationship Id="rId5" Type="http://schemas.openxmlformats.org/officeDocument/2006/relationships/slideLayout" Target="../slideLayouts/slideLayout2.xml"/><Relationship Id="rId4" Type="http://schemas.openxmlformats.org/officeDocument/2006/relationships/tags" Target="../tags/tag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blog.dailydoseofds.com/p/intro-to-react-reasoning-and-ac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6.svg"/><Relationship Id="rId26" Type="http://schemas.openxmlformats.org/officeDocument/2006/relationships/image" Target="../media/image96.png"/><Relationship Id="rId3" Type="http://schemas.openxmlformats.org/officeDocument/2006/relationships/image" Target="../media/image73.png"/><Relationship Id="rId21" Type="http://schemas.openxmlformats.org/officeDocument/2006/relationships/image" Target="../media/image89.png"/><Relationship Id="rId7" Type="http://schemas.openxmlformats.org/officeDocument/2006/relationships/image" Target="../media/image77.png"/><Relationship Id="rId12" Type="http://schemas.openxmlformats.org/officeDocument/2006/relationships/image" Target="../media/image73.svg"/><Relationship Id="rId17" Type="http://schemas.openxmlformats.org/officeDocument/2006/relationships/image" Target="../media/image85.png"/><Relationship Id="rId25" Type="http://schemas.openxmlformats.org/officeDocument/2006/relationships/image" Target="../media/image95.png"/><Relationship Id="rId2" Type="http://schemas.openxmlformats.org/officeDocument/2006/relationships/notesSlide" Target="../notesSlides/notesSlide33.xml"/><Relationship Id="rId16" Type="http://schemas.openxmlformats.org/officeDocument/2006/relationships/image" Target="../media/image82.svg"/><Relationship Id="rId20" Type="http://schemas.openxmlformats.org/officeDocument/2006/relationships/image" Target="../media/image88.sv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72.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1.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7.png"/><Relationship Id="rId31" Type="http://schemas.openxmlformats.org/officeDocument/2006/relationships/image" Target="../media/image101.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0.svg"/><Relationship Id="rId27" Type="http://schemas.openxmlformats.org/officeDocument/2006/relationships/image" Target="../media/image97.png"/><Relationship Id="rId30" Type="http://schemas.openxmlformats.org/officeDocument/2006/relationships/image" Target="../media/image10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HKUSTDial/Alpha-SQL"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emf"/></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49.xml"/><Relationship Id="rId7"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emf"/><Relationship Id="rId10" Type="http://schemas.openxmlformats.org/officeDocument/2006/relationships/image" Target="../media/image119.png"/><Relationship Id="rId4" Type="http://schemas.openxmlformats.org/officeDocument/2006/relationships/image" Target="../media/image113.emf"/><Relationship Id="rId9"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121.emf"/><Relationship Id="rId5" Type="http://schemas.openxmlformats.org/officeDocument/2006/relationships/image" Target="../media/image114.emf"/><Relationship Id="rId4" Type="http://schemas.openxmlformats.org/officeDocument/2006/relationships/image" Target="../media/image113.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122.png"/></Relationships>
</file>

<file path=ppt/slides/_rels/slide74.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7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78.xml.rels><?xml version="1.0" encoding="UTF-8" standalone="yes"?>
<Relationships xmlns="http://schemas.openxmlformats.org/package/2006/relationships"><Relationship Id="rId3" Type="http://schemas.openxmlformats.org/officeDocument/2006/relationships/hyperlink" Target="https://dbgroup.cs.tsinghua.edu.cn/ligl/papers/SIGMOD2025-Data+LLM.pdf" TargetMode="External"/><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hyperlink" Target="https://github.com/HKUSTDial/awesome-data-agent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HKUSTDial/NL2SQL_Handbook" TargetMode="External"/><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4.png"/></Relationships>
</file>

<file path=ppt/slides/_rels/slide8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hyperlink" Target="https://github.com/HKUSTDial/awesome-data-agents" TargetMode="Externa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HKUSTDial/awesome-data-agent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mailto:yuyuluo@hkust-gz.edu.cn" TargetMode="External"/><Relationship Id="rId7" Type="http://schemas.openxmlformats.org/officeDocument/2006/relationships/image" Target="../media/image138.png"/><Relationship Id="rId2" Type="http://schemas.openxmlformats.org/officeDocument/2006/relationships/hyperlink" Target="https://github.com/HKUSTDial/NL2SQL_Handbook" TargetMode="External"/><Relationship Id="rId1" Type="http://schemas.openxmlformats.org/officeDocument/2006/relationships/slideLayout" Target="../slideLayouts/slideLayout1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hyperlink" Target="http://luoyuyu.vi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615150"/>
            <a:ext cx="12192000" cy="1459199"/>
          </a:xfrm>
        </p:spPr>
        <p:txBody>
          <a:bodyPr>
            <a:noAutofit/>
          </a:bodyPr>
          <a:lstStyle/>
          <a:p>
            <a:pPr>
              <a:lnSpc>
                <a:spcPct val="100000"/>
              </a:lnSpc>
            </a:pPr>
            <a: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t>Natural Language to SQL: </a:t>
            </a:r>
            <a:b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br>
            <a: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t>State of the Art and Open Problems</a:t>
            </a:r>
            <a:endParaRPr kumimoji="1" lang="zh-CN" altLang="en-US" sz="4000" b="1" dirty="0">
              <a:solidFill>
                <a:srgbClr val="003366"/>
              </a:solidFill>
              <a:latin typeface="Avenir Next" panose="020B0503020202020204" pitchFamily="34" charset="0"/>
              <a:ea typeface="SimHei" panose="02010609060101010101" pitchFamily="49" charset="-122"/>
              <a:cs typeface="Times New Roman" panose="02020503050405090304" pitchFamily="18" charset="0"/>
            </a:endParaRPr>
          </a:p>
        </p:txBody>
      </p:sp>
      <p:sp>
        <p:nvSpPr>
          <p:cNvPr id="3" name="副标题 2"/>
          <p:cNvSpPr>
            <a:spLocks noGrp="1"/>
          </p:cNvSpPr>
          <p:nvPr>
            <p:ph type="subTitle" idx="1"/>
          </p:nvPr>
        </p:nvSpPr>
        <p:spPr>
          <a:xfrm>
            <a:off x="348922" y="3575347"/>
            <a:ext cx="3051907" cy="707886"/>
          </a:xfrm>
        </p:spPr>
        <p:txBody>
          <a:bodyPr>
            <a:noAutofit/>
          </a:bodyPr>
          <a:lstStyle/>
          <a:p>
            <a:pPr>
              <a:lnSpc>
                <a:spcPct val="100000"/>
              </a:lnSpc>
            </a:pP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Yuyu</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Luo,</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Nan</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Tang</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HKUST(GZ)</a:t>
            </a:r>
          </a:p>
        </p:txBody>
      </p:sp>
      <p:sp>
        <p:nvSpPr>
          <p:cNvPr id="7" name="文本框 6">
            <a:extLst>
              <a:ext uri="{FF2B5EF4-FFF2-40B4-BE49-F238E27FC236}">
                <a16:creationId xmlns:a16="http://schemas.microsoft.com/office/drawing/2014/main" id="{2CB3C823-CD82-F4C9-30C8-6F33013228C0}"/>
              </a:ext>
            </a:extLst>
          </p:cNvPr>
          <p:cNvSpPr txBox="1"/>
          <p:nvPr/>
        </p:nvSpPr>
        <p:spPr>
          <a:xfrm>
            <a:off x="5926217" y="3555468"/>
            <a:ext cx="3074603" cy="891083"/>
          </a:xfrm>
          <a:prstGeom prst="rect">
            <a:avLst/>
          </a:prstGeom>
          <a:noFill/>
        </p:spPr>
        <p:txBody>
          <a:bodyPr wrap="square">
            <a:noAutofit/>
          </a:bodyPr>
          <a:lstStyle/>
          <a:p>
            <a:pPr algn="ct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Ju Fan</a:t>
            </a:r>
          </a:p>
          <a:p>
            <a:pPr algn="ctr"/>
            <a:endParaRPr kumimoji="1" lang="en-US" altLang="zh-CN" sz="800" dirty="0">
              <a:latin typeface="Avenir Next" panose="020B0503020202020204" pitchFamily="34" charset="0"/>
              <a:ea typeface="SimHei" panose="02010609060101010101" pitchFamily="49" charset="-122"/>
              <a:cs typeface="Times New Roman" panose="02020603050405020304" pitchFamily="18" charset="0"/>
            </a:endParaRPr>
          </a:p>
          <a:p>
            <a:pPr algn="ct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Renmin</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Univ.</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of</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China</a:t>
            </a:r>
            <a:endParaRPr lang="zh-CN" altLang="en-US" sz="2000" dirty="0">
              <a:latin typeface="Avenir Next" panose="020B0503020202020204" pitchFamily="34" charset="0"/>
              <a:cs typeface="Times New Roman" panose="02020603050405020304" pitchFamily="18" charset="0"/>
            </a:endParaRPr>
          </a:p>
        </p:txBody>
      </p:sp>
      <p:sp>
        <p:nvSpPr>
          <p:cNvPr id="14" name="文本框 13">
            <a:extLst>
              <a:ext uri="{FF2B5EF4-FFF2-40B4-BE49-F238E27FC236}">
                <a16:creationId xmlns:a16="http://schemas.microsoft.com/office/drawing/2014/main" id="{09BAA272-E3D3-4225-588A-1626A7483BEA}"/>
              </a:ext>
            </a:extLst>
          </p:cNvPr>
          <p:cNvSpPr txBox="1"/>
          <p:nvPr/>
        </p:nvSpPr>
        <p:spPr>
          <a:xfrm>
            <a:off x="0" y="5791382"/>
            <a:ext cx="12192000" cy="923330"/>
          </a:xfrm>
          <a:prstGeom prst="rect">
            <a:avLst/>
          </a:prstGeom>
          <a:noFill/>
        </p:spPr>
        <p:txBody>
          <a:bodyPr wrap="square">
            <a:spAutoFit/>
          </a:bodyPr>
          <a:lstStyle/>
          <a:p>
            <a:pPr algn="ctr"/>
            <a:r>
              <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rPr>
              <a:t>https://github.com/HKUSTDial/NL2SQL_Handbook</a:t>
            </a:r>
          </a:p>
          <a:p>
            <a:pPr algn="ctr"/>
            <a:r>
              <a:rPr lang="zh-CN" altLang="en-US" dirty="0">
                <a:latin typeface="Avenir Next" panose="020B0503020202020204" pitchFamily="34" charset="0"/>
                <a:hlinkClick r:id="rId4"/>
              </a:rPr>
              <a:t>https://github.com/HKUSTDial/awesome-data-agents</a:t>
            </a:r>
            <a:endPar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endParaRPr>
          </a:p>
          <a:p>
            <a:pPr algn="ctr"/>
            <a:r>
              <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rPr>
              <a:t>yuyuluo@hkust-gz.edu.cn </a:t>
            </a:r>
            <a:endParaRPr kumimoji="1" lang="en-US" altLang="zh-CN" sz="1800" dirty="0">
              <a:latin typeface="Avenir Next" panose="020B0503020202020204" pitchFamily="34" charset="0"/>
              <a:ea typeface="SimHei" panose="02010609060101010101" pitchFamily="49" charset="-122"/>
              <a:cs typeface="Times New Roman" panose="02020503050405090304" pitchFamily="18" charset="0"/>
            </a:endParaRPr>
          </a:p>
        </p:txBody>
      </p:sp>
      <p:pic>
        <p:nvPicPr>
          <p:cNvPr id="4" name="图片 3" descr="图片包含 徽标&#10;&#10;描述已自动生成">
            <a:extLst>
              <a:ext uri="{FF2B5EF4-FFF2-40B4-BE49-F238E27FC236}">
                <a16:creationId xmlns:a16="http://schemas.microsoft.com/office/drawing/2014/main" id="{6C903B0E-FAF1-B0EB-3FF3-888B8C897D6D}"/>
              </a:ext>
            </a:extLst>
          </p:cNvPr>
          <p:cNvPicPr>
            <a:picLocks noChangeAspect="1"/>
          </p:cNvPicPr>
          <p:nvPr/>
        </p:nvPicPr>
        <p:blipFill rotWithShape="1">
          <a:blip r:embed="rId5">
            <a:extLst>
              <a:ext uri="{28A0092B-C50C-407E-A947-70E740481C1C}">
                <a14:useLocalDpi xmlns:a14="http://schemas.microsoft.com/office/drawing/2010/main"/>
              </a:ext>
            </a:extLst>
          </a:blip>
          <a:srcRect t="-3008"/>
          <a:stretch>
            <a:fillRect/>
          </a:stretch>
        </p:blipFill>
        <p:spPr>
          <a:xfrm>
            <a:off x="4067466" y="4446552"/>
            <a:ext cx="1045078" cy="962052"/>
          </a:xfrm>
          <a:prstGeom prst="rect">
            <a:avLst/>
          </a:prstGeom>
        </p:spPr>
      </p:pic>
      <p:pic>
        <p:nvPicPr>
          <p:cNvPr id="5" name="图片 4" descr="蓝色的标志&#10;&#10;AI 生成的内容可能不正确。">
            <a:extLst>
              <a:ext uri="{FF2B5EF4-FFF2-40B4-BE49-F238E27FC236}">
                <a16:creationId xmlns:a16="http://schemas.microsoft.com/office/drawing/2014/main" id="{F064F797-8FC6-C3F3-4057-1BCE8D7DD8BA}"/>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1538098" y="4446552"/>
            <a:ext cx="595732" cy="900000"/>
          </a:xfrm>
          <a:prstGeom prst="rect">
            <a:avLst/>
          </a:prstGeom>
        </p:spPr>
      </p:pic>
      <p:pic>
        <p:nvPicPr>
          <p:cNvPr id="6" name="Picture 3">
            <a:extLst>
              <a:ext uri="{FF2B5EF4-FFF2-40B4-BE49-F238E27FC236}">
                <a16:creationId xmlns:a16="http://schemas.microsoft.com/office/drawing/2014/main" id="{CD5607BF-2C9F-FCC7-9250-DAB0946B07BA}"/>
              </a:ext>
            </a:extLst>
          </p:cNvPr>
          <p:cNvPicPr>
            <a:picLocks noChangeAspect="1"/>
          </p:cNvPicPr>
          <p:nvPr/>
        </p:nvPicPr>
        <p:blipFill rotWithShape="1">
          <a:blip r:embed="rId7">
            <a:extLst>
              <a:ext uri="{28A0092B-C50C-407E-A947-70E740481C1C}">
                <a14:useLocalDpi xmlns:a14="http://schemas.microsoft.com/office/drawing/2010/main"/>
              </a:ext>
            </a:extLst>
          </a:blip>
          <a:srcRect l="-5"/>
          <a:stretch>
            <a:fillRect/>
          </a:stretch>
        </p:blipFill>
        <p:spPr bwMode="auto">
          <a:xfrm>
            <a:off x="7046180" y="4446552"/>
            <a:ext cx="897063"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2024年北京理工大学人文与社会科学学院心理健康教育硕士非全日制研究生招生简章_北京理工大学非全日制研究生_路灯在职研究生">
            <a:extLst>
              <a:ext uri="{FF2B5EF4-FFF2-40B4-BE49-F238E27FC236}">
                <a16:creationId xmlns:a16="http://schemas.microsoft.com/office/drawing/2014/main" id="{5197FD48-802B-6433-270F-9BE72B89CFED}"/>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r="77018"/>
          <a:stretch>
            <a:fillRect/>
          </a:stretch>
        </p:blipFill>
        <p:spPr bwMode="auto">
          <a:xfrm>
            <a:off x="9964435" y="4446552"/>
            <a:ext cx="941618" cy="900000"/>
          </a:xfrm>
          <a:prstGeom prst="rect">
            <a:avLst/>
          </a:prstGeom>
          <a:noFill/>
          <a:extLst>
            <a:ext uri="{909E8E84-426E-40DD-AFC4-6F175D3DCCD1}">
              <a14:hiddenFill xmlns:a14="http://schemas.microsoft.com/office/drawing/2010/main">
                <a:solidFill>
                  <a:srgbClr val="FFFFFF"/>
                </a:solidFill>
              </a14:hiddenFill>
            </a:ext>
          </a:extLst>
        </p:spPr>
      </p:pic>
      <p:sp>
        <p:nvSpPr>
          <p:cNvPr id="10" name="副标题 2">
            <a:extLst>
              <a:ext uri="{FF2B5EF4-FFF2-40B4-BE49-F238E27FC236}">
                <a16:creationId xmlns:a16="http://schemas.microsoft.com/office/drawing/2014/main" id="{FCFD8073-E390-34FF-E3C5-D49D95B4538B}"/>
              </a:ext>
            </a:extLst>
          </p:cNvPr>
          <p:cNvSpPr txBox="1">
            <a:spLocks/>
          </p:cNvSpPr>
          <p:nvPr/>
        </p:nvSpPr>
        <p:spPr>
          <a:xfrm>
            <a:off x="3148918" y="3555469"/>
            <a:ext cx="3051907" cy="7078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00000"/>
              </a:lnSpc>
            </a:pP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Guoliang</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Li</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Tsinghua</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University</a:t>
            </a:r>
          </a:p>
        </p:txBody>
      </p:sp>
      <p:sp>
        <p:nvSpPr>
          <p:cNvPr id="12" name="副标题 2">
            <a:extLst>
              <a:ext uri="{FF2B5EF4-FFF2-40B4-BE49-F238E27FC236}">
                <a16:creationId xmlns:a16="http://schemas.microsoft.com/office/drawing/2014/main" id="{5EB7F963-D0E2-8715-F7D6-0E484C76F359}"/>
              </a:ext>
            </a:extLst>
          </p:cNvPr>
          <p:cNvSpPr txBox="1">
            <a:spLocks/>
          </p:cNvSpPr>
          <p:nvPr/>
        </p:nvSpPr>
        <p:spPr>
          <a:xfrm>
            <a:off x="8826734" y="3555469"/>
            <a:ext cx="3255937" cy="7078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00000"/>
              </a:lnSpc>
            </a:pPr>
            <a:r>
              <a:rPr kumimoji="1" lang="en-US" altLang="zh-CN" sz="2000" dirty="0" err="1">
                <a:latin typeface="Avenir Next" panose="020B0503020202020204" pitchFamily="34" charset="0"/>
                <a:ea typeface="SimHei" panose="02010609060101010101" pitchFamily="49" charset="-122"/>
                <a:cs typeface="Times New Roman" panose="02020603050405020304" pitchFamily="18" charset="0"/>
              </a:rPr>
              <a:t>Chengliang</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Chai</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Beijing</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Institute</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of</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Tech.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41BB-39CD-8B84-AF9E-F06ECD074979}"/>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E2863B-8AEC-3458-6A61-96178F0B9EA5}"/>
              </a:ext>
            </a:extLst>
          </p:cNvPr>
          <p:cNvSpPr>
            <a:spLocks noGrp="1"/>
          </p:cNvSpPr>
          <p:nvPr>
            <p:ph type="sldNum" sz="quarter" idx="12"/>
          </p:nvPr>
        </p:nvSpPr>
        <p:spPr/>
        <p:txBody>
          <a:bodyPr/>
          <a:lstStyle/>
          <a:p>
            <a:fld id="{1A555381-9BA3-9543-9FC3-0B4BD9DA0727}" type="slidenum">
              <a:rPr kumimoji="1" lang="zh-CN" altLang="en-US" smtClean="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9</a:t>
            </a:fld>
            <a:endParaRPr kumimoji="1" lang="zh-CN" altLang="en-US" dirty="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8" name="内容占位符 7">
            <a:extLst>
              <a:ext uri="{FF2B5EF4-FFF2-40B4-BE49-F238E27FC236}">
                <a16:creationId xmlns:a16="http://schemas.microsoft.com/office/drawing/2014/main" id="{F2FE6D24-26A8-EA44-578A-8F2493D1D4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272501" y="990639"/>
            <a:ext cx="9646998" cy="5804784"/>
          </a:xfrm>
        </p:spPr>
      </p:pic>
      <p:sp>
        <p:nvSpPr>
          <p:cNvPr id="3" name="标题 1">
            <a:extLst>
              <a:ext uri="{FF2B5EF4-FFF2-40B4-BE49-F238E27FC236}">
                <a16:creationId xmlns:a16="http://schemas.microsoft.com/office/drawing/2014/main" id="{19EF5665-A46C-8437-21E6-A8EA94D8ECE4}"/>
              </a:ext>
            </a:extLst>
          </p:cNvPr>
          <p:cNvSpPr txBox="1"/>
          <p:nvPr/>
        </p:nvSpPr>
        <p:spPr>
          <a:xfrm>
            <a:off x="838200" y="2943"/>
            <a:ext cx="11033760" cy="1333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a:lstStyle>
          <a:p>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An</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Overview</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of</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NL2SQL</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Benchmarks</a:t>
            </a:r>
            <a:endParaRPr 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68589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E0F2D-9471-977B-FC93-4D03EA0BF8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D5092E9-6F89-8581-96F8-4951C5B561A8}"/>
              </a:ext>
            </a:extLst>
          </p:cNvPr>
          <p:cNvSpPr>
            <a:spLocks noGrp="1"/>
          </p:cNvSpPr>
          <p:nvPr>
            <p:ph type="title"/>
          </p:nvPr>
        </p:nvSpPr>
        <p:spPr>
          <a:xfrm>
            <a:off x="609600" y="9525"/>
            <a:ext cx="11582400" cy="1378903"/>
          </a:xfrm>
        </p:spPr>
        <p:txBody>
          <a:bodyPr/>
          <a:lstStyle/>
          <a:p>
            <a:r>
              <a:rPr lang="zh-CN" altLang="en-US" dirty="0">
                <a:latin typeface="Avenir Next" panose="020B0503020202020204" pitchFamily="34" charset="0"/>
                <a:ea typeface="微软雅黑"/>
                <a:cs typeface="Times New Roman" panose="02020503050405090304" pitchFamily="18" charset="0"/>
              </a:rPr>
              <a:t>NL2SQL Benchmark Discussion &amp; Insights</a:t>
            </a:r>
          </a:p>
        </p:txBody>
      </p:sp>
      <p:sp>
        <p:nvSpPr>
          <p:cNvPr id="3" name="内容占位符 2">
            <a:extLst>
              <a:ext uri="{FF2B5EF4-FFF2-40B4-BE49-F238E27FC236}">
                <a16:creationId xmlns:a16="http://schemas.microsoft.com/office/drawing/2014/main" id="{72BED817-EDF9-6F4C-C0A9-6E99EA2A6ECC}"/>
              </a:ext>
            </a:extLst>
          </p:cNvPr>
          <p:cNvSpPr>
            <a:spLocks noGrp="1"/>
          </p:cNvSpPr>
          <p:nvPr>
            <p:ph idx="1"/>
          </p:nvPr>
        </p:nvSpPr>
        <p:spPr>
          <a:xfrm>
            <a:off x="838199" y="1408922"/>
            <a:ext cx="11070021" cy="4777372"/>
          </a:xfrm>
        </p:spPr>
        <p:txBody>
          <a:bodyPr vert="horz" lIns="91440" tIns="45720" rIns="91440" bIns="45720" rtlCol="0" anchor="t">
            <a:normAutofit/>
          </a:bodyPr>
          <a:lstStyle/>
          <a:p>
            <a:r>
              <a:rPr lang="zh-CN" altLang="en-US" b="1" dirty="0">
                <a:latin typeface="Avenir Next" panose="020B0503020202020204" pitchFamily="34" charset="0"/>
                <a:ea typeface="微软雅黑"/>
                <a:cs typeface="Times New Roman" panose="02020503050405090304" pitchFamily="18" charset="0"/>
              </a:rPr>
              <a:t>From the Redundancy Measure perspective</a:t>
            </a:r>
          </a:p>
          <a:p>
            <a:pPr lvl="1"/>
            <a:r>
              <a:rPr lang="zh-CN" altLang="en-US" dirty="0">
                <a:latin typeface="Avenir Next" panose="020B0503020202020204" pitchFamily="34" charset="0"/>
                <a:ea typeface="微软雅黑"/>
                <a:cs typeface="Times New Roman" panose="02020503050405090304" pitchFamily="18" charset="0"/>
              </a:rPr>
              <a:t>We observe a trend from early datasets to recent ones where </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datasets have grown in size</a:t>
            </a:r>
            <a:r>
              <a:rPr lang="zh-CN" altLang="en-US" dirty="0">
                <a:latin typeface="Avenir Next" panose="020B0503020202020204" pitchFamily="34" charset="0"/>
                <a:ea typeface="微软雅黑"/>
                <a:cs typeface="Times New Roman" panose="02020503050405090304" pitchFamily="18" charset="0"/>
              </a:rPr>
              <a:t>, including increases in the number of questions and unique queries</a:t>
            </a:r>
            <a:r>
              <a:rPr lang="en-US" altLang="zh-CN" dirty="0">
                <a:latin typeface="Avenir Next" panose="020B0503020202020204" pitchFamily="34" charset="0"/>
                <a:ea typeface="微软雅黑"/>
                <a:cs typeface="Times New Roman" panose="02020503050405090304" pitchFamily="18" charset="0"/>
              </a:rPr>
              <a:t>.</a:t>
            </a:r>
            <a:endParaRPr lang="zh-CN" altLang="en-US" dirty="0">
              <a:latin typeface="Avenir Next" panose="020B0503020202020204" pitchFamily="34" charset="0"/>
              <a:ea typeface="微软雅黑"/>
              <a:cs typeface="Times New Roman" panose="02020503050405090304" pitchFamily="18" charset="0"/>
            </a:endParaRPr>
          </a:p>
          <a:p>
            <a:r>
              <a:rPr lang="zh-CN" altLang="en-US" b="1" dirty="0">
                <a:latin typeface="Avenir Next" panose="020B0503020202020204" pitchFamily="34" charset="0"/>
                <a:ea typeface="微软雅黑"/>
                <a:cs typeface="Times New Roman" panose="02020503050405090304" pitchFamily="18" charset="0"/>
              </a:rPr>
              <a:t>From the Database Complexity perspective</a:t>
            </a:r>
          </a:p>
          <a:p>
            <a:pPr lvl="1"/>
            <a:r>
              <a:rPr lang="zh-CN" altLang="en-US" dirty="0">
                <a:latin typeface="Avenir Next" panose="020B0503020202020204" pitchFamily="34" charset="0"/>
                <a:ea typeface="微软雅黑"/>
                <a:cs typeface="Times New Roman" panose="02020503050405090304" pitchFamily="18" charset="0"/>
              </a:rPr>
              <a:t>The number of databases (and tables) in datasets </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correlates with the tasks </a:t>
            </a:r>
            <a:r>
              <a:rPr lang="zh-CN" altLang="en-US" dirty="0">
                <a:latin typeface="Avenir Next" panose="020B0503020202020204" pitchFamily="34" charset="0"/>
                <a:ea typeface="微软雅黑"/>
                <a:cs typeface="Times New Roman" panose="02020503050405090304" pitchFamily="18" charset="0"/>
              </a:rPr>
              <a:t>(e.g., Single-domain vs. Robustness) they serve</a:t>
            </a:r>
            <a:r>
              <a:rPr lang="en-US" altLang="zh-CN" dirty="0">
                <a:latin typeface="Avenir Next" panose="020B0503020202020204" pitchFamily="34" charset="0"/>
                <a:ea typeface="微软雅黑"/>
                <a:cs typeface="Times New Roman" panose="02020503050405090304" pitchFamily="18" charset="0"/>
              </a:rPr>
              <a:t>.</a:t>
            </a:r>
            <a:endParaRPr lang="zh-CN" altLang="en-US" dirty="0">
              <a:latin typeface="Avenir Next" panose="020B0503020202020204" pitchFamily="34" charset="0"/>
              <a:ea typeface="微软雅黑"/>
              <a:cs typeface="Times New Roman" panose="02020503050405090304" pitchFamily="18" charset="0"/>
            </a:endParaRPr>
          </a:p>
          <a:p>
            <a:r>
              <a:rPr lang="zh-CN" b="1" dirty="0">
                <a:latin typeface="Avenir Next" panose="020B0503020202020204" pitchFamily="34" charset="0"/>
                <a:ea typeface="微软雅黑"/>
                <a:cs typeface="Times New Roman" panose="02020503050405090304" pitchFamily="18" charset="0"/>
              </a:rPr>
              <a:t>From the</a:t>
            </a:r>
            <a:r>
              <a:rPr lang="zh-CN" altLang="en-US" b="1" dirty="0">
                <a:latin typeface="Avenir Next" panose="020B0503020202020204" pitchFamily="34" charset="0"/>
                <a:ea typeface="微软雅黑"/>
                <a:cs typeface="Times New Roman" panose="02020503050405090304" pitchFamily="18" charset="0"/>
              </a:rPr>
              <a:t> Query Complexity </a:t>
            </a:r>
            <a:r>
              <a:rPr lang="zh-CN" b="1" dirty="0">
                <a:latin typeface="Avenir Next" panose="020B0503020202020204" pitchFamily="34" charset="0"/>
                <a:ea typeface="微软雅黑"/>
                <a:cs typeface="Times New Roman" panose="02020503050405090304" pitchFamily="18" charset="0"/>
              </a:rPr>
              <a:t>perspective</a:t>
            </a:r>
          </a:p>
          <a:p>
            <a:pPr lvl="1"/>
            <a:r>
              <a:rPr lang="en-US" altLang="zh-CN" dirty="0">
                <a:latin typeface="Avenir Next" panose="020B0503020202020204" pitchFamily="34" charset="0"/>
                <a:ea typeface="微软雅黑"/>
                <a:cs typeface="Times New Roman" panose="02020503050405090304" pitchFamily="18" charset="0"/>
              </a:rPr>
              <a:t>Recent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datasets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show</a:t>
            </a:r>
            <a:r>
              <a:rPr lang="zh-CN" altLang="en-US" dirty="0">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a</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growing</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emphasis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on</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Scalar</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Functions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and</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Mathematical</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Computations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in</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SQL</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queries</a:t>
            </a:r>
            <a:r>
              <a:rPr lang="en-US" altLang="zh-CN" dirty="0">
                <a:latin typeface="Avenir Next" panose="020B0503020202020204" pitchFamily="34" charset="0"/>
                <a:ea typeface="微软雅黑"/>
                <a:cs typeface="Times New Roman" panose="02020503050405090304" pitchFamily="18" charset="0"/>
              </a:rPr>
              <a: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which</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introduces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challenges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SQL</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generation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structure</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not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seen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earlier</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datasets.</a:t>
            </a:r>
            <a:endParaRPr lang="zh-CN" dirty="0">
              <a:latin typeface="Avenir Next" panose="020B0503020202020204" pitchFamily="34" charset="0"/>
              <a:ea typeface="微软雅黑"/>
              <a:cs typeface="Times New Roman" panose="02020503050405090304" pitchFamily="18" charset="0"/>
            </a:endParaRPr>
          </a:p>
        </p:txBody>
      </p:sp>
      <p:sp>
        <p:nvSpPr>
          <p:cNvPr id="4" name="灯片编号占位符 3">
            <a:extLst>
              <a:ext uri="{FF2B5EF4-FFF2-40B4-BE49-F238E27FC236}">
                <a16:creationId xmlns:a16="http://schemas.microsoft.com/office/drawing/2014/main" id="{C125CBF0-5480-972D-A94E-8498508CB7F7}"/>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10</a:t>
            </a:fld>
            <a:endParaRPr kumimoji="1" lang="zh-CN" altLang="en-US">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Tree>
    <p:extLst>
      <p:ext uri="{BB962C8B-B14F-4D97-AF65-F5344CB8AC3E}">
        <p14:creationId xmlns:p14="http://schemas.microsoft.com/office/powerpoint/2010/main" val="3368942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C4C8-79AD-760B-5AB3-1758EAC3A3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40A9B9-C6E7-D1EA-15EA-4C6BE99B6431}"/>
              </a:ext>
            </a:extLst>
          </p:cNvPr>
          <p:cNvSpPr>
            <a:spLocks noGrp="1"/>
          </p:cNvSpPr>
          <p:nvPr>
            <p:ph type="title"/>
          </p:nvPr>
        </p:nvSpPr>
        <p:spPr/>
        <p:txBody>
          <a:bodyPr/>
          <a:lstStyle/>
          <a:p>
            <a:r>
              <a:rPr kumimoji="1" lang="en-US" altLang="zh-CN" dirty="0"/>
              <a:t>Tutorial</a:t>
            </a:r>
            <a:r>
              <a:rPr kumimoji="1" lang="zh-CN" altLang="en-US" dirty="0"/>
              <a:t> </a:t>
            </a:r>
            <a:r>
              <a:rPr kumimoji="1" lang="en-US" altLang="zh-CN" dirty="0"/>
              <a:t>Roadmap</a:t>
            </a:r>
            <a:endParaRPr kumimoji="1" lang="zh-CN" altLang="en-US" dirty="0"/>
          </a:p>
        </p:txBody>
      </p:sp>
      <p:sp>
        <p:nvSpPr>
          <p:cNvPr id="4" name="灯片编号占位符 3">
            <a:extLst>
              <a:ext uri="{FF2B5EF4-FFF2-40B4-BE49-F238E27FC236}">
                <a16:creationId xmlns:a16="http://schemas.microsoft.com/office/drawing/2014/main" id="{162681EC-6F1E-AE28-9585-1E159F5194F3}"/>
              </a:ext>
            </a:extLst>
          </p:cNvPr>
          <p:cNvSpPr>
            <a:spLocks noGrp="1"/>
          </p:cNvSpPr>
          <p:nvPr>
            <p:ph type="sldNum" sz="quarter" idx="12"/>
          </p:nvPr>
        </p:nvSpPr>
        <p:spPr/>
        <p:txBody>
          <a:bodyPr/>
          <a:lstStyle/>
          <a:p>
            <a:fld id="{1A555381-9BA3-9543-9FC3-0B4BD9DA0727}" type="slidenum">
              <a:rPr kumimoji="1" lang="zh-CN" altLang="en-US" smtClean="0"/>
              <a:t>11</a:t>
            </a:fld>
            <a:endParaRPr kumimoji="1" lang="zh-CN" altLang="en-US" dirty="0"/>
          </a:p>
        </p:txBody>
      </p:sp>
      <p:pic>
        <p:nvPicPr>
          <p:cNvPr id="5" name="图形 4">
            <a:extLst>
              <a:ext uri="{FF2B5EF4-FFF2-40B4-BE49-F238E27FC236}">
                <a16:creationId xmlns:a16="http://schemas.microsoft.com/office/drawing/2014/main" id="{20EFCB81-E208-FF08-64E1-B8938B5FE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Tree>
    <p:extLst>
      <p:ext uri="{BB962C8B-B14F-4D97-AF65-F5344CB8AC3E}">
        <p14:creationId xmlns:p14="http://schemas.microsoft.com/office/powerpoint/2010/main" val="97509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FDD84-5DEE-78B1-A6DD-2ECC0150557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7D53B6-1FD3-B812-7282-704CB9B0EF3F}"/>
              </a:ext>
            </a:extLst>
          </p:cNvPr>
          <p:cNvSpPr>
            <a:spLocks noGrp="1"/>
          </p:cNvSpPr>
          <p:nvPr>
            <p:ph type="title"/>
          </p:nvPr>
        </p:nvSpPr>
        <p:spPr/>
        <p:txBody>
          <a:bodyPr/>
          <a:lstStyle/>
          <a:p>
            <a:r>
              <a:rPr kumimoji="1" lang="en-US" altLang="zh-CN" dirty="0"/>
              <a:t>Tutorial</a:t>
            </a:r>
            <a:r>
              <a:rPr kumimoji="1" lang="zh-CN" altLang="en-US" dirty="0"/>
              <a:t> </a:t>
            </a:r>
            <a:r>
              <a:rPr kumimoji="1" lang="en-US" altLang="zh-CN" dirty="0"/>
              <a:t>Roadmap</a:t>
            </a:r>
            <a:endParaRPr kumimoji="1" lang="zh-CN" altLang="en-US" dirty="0"/>
          </a:p>
        </p:txBody>
      </p:sp>
      <p:sp>
        <p:nvSpPr>
          <p:cNvPr id="4" name="灯片编号占位符 3">
            <a:extLst>
              <a:ext uri="{FF2B5EF4-FFF2-40B4-BE49-F238E27FC236}">
                <a16:creationId xmlns:a16="http://schemas.microsoft.com/office/drawing/2014/main" id="{6F95F798-84FF-11B5-5CDE-8B01F26CC526}"/>
              </a:ext>
            </a:extLst>
          </p:cNvPr>
          <p:cNvSpPr>
            <a:spLocks noGrp="1"/>
          </p:cNvSpPr>
          <p:nvPr>
            <p:ph type="sldNum" sz="quarter" idx="12"/>
          </p:nvPr>
        </p:nvSpPr>
        <p:spPr/>
        <p:txBody>
          <a:bodyPr/>
          <a:lstStyle/>
          <a:p>
            <a:fld id="{1A555381-9BA3-9543-9FC3-0B4BD9DA0727}" type="slidenum">
              <a:rPr kumimoji="1" lang="zh-CN" altLang="en-US" smtClean="0"/>
              <a:t>12</a:t>
            </a:fld>
            <a:endParaRPr kumimoji="1" lang="zh-CN" altLang="en-US" dirty="0"/>
          </a:p>
        </p:txBody>
      </p:sp>
      <p:pic>
        <p:nvPicPr>
          <p:cNvPr id="5" name="图形 4">
            <a:extLst>
              <a:ext uri="{FF2B5EF4-FFF2-40B4-BE49-F238E27FC236}">
                <a16:creationId xmlns:a16="http://schemas.microsoft.com/office/drawing/2014/main" id="{FCC7D9CF-1AA3-7F39-5417-E787601278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
        <p:nvSpPr>
          <p:cNvPr id="6" name="任意形状 5">
            <a:extLst>
              <a:ext uri="{FF2B5EF4-FFF2-40B4-BE49-F238E27FC236}">
                <a16:creationId xmlns:a16="http://schemas.microsoft.com/office/drawing/2014/main" id="{40360F3A-E3E7-2009-31A1-4BE1128A9234}"/>
              </a:ext>
            </a:extLst>
          </p:cNvPr>
          <p:cNvSpPr/>
          <p:nvPr/>
        </p:nvSpPr>
        <p:spPr>
          <a:xfrm>
            <a:off x="3950803" y="1461052"/>
            <a:ext cx="4383157" cy="3130826"/>
          </a:xfrm>
          <a:custGeom>
            <a:avLst/>
            <a:gdLst>
              <a:gd name="connsiteX0" fmla="*/ 29818 w 4383157"/>
              <a:gd name="connsiteY0" fmla="*/ 0 h 3130826"/>
              <a:gd name="connsiteX1" fmla="*/ 4373218 w 4383157"/>
              <a:gd name="connsiteY1" fmla="*/ 19878 h 3130826"/>
              <a:gd name="connsiteX2" fmla="*/ 4383157 w 4383157"/>
              <a:gd name="connsiteY2" fmla="*/ 1699591 h 3130826"/>
              <a:gd name="connsiteX3" fmla="*/ 3607905 w 4383157"/>
              <a:gd name="connsiteY3" fmla="*/ 1699591 h 3130826"/>
              <a:gd name="connsiteX4" fmla="*/ 3607905 w 4383157"/>
              <a:gd name="connsiteY4" fmla="*/ 2097157 h 3130826"/>
              <a:gd name="connsiteX5" fmla="*/ 2604053 w 4383157"/>
              <a:gd name="connsiteY5" fmla="*/ 2097157 h 3130826"/>
              <a:gd name="connsiteX6" fmla="*/ 2613992 w 4383157"/>
              <a:gd name="connsiteY6" fmla="*/ 2822713 h 3130826"/>
              <a:gd name="connsiteX7" fmla="*/ 2276061 w 4383157"/>
              <a:gd name="connsiteY7" fmla="*/ 2852531 h 3130826"/>
              <a:gd name="connsiteX8" fmla="*/ 2276061 w 4383157"/>
              <a:gd name="connsiteY8" fmla="*/ 3130826 h 3130826"/>
              <a:gd name="connsiteX9" fmla="*/ 0 w 4383157"/>
              <a:gd name="connsiteY9" fmla="*/ 3120887 h 3130826"/>
              <a:gd name="connsiteX10" fmla="*/ 29818 w 4383157"/>
              <a:gd name="connsiteY10" fmla="*/ 0 h 313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3157" h="3130826">
                <a:moveTo>
                  <a:pt x="29818" y="0"/>
                </a:moveTo>
                <a:lnTo>
                  <a:pt x="4373218" y="19878"/>
                </a:lnTo>
                <a:lnTo>
                  <a:pt x="4383157" y="1699591"/>
                </a:lnTo>
                <a:lnTo>
                  <a:pt x="3607905" y="1699591"/>
                </a:lnTo>
                <a:lnTo>
                  <a:pt x="3607905" y="2097157"/>
                </a:lnTo>
                <a:lnTo>
                  <a:pt x="2604053" y="2097157"/>
                </a:lnTo>
                <a:lnTo>
                  <a:pt x="2613992" y="2822713"/>
                </a:lnTo>
                <a:lnTo>
                  <a:pt x="2276061" y="2852531"/>
                </a:lnTo>
                <a:lnTo>
                  <a:pt x="2276061" y="3130826"/>
                </a:lnTo>
                <a:lnTo>
                  <a:pt x="0" y="3120887"/>
                </a:lnTo>
                <a:lnTo>
                  <a:pt x="29818" y="0"/>
                </a:lnTo>
                <a:close/>
              </a:path>
            </a:pathLst>
          </a:custGeom>
          <a:noFill/>
          <a:ln w="3810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287EF3F-FA0E-0EE4-BB76-35092B291A53}"/>
              </a:ext>
            </a:extLst>
          </p:cNvPr>
          <p:cNvSpPr txBox="1"/>
          <p:nvPr/>
        </p:nvSpPr>
        <p:spPr>
          <a:xfrm>
            <a:off x="36268" y="2797073"/>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Q1:</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How to design prompts and train PLMs/LLMs for NL2SQL?</a:t>
            </a:r>
            <a:r>
              <a:rPr lang="zh-CN" altLang="en-US" b="1" dirty="0">
                <a:solidFill>
                  <a:schemeClr val="bg1"/>
                </a:solidFill>
                <a:latin typeface="Avenir Next" panose="020B0503020202020204" pitchFamily="34" charset="0"/>
                <a:cs typeface="Times New Roman" panose="02020503050405090304" pitchFamily="18" charset="0"/>
                <a:sym typeface="+mn-ea"/>
              </a:rPr>
              <a:t> </a:t>
            </a:r>
            <a:endParaRPr lang="en-US" altLang="zh-CN" b="1" dirty="0">
              <a:solidFill>
                <a:schemeClr val="bg1"/>
              </a:solidFill>
              <a:highlight>
                <a:srgbClr val="FFFF00"/>
              </a:highlight>
              <a:latin typeface="Avenir Next" panose="020B0503020202020204" pitchFamily="34" charset="0"/>
              <a:cs typeface="Times New Roman" panose="02020503050405090304" pitchFamily="18" charset="0"/>
            </a:endParaRPr>
          </a:p>
        </p:txBody>
      </p:sp>
      <p:sp>
        <p:nvSpPr>
          <p:cNvPr id="15" name="文本框 14">
            <a:extLst>
              <a:ext uri="{FF2B5EF4-FFF2-40B4-BE49-F238E27FC236}">
                <a16:creationId xmlns:a16="http://schemas.microsoft.com/office/drawing/2014/main" id="{ADDEA70B-2FE4-DA66-472D-EDC3FB4BC884}"/>
              </a:ext>
            </a:extLst>
          </p:cNvPr>
          <p:cNvSpPr txBox="1"/>
          <p:nvPr/>
        </p:nvSpPr>
        <p:spPr>
          <a:xfrm>
            <a:off x="343133" y="1396928"/>
            <a:ext cx="3269740" cy="830997"/>
          </a:xfrm>
          <a:prstGeom prst="rect">
            <a:avLst/>
          </a:prstGeom>
          <a:noFill/>
        </p:spPr>
        <p:txBody>
          <a:bodyPr wrap="square" rtlCol="0">
            <a:spAutoFit/>
          </a:bodyPr>
          <a:lstStyle/>
          <a:p>
            <a:pPr algn="ctr"/>
            <a:r>
              <a:rPr lang="en-US" altLang="zh-CN" sz="2400"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400" b="1" dirty="0">
              <a:solidFill>
                <a:srgbClr val="A5012B"/>
              </a:solidFill>
              <a:latin typeface="Avenir Next" panose="020B0503020202020204" pitchFamily="34" charset="0"/>
              <a:cs typeface="Times New Roman" panose="02020503050405090304" pitchFamily="18" charset="0"/>
            </a:endParaRPr>
          </a:p>
        </p:txBody>
      </p:sp>
      <p:sp>
        <p:nvSpPr>
          <p:cNvPr id="19" name="文本框 18">
            <a:extLst>
              <a:ext uri="{FF2B5EF4-FFF2-40B4-BE49-F238E27FC236}">
                <a16:creationId xmlns:a16="http://schemas.microsoft.com/office/drawing/2014/main" id="{37162B7B-F0CD-E0CD-495B-257B14351A04}"/>
              </a:ext>
            </a:extLst>
          </p:cNvPr>
          <p:cNvSpPr txBox="1"/>
          <p:nvPr/>
        </p:nvSpPr>
        <p:spPr>
          <a:xfrm>
            <a:off x="36267" y="3534547"/>
            <a:ext cx="404499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Prompt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Settings:</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Few-shot/Zero-shot</a:t>
            </a:r>
          </a:p>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Training:</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SFT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RL</a:t>
            </a:r>
          </a:p>
          <a:p>
            <a:pPr marL="285750" indent="-285750">
              <a:buFont typeface="Arial" panose="020B0604020202020204" pitchFamily="34" charset="0"/>
              <a:buChar char="•"/>
            </a:pPr>
            <a:endParaRPr lang="en-US" altLang="zh-CN" sz="1600" dirty="0">
              <a:highlight>
                <a:srgbClr val="FFFF00"/>
              </a:highlight>
              <a:latin typeface="Avenir Next" panose="020B0503020202020204" pitchFamily="34" charset="0"/>
              <a:cs typeface="Times New Roman" panose="02020503050405090304" pitchFamily="18" charset="0"/>
            </a:endParaRPr>
          </a:p>
        </p:txBody>
      </p:sp>
      <p:sp>
        <p:nvSpPr>
          <p:cNvPr id="21" name="左箭头 20">
            <a:extLst>
              <a:ext uri="{FF2B5EF4-FFF2-40B4-BE49-F238E27FC236}">
                <a16:creationId xmlns:a16="http://schemas.microsoft.com/office/drawing/2014/main" id="{DADD21BF-6189-2480-6AE1-1CDB48633F33}"/>
              </a:ext>
            </a:extLst>
          </p:cNvPr>
          <p:cNvSpPr/>
          <p:nvPr/>
        </p:nvSpPr>
        <p:spPr>
          <a:xfrm>
            <a:off x="3503542" y="1679713"/>
            <a:ext cx="377687" cy="298174"/>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7" name="文本框 26">
            <a:extLst>
              <a:ext uri="{FF2B5EF4-FFF2-40B4-BE49-F238E27FC236}">
                <a16:creationId xmlns:a16="http://schemas.microsoft.com/office/drawing/2014/main" id="{B65D3A25-6001-072A-D6AC-970F25F39547}"/>
              </a:ext>
            </a:extLst>
          </p:cNvPr>
          <p:cNvSpPr txBox="1"/>
          <p:nvPr/>
        </p:nvSpPr>
        <p:spPr>
          <a:xfrm>
            <a:off x="31299" y="4331348"/>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Q2:</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 altLang="zh-CN" b="1" dirty="0">
                <a:solidFill>
                  <a:schemeClr val="bg1"/>
                </a:solidFill>
                <a:latin typeface="Avenir Next" panose="020B0503020202020204" pitchFamily="34" charset="0"/>
                <a:cs typeface="Times New Roman" panose="02020503050405090304" pitchFamily="18" charset="0"/>
              </a:rPr>
              <a:t>How effective are the core pre-processing techniques?</a:t>
            </a:r>
            <a:endParaRPr lang="en-US" altLang="zh-CN" b="1" dirty="0">
              <a:solidFill>
                <a:schemeClr val="bg1"/>
              </a:solidFill>
              <a:latin typeface="Avenir Next" panose="020B0503020202020204" pitchFamily="34" charset="0"/>
              <a:cs typeface="Times New Roman" panose="02020503050405090304" pitchFamily="18" charset="0"/>
              <a:sym typeface="+mn-ea"/>
            </a:endParaRPr>
          </a:p>
        </p:txBody>
      </p:sp>
    </p:spTree>
    <p:extLst>
      <p:ext uri="{BB962C8B-B14F-4D97-AF65-F5344CB8AC3E}">
        <p14:creationId xmlns:p14="http://schemas.microsoft.com/office/powerpoint/2010/main" val="1244622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9EF7-B766-6C30-80E9-D6DCBECD676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2CA3D2A-2FAE-C740-9E3F-C64C903EBF3A}"/>
              </a:ext>
            </a:extLst>
          </p:cNvPr>
          <p:cNvSpPr>
            <a:spLocks noGrp="1"/>
          </p:cNvSpPr>
          <p:nvPr>
            <p:ph type="title"/>
          </p:nvPr>
        </p:nvSpPr>
        <p:spPr/>
        <p:txBody>
          <a:bodyPr/>
          <a:lstStyle/>
          <a:p>
            <a:r>
              <a:rPr kumimoji="1" lang="en-US" altLang="zh-CN" dirty="0">
                <a:latin typeface="Avenir Next" panose="020B0503020202020204" pitchFamily="34" charset="0"/>
              </a:rPr>
              <a:t>Tutorial</a:t>
            </a:r>
            <a:r>
              <a:rPr kumimoji="1" lang="zh-CN" altLang="en-US" dirty="0">
                <a:latin typeface="Avenir Next" panose="020B0503020202020204" pitchFamily="34" charset="0"/>
              </a:rPr>
              <a:t> </a:t>
            </a:r>
            <a:r>
              <a:rPr kumimoji="1" lang="en-US" altLang="zh-CN" dirty="0">
                <a:latin typeface="Avenir Next" panose="020B0503020202020204" pitchFamily="34" charset="0"/>
              </a:rPr>
              <a:t>Roadmap</a:t>
            </a:r>
            <a:endParaRPr kumimoji="1" lang="zh-CN" altLang="en-US" dirty="0">
              <a:latin typeface="Avenir Next" panose="020B0503020202020204" pitchFamily="34" charset="0"/>
            </a:endParaRPr>
          </a:p>
        </p:txBody>
      </p:sp>
      <p:sp>
        <p:nvSpPr>
          <p:cNvPr id="4" name="灯片编号占位符 3">
            <a:extLst>
              <a:ext uri="{FF2B5EF4-FFF2-40B4-BE49-F238E27FC236}">
                <a16:creationId xmlns:a16="http://schemas.microsoft.com/office/drawing/2014/main" id="{97E778B8-E2D8-30D8-CC2D-5EC8A366A70C}"/>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13</a:t>
            </a:fld>
            <a:endParaRPr kumimoji="1" lang="zh-CN" altLang="en-US" dirty="0">
              <a:latin typeface="Avenir Next" panose="020B0503020202020204" pitchFamily="34" charset="0"/>
            </a:endParaRPr>
          </a:p>
        </p:txBody>
      </p:sp>
      <p:pic>
        <p:nvPicPr>
          <p:cNvPr id="5" name="图形 4">
            <a:extLst>
              <a:ext uri="{FF2B5EF4-FFF2-40B4-BE49-F238E27FC236}">
                <a16:creationId xmlns:a16="http://schemas.microsoft.com/office/drawing/2014/main" id="{7A0916ED-96AA-98C3-C6F1-21DBEECD40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
        <p:nvSpPr>
          <p:cNvPr id="6" name="任意形状 5">
            <a:extLst>
              <a:ext uri="{FF2B5EF4-FFF2-40B4-BE49-F238E27FC236}">
                <a16:creationId xmlns:a16="http://schemas.microsoft.com/office/drawing/2014/main" id="{C2DF996F-9FDE-4E1F-8739-8CEEEF32AFDC}"/>
              </a:ext>
            </a:extLst>
          </p:cNvPr>
          <p:cNvSpPr/>
          <p:nvPr/>
        </p:nvSpPr>
        <p:spPr>
          <a:xfrm>
            <a:off x="3950803" y="1461052"/>
            <a:ext cx="4383157" cy="3130826"/>
          </a:xfrm>
          <a:custGeom>
            <a:avLst/>
            <a:gdLst>
              <a:gd name="connsiteX0" fmla="*/ 29818 w 4383157"/>
              <a:gd name="connsiteY0" fmla="*/ 0 h 3130826"/>
              <a:gd name="connsiteX1" fmla="*/ 4373218 w 4383157"/>
              <a:gd name="connsiteY1" fmla="*/ 19878 h 3130826"/>
              <a:gd name="connsiteX2" fmla="*/ 4383157 w 4383157"/>
              <a:gd name="connsiteY2" fmla="*/ 1699591 h 3130826"/>
              <a:gd name="connsiteX3" fmla="*/ 3607905 w 4383157"/>
              <a:gd name="connsiteY3" fmla="*/ 1699591 h 3130826"/>
              <a:gd name="connsiteX4" fmla="*/ 3607905 w 4383157"/>
              <a:gd name="connsiteY4" fmla="*/ 2097157 h 3130826"/>
              <a:gd name="connsiteX5" fmla="*/ 2604053 w 4383157"/>
              <a:gd name="connsiteY5" fmla="*/ 2097157 h 3130826"/>
              <a:gd name="connsiteX6" fmla="*/ 2613992 w 4383157"/>
              <a:gd name="connsiteY6" fmla="*/ 2822713 h 3130826"/>
              <a:gd name="connsiteX7" fmla="*/ 2276061 w 4383157"/>
              <a:gd name="connsiteY7" fmla="*/ 2852531 h 3130826"/>
              <a:gd name="connsiteX8" fmla="*/ 2276061 w 4383157"/>
              <a:gd name="connsiteY8" fmla="*/ 3130826 h 3130826"/>
              <a:gd name="connsiteX9" fmla="*/ 0 w 4383157"/>
              <a:gd name="connsiteY9" fmla="*/ 3120887 h 3130826"/>
              <a:gd name="connsiteX10" fmla="*/ 29818 w 4383157"/>
              <a:gd name="connsiteY10" fmla="*/ 0 h 313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3157" h="3130826">
                <a:moveTo>
                  <a:pt x="29818" y="0"/>
                </a:moveTo>
                <a:lnTo>
                  <a:pt x="4373218" y="19878"/>
                </a:lnTo>
                <a:lnTo>
                  <a:pt x="4383157" y="1699591"/>
                </a:lnTo>
                <a:lnTo>
                  <a:pt x="3607905" y="1699591"/>
                </a:lnTo>
                <a:lnTo>
                  <a:pt x="3607905" y="2097157"/>
                </a:lnTo>
                <a:lnTo>
                  <a:pt x="2604053" y="2097157"/>
                </a:lnTo>
                <a:lnTo>
                  <a:pt x="2613992" y="2822713"/>
                </a:lnTo>
                <a:lnTo>
                  <a:pt x="2276061" y="2852531"/>
                </a:lnTo>
                <a:lnTo>
                  <a:pt x="2276061" y="3130826"/>
                </a:lnTo>
                <a:lnTo>
                  <a:pt x="0" y="3120887"/>
                </a:lnTo>
                <a:lnTo>
                  <a:pt x="29818" y="0"/>
                </a:lnTo>
                <a:close/>
              </a:path>
            </a:pathLst>
          </a:custGeom>
          <a:noFill/>
          <a:ln w="3810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7" name="任意形状 6">
            <a:extLst>
              <a:ext uri="{FF2B5EF4-FFF2-40B4-BE49-F238E27FC236}">
                <a16:creationId xmlns:a16="http://schemas.microsoft.com/office/drawing/2014/main" id="{EF9F9738-9261-E316-51C0-D7EDEF46937C}"/>
              </a:ext>
            </a:extLst>
          </p:cNvPr>
          <p:cNvSpPr/>
          <p:nvPr/>
        </p:nvSpPr>
        <p:spPr>
          <a:xfrm>
            <a:off x="3940864" y="3220278"/>
            <a:ext cx="4412974" cy="3200400"/>
          </a:xfrm>
          <a:custGeom>
            <a:avLst/>
            <a:gdLst>
              <a:gd name="connsiteX0" fmla="*/ 0 w 4412974"/>
              <a:gd name="connsiteY0" fmla="*/ 1381539 h 3200400"/>
              <a:gd name="connsiteX1" fmla="*/ 0 w 4412974"/>
              <a:gd name="connsiteY1" fmla="*/ 3190461 h 3200400"/>
              <a:gd name="connsiteX2" fmla="*/ 4412974 w 4412974"/>
              <a:gd name="connsiteY2" fmla="*/ 3200400 h 3200400"/>
              <a:gd name="connsiteX3" fmla="*/ 4403035 w 4412974"/>
              <a:gd name="connsiteY3" fmla="*/ 9939 h 3200400"/>
              <a:gd name="connsiteX4" fmla="*/ 3687418 w 4412974"/>
              <a:gd name="connsiteY4" fmla="*/ 0 h 3200400"/>
              <a:gd name="connsiteX5" fmla="*/ 3677478 w 4412974"/>
              <a:gd name="connsiteY5" fmla="*/ 417444 h 3200400"/>
              <a:gd name="connsiteX6" fmla="*/ 2703444 w 4412974"/>
              <a:gd name="connsiteY6" fmla="*/ 417444 h 3200400"/>
              <a:gd name="connsiteX7" fmla="*/ 2703444 w 4412974"/>
              <a:gd name="connsiteY7" fmla="*/ 1103244 h 3200400"/>
              <a:gd name="connsiteX8" fmla="*/ 2365513 w 4412974"/>
              <a:gd name="connsiteY8" fmla="*/ 1143000 h 3200400"/>
              <a:gd name="connsiteX9" fmla="*/ 2365513 w 4412974"/>
              <a:gd name="connsiteY9" fmla="*/ 1421296 h 3200400"/>
              <a:gd name="connsiteX10" fmla="*/ 0 w 4412974"/>
              <a:gd name="connsiteY10" fmla="*/ 1381539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2974" h="3200400">
                <a:moveTo>
                  <a:pt x="0" y="1381539"/>
                </a:moveTo>
                <a:lnTo>
                  <a:pt x="0" y="3190461"/>
                </a:lnTo>
                <a:lnTo>
                  <a:pt x="4412974" y="3200400"/>
                </a:lnTo>
                <a:lnTo>
                  <a:pt x="4403035" y="9939"/>
                </a:lnTo>
                <a:lnTo>
                  <a:pt x="3687418" y="0"/>
                </a:lnTo>
                <a:lnTo>
                  <a:pt x="3677478" y="417444"/>
                </a:lnTo>
                <a:lnTo>
                  <a:pt x="2703444" y="417444"/>
                </a:lnTo>
                <a:lnTo>
                  <a:pt x="2703444" y="1103244"/>
                </a:lnTo>
                <a:lnTo>
                  <a:pt x="2365513" y="1143000"/>
                </a:lnTo>
                <a:lnTo>
                  <a:pt x="2365513" y="1421296"/>
                </a:lnTo>
                <a:lnTo>
                  <a:pt x="0" y="1381539"/>
                </a:lnTo>
                <a:close/>
              </a:path>
            </a:pathLst>
          </a:custGeom>
          <a:no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14" name="文本框 13">
            <a:extLst>
              <a:ext uri="{FF2B5EF4-FFF2-40B4-BE49-F238E27FC236}">
                <a16:creationId xmlns:a16="http://schemas.microsoft.com/office/drawing/2014/main" id="{2CB61B2F-4FC5-29BD-8F97-FEF0E7C8FAC4}"/>
              </a:ext>
            </a:extLst>
          </p:cNvPr>
          <p:cNvSpPr txBox="1"/>
          <p:nvPr/>
        </p:nvSpPr>
        <p:spPr>
          <a:xfrm>
            <a:off x="36268" y="2797073"/>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Q1:</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How to design prompts and train PLMs/LLMs for NL2SQL?</a:t>
            </a:r>
            <a:r>
              <a:rPr lang="zh-CN" altLang="en-US" b="1" dirty="0">
                <a:solidFill>
                  <a:schemeClr val="bg1"/>
                </a:solidFill>
                <a:latin typeface="Avenir Next" panose="020B0503020202020204" pitchFamily="34" charset="0"/>
                <a:cs typeface="Times New Roman" panose="02020503050405090304" pitchFamily="18" charset="0"/>
                <a:sym typeface="+mn-ea"/>
              </a:rPr>
              <a:t> </a:t>
            </a:r>
            <a:endParaRPr lang="en-US" altLang="zh-CN" b="1" dirty="0">
              <a:solidFill>
                <a:schemeClr val="bg1"/>
              </a:solidFill>
              <a:highlight>
                <a:srgbClr val="FFFF00"/>
              </a:highlight>
              <a:latin typeface="Avenir Next" panose="020B0503020202020204" pitchFamily="34" charset="0"/>
              <a:cs typeface="Times New Roman" panose="02020503050405090304" pitchFamily="18" charset="0"/>
            </a:endParaRPr>
          </a:p>
        </p:txBody>
      </p:sp>
      <p:sp>
        <p:nvSpPr>
          <p:cNvPr id="15" name="文本框 14">
            <a:extLst>
              <a:ext uri="{FF2B5EF4-FFF2-40B4-BE49-F238E27FC236}">
                <a16:creationId xmlns:a16="http://schemas.microsoft.com/office/drawing/2014/main" id="{D2D25428-69F4-DEAC-E4F9-38172D3CA217}"/>
              </a:ext>
            </a:extLst>
          </p:cNvPr>
          <p:cNvSpPr txBox="1"/>
          <p:nvPr/>
        </p:nvSpPr>
        <p:spPr>
          <a:xfrm>
            <a:off x="343133" y="1396928"/>
            <a:ext cx="3269740" cy="830997"/>
          </a:xfrm>
          <a:prstGeom prst="rect">
            <a:avLst/>
          </a:prstGeom>
          <a:noFill/>
        </p:spPr>
        <p:txBody>
          <a:bodyPr wrap="square" rtlCol="0">
            <a:spAutoFit/>
          </a:bodyPr>
          <a:lstStyle/>
          <a:p>
            <a:pPr algn="ctr"/>
            <a:r>
              <a:rPr lang="en-US" altLang="zh-CN" sz="2400"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400" b="1" dirty="0">
              <a:solidFill>
                <a:srgbClr val="A5012B"/>
              </a:solidFill>
              <a:latin typeface="Avenir Next" panose="020B0503020202020204" pitchFamily="34" charset="0"/>
              <a:cs typeface="Times New Roman" panose="02020503050405090304" pitchFamily="18" charset="0"/>
            </a:endParaRPr>
          </a:p>
        </p:txBody>
      </p:sp>
      <p:sp>
        <p:nvSpPr>
          <p:cNvPr id="19" name="文本框 18">
            <a:extLst>
              <a:ext uri="{FF2B5EF4-FFF2-40B4-BE49-F238E27FC236}">
                <a16:creationId xmlns:a16="http://schemas.microsoft.com/office/drawing/2014/main" id="{9E166924-2410-E81E-96F0-28152A783FE8}"/>
              </a:ext>
            </a:extLst>
          </p:cNvPr>
          <p:cNvSpPr txBox="1"/>
          <p:nvPr/>
        </p:nvSpPr>
        <p:spPr>
          <a:xfrm>
            <a:off x="36267" y="3534547"/>
            <a:ext cx="404499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Prompt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Settings:</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Few-shot/Zero-shot</a:t>
            </a:r>
          </a:p>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Training:</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SFT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RL</a:t>
            </a:r>
          </a:p>
          <a:p>
            <a:pPr marL="285750" indent="-285750">
              <a:buFont typeface="Arial" panose="020B0604020202020204" pitchFamily="34" charset="0"/>
              <a:buChar char="•"/>
            </a:pPr>
            <a:endParaRPr lang="en-US" altLang="zh-CN" sz="1600" dirty="0">
              <a:highlight>
                <a:srgbClr val="FFFF00"/>
              </a:highlight>
              <a:latin typeface="Avenir Next" panose="020B0503020202020204" pitchFamily="34" charset="0"/>
              <a:cs typeface="Times New Roman" panose="02020503050405090304" pitchFamily="18" charset="0"/>
            </a:endParaRPr>
          </a:p>
        </p:txBody>
      </p:sp>
      <p:sp>
        <p:nvSpPr>
          <p:cNvPr id="20" name="文本框 19">
            <a:extLst>
              <a:ext uri="{FF2B5EF4-FFF2-40B4-BE49-F238E27FC236}">
                <a16:creationId xmlns:a16="http://schemas.microsoft.com/office/drawing/2014/main" id="{3B948C8C-0007-3DEE-B950-8623F0CD2064}"/>
              </a:ext>
            </a:extLst>
          </p:cNvPr>
          <p:cNvSpPr txBox="1"/>
          <p:nvPr/>
        </p:nvSpPr>
        <p:spPr>
          <a:xfrm>
            <a:off x="8864631" y="5318372"/>
            <a:ext cx="3269740" cy="830997"/>
          </a:xfrm>
          <a:prstGeom prst="rect">
            <a:avLst/>
          </a:prstGeom>
          <a:noFill/>
        </p:spPr>
        <p:txBody>
          <a:bodyPr wrap="square" rtlCol="0">
            <a:spAutoFit/>
          </a:bodyPr>
          <a:lstStyle/>
          <a:p>
            <a:pPr algn="ctr"/>
            <a:r>
              <a:rPr lang="en-US" altLang="zh-CN" sz="2400" b="1" dirty="0">
                <a:solidFill>
                  <a:schemeClr val="accent6">
                    <a:lumMod val="75000"/>
                  </a:schemeClr>
                </a:solidFill>
                <a:latin typeface="Avenir Next" panose="020B0503020202020204" pitchFamily="34" charset="0"/>
                <a:cs typeface="Times New Roman" panose="02020503050405090304" pitchFamily="18" charset="0"/>
                <a:sym typeface="+mn-ea"/>
              </a:rPr>
              <a:t>NL2SQL Solutions with (LLM)</a:t>
            </a:r>
            <a:r>
              <a:rPr lang="zh-CN" altLang="en-US" sz="2400" b="1" dirty="0">
                <a:solidFill>
                  <a:schemeClr val="accent6">
                    <a:lumMod val="75000"/>
                  </a:schemeClr>
                </a:solidFill>
                <a:latin typeface="Avenir Next" panose="020B0503020202020204" pitchFamily="34" charset="0"/>
                <a:cs typeface="Times New Roman" panose="02020503050405090304" pitchFamily="18" charset="0"/>
                <a:sym typeface="+mn-ea"/>
              </a:rPr>
              <a:t> </a:t>
            </a:r>
            <a:r>
              <a:rPr lang="en-US" altLang="zh-CN" sz="2400" b="1" dirty="0">
                <a:solidFill>
                  <a:schemeClr val="accent6">
                    <a:lumMod val="75000"/>
                  </a:schemeClr>
                </a:solidFill>
                <a:latin typeface="Avenir Next" panose="020B0503020202020204" pitchFamily="34" charset="0"/>
                <a:cs typeface="Times New Roman" panose="02020503050405090304" pitchFamily="18" charset="0"/>
                <a:sym typeface="+mn-ea"/>
              </a:rPr>
              <a:t>Agents </a:t>
            </a:r>
            <a:endParaRPr lang="en-US" altLang="zh-CN" sz="24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21" name="左箭头 20">
            <a:extLst>
              <a:ext uri="{FF2B5EF4-FFF2-40B4-BE49-F238E27FC236}">
                <a16:creationId xmlns:a16="http://schemas.microsoft.com/office/drawing/2014/main" id="{FBE9404E-7C54-D648-A6DC-CD036495ACE1}"/>
              </a:ext>
            </a:extLst>
          </p:cNvPr>
          <p:cNvSpPr/>
          <p:nvPr/>
        </p:nvSpPr>
        <p:spPr>
          <a:xfrm>
            <a:off x="3503542" y="1679713"/>
            <a:ext cx="377687" cy="298174"/>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3" name="右箭头 22">
            <a:extLst>
              <a:ext uri="{FF2B5EF4-FFF2-40B4-BE49-F238E27FC236}">
                <a16:creationId xmlns:a16="http://schemas.microsoft.com/office/drawing/2014/main" id="{2111ADDE-370E-4220-68D3-626E17EF7776}"/>
              </a:ext>
            </a:extLst>
          </p:cNvPr>
          <p:cNvSpPr/>
          <p:nvPr/>
        </p:nvSpPr>
        <p:spPr>
          <a:xfrm>
            <a:off x="8633068" y="5582839"/>
            <a:ext cx="367748" cy="268356"/>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7" name="文本框 26">
            <a:extLst>
              <a:ext uri="{FF2B5EF4-FFF2-40B4-BE49-F238E27FC236}">
                <a16:creationId xmlns:a16="http://schemas.microsoft.com/office/drawing/2014/main" id="{5415AF70-DE6B-648A-C9A4-3274AA2304E5}"/>
              </a:ext>
            </a:extLst>
          </p:cNvPr>
          <p:cNvSpPr txBox="1"/>
          <p:nvPr/>
        </p:nvSpPr>
        <p:spPr>
          <a:xfrm>
            <a:off x="31299" y="4331348"/>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Q2:</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 altLang="zh-CN" b="1" dirty="0">
                <a:solidFill>
                  <a:schemeClr val="bg1"/>
                </a:solidFill>
                <a:latin typeface="Avenir Next" panose="020B0503020202020204" pitchFamily="34" charset="0"/>
                <a:cs typeface="Times New Roman" panose="02020503050405090304" pitchFamily="18" charset="0"/>
              </a:rPr>
              <a:t>How effective are the core pre-processing techniques?</a:t>
            </a:r>
            <a:endParaRPr lang="en-US" altLang="zh-CN" b="1" dirty="0">
              <a:solidFill>
                <a:schemeClr val="bg1"/>
              </a:solidFill>
              <a:latin typeface="Avenir Next" panose="020B0503020202020204" pitchFamily="34" charset="0"/>
              <a:cs typeface="Times New Roman" panose="02020503050405090304" pitchFamily="18" charset="0"/>
              <a:sym typeface="+mn-ea"/>
            </a:endParaRPr>
          </a:p>
        </p:txBody>
      </p:sp>
      <p:sp>
        <p:nvSpPr>
          <p:cNvPr id="32" name="文本框 31">
            <a:extLst>
              <a:ext uri="{FF2B5EF4-FFF2-40B4-BE49-F238E27FC236}">
                <a16:creationId xmlns:a16="http://schemas.microsoft.com/office/drawing/2014/main" id="{42AE7AF9-FF21-26C8-99D7-08100B913632}"/>
              </a:ext>
            </a:extLst>
          </p:cNvPr>
          <p:cNvSpPr txBox="1"/>
          <p:nvPr/>
        </p:nvSpPr>
        <p:spPr>
          <a:xfrm>
            <a:off x="8454605" y="3067837"/>
            <a:ext cx="3689599" cy="715089"/>
          </a:xfrm>
          <a:prstGeom prst="roundRect">
            <a:avLst/>
          </a:prstGeom>
          <a:solidFill>
            <a:schemeClr val="accent6">
              <a:lumMod val="75000"/>
            </a:schemeClr>
          </a:solidFill>
        </p:spPr>
        <p:txBody>
          <a:bodyPr wrap="square" lIns="54000" rIns="54000"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Q3: How can we build a robust NL2SQL Agent with LLMs?</a:t>
            </a:r>
            <a:endParaRPr lang="en-US" altLang="zh-CN" b="1" dirty="0">
              <a:solidFill>
                <a:schemeClr val="bg1"/>
              </a:solidFill>
              <a:latin typeface="Avenir Next" panose="020B0503020202020204" pitchFamily="34" charset="0"/>
              <a:cs typeface="Times New Roman" panose="02020503050405090304" pitchFamily="18" charset="0"/>
            </a:endParaRPr>
          </a:p>
        </p:txBody>
      </p:sp>
      <p:sp>
        <p:nvSpPr>
          <p:cNvPr id="35" name="文本框 34">
            <a:extLst>
              <a:ext uri="{FF2B5EF4-FFF2-40B4-BE49-F238E27FC236}">
                <a16:creationId xmlns:a16="http://schemas.microsoft.com/office/drawing/2014/main" id="{7FC7092C-4570-6051-11D1-C213D63A5824}"/>
              </a:ext>
            </a:extLst>
          </p:cNvPr>
          <p:cNvSpPr txBox="1"/>
          <p:nvPr/>
        </p:nvSpPr>
        <p:spPr>
          <a:xfrm>
            <a:off x="8454605" y="4081100"/>
            <a:ext cx="3668361" cy="1021556"/>
          </a:xfrm>
          <a:prstGeom prst="roundRect">
            <a:avLst/>
          </a:prstGeom>
          <a:solidFill>
            <a:schemeClr val="accent6">
              <a:lumMod val="75000"/>
            </a:schemeClr>
          </a:solidFill>
        </p:spPr>
        <p:txBody>
          <a:bodyPr wrap="square" lIns="54000" rIns="54000"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Q4:</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From NL2SQL Agents to Data Agents: Where are we going?</a:t>
            </a:r>
            <a:endParaRPr lang="en-US" altLang="zh-CN" b="1" dirty="0">
              <a:solidFill>
                <a:schemeClr val="bg1"/>
              </a:solidFill>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08863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Times New Roman" panose="02020503050405090304" pitchFamily="18" charset="0"/>
                <a:cs typeface="Times New Roman" panose="02020503050405090304" pitchFamily="18" charset="0"/>
              </a:rPr>
              <a:t>Tutorial</a:t>
            </a:r>
            <a:r>
              <a:rPr kumimoji="1" lang="zh-CN" altLang="en-US"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Outline</a:t>
            </a:r>
            <a:endParaRPr kumimoji="1" lang="zh-CN" altLang="en-US"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dirty="0">
                <a:latin typeface="Avenir Next" panose="020B0503020202020204" pitchFamily="34" charset="0"/>
                <a:cs typeface="Times New Roman" panose="02020503050405090304" pitchFamily="18" charset="0"/>
              </a:rPr>
              <a:t>NL2SQL Solutions with LLM Agents</a:t>
            </a:r>
          </a:p>
          <a:p>
            <a:pPr marL="285750" indent="-285750"/>
            <a:r>
              <a:rPr lang="en-GB" altLang="zh-CN" dirty="0">
                <a:latin typeface="Avenir Next" panose="020B0503020202020204" pitchFamily="34" charset="0"/>
                <a:cs typeface="Times New Roman" panose="02020503050405090304" pitchFamily="18" charset="0"/>
              </a:rPr>
              <a:t>Open Problems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14</a:t>
            </a:fld>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1353800" cy="1325563"/>
          </a:xfrm>
        </p:spPr>
        <p:txBody>
          <a:bodyPr>
            <a:normAutofit/>
          </a:bodyPr>
          <a:lstStyle/>
          <a:p>
            <a:r>
              <a:rPr lang="en-US" altLang="zh-CN" dirty="0">
                <a:latin typeface="Avenir Next" panose="020B0503020202020204" pitchFamily="34" charset="0"/>
                <a:cs typeface="Times New Roman" panose="02020503050405090304" pitchFamily="18" charset="0"/>
              </a:rPr>
              <a:t>NL2SQL Solutions with PLMs and LLMs</a:t>
            </a:r>
            <a:endParaRPr lang="en-US" altLang="zh-CN" sz="3840" dirty="0">
              <a:latin typeface="Avenir Next" panose="020B0503020202020204" pitchFamily="34"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15</a:t>
            </a:fld>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txBox="1"/>
          <p:nvPr/>
        </p:nvSpPr>
        <p:spPr>
          <a:xfrm>
            <a:off x="618978" y="1520687"/>
            <a:ext cx="11183816" cy="5584202"/>
          </a:xfrm>
          <a:prstGeom prst="rect">
            <a:avLst/>
          </a:prstGeom>
        </p:spPr>
        <p:txBody>
          <a:bodyPr vert="horz" lIns="109728" tIns="54864" rIns="109728" bIns="54864" rtlCol="0">
            <a:normAutofit/>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en-US" altLang="zh-CN" sz="2400" dirty="0">
                <a:latin typeface="Avenir Next" panose="020B0503020202020204" pitchFamily="34" charset="0"/>
                <a:cs typeface="Times New Roman" panose="02020503050405090304" pitchFamily="18" charset="0"/>
              </a:rPr>
              <a:t>Rather than categorizing existing solutions by the specific PLMs or LLMs they employ, we classify them according to </a:t>
            </a:r>
            <a:r>
              <a:rPr lang="en-US" altLang="zh-CN" sz="2400" dirty="0">
                <a:solidFill>
                  <a:srgbClr val="FF0000"/>
                </a:solidFill>
                <a:latin typeface="Avenir Next" panose="020B0503020202020204" pitchFamily="34" charset="0"/>
                <a:cs typeface="Times New Roman" panose="02020503050405090304" pitchFamily="18" charset="0"/>
              </a:rPr>
              <a:t>the practical considerations of different applications</a:t>
            </a:r>
            <a:r>
              <a:rPr lang="en-US" altLang="zh-CN" sz="2400" dirty="0">
                <a:latin typeface="Avenir Next" panose="020B0503020202020204" pitchFamily="34" charset="0"/>
                <a:cs typeface="Times New Roman" panose="02020503050405090304" pitchFamily="18" charset="0"/>
              </a:rPr>
              <a:t>.</a:t>
            </a:r>
          </a:p>
          <a:p>
            <a:endParaRPr lang="en-US" altLang="zh-CN" sz="2400" dirty="0">
              <a:solidFill>
                <a:srgbClr val="FF0000"/>
              </a:solidFill>
              <a:latin typeface="Avenir Next" panose="020B0503020202020204" pitchFamily="34" charset="0"/>
              <a:cs typeface="Times New Roman" panose="02020503050405090304" pitchFamily="18" charset="0"/>
            </a:endParaRPr>
          </a:p>
          <a:p>
            <a:r>
              <a:rPr lang="en-US" altLang="zh-CN" sz="2400" b="1" dirty="0">
                <a:latin typeface="Avenir Next" panose="020B0503020202020204" pitchFamily="34" charset="0"/>
                <a:cs typeface="Times New Roman" panose="02020503050405090304" pitchFamily="18" charset="0"/>
              </a:rPr>
              <a:t>Consideration</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#1:</a:t>
            </a:r>
            <a:r>
              <a:rPr lang="zh-CN" altLang="en-US" sz="2400" b="1"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resources or costs required to develop</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 </a:t>
            </a:r>
          </a:p>
          <a:p>
            <a:pPr lvl="1"/>
            <a:r>
              <a:rPr lang="en-US" altLang="zh-CN" sz="2000" dirty="0">
                <a:latin typeface="Avenir Next" panose="020B0503020202020204" pitchFamily="34" charset="0"/>
                <a:cs typeface="Times New Roman" panose="02020503050405090304" pitchFamily="18" charset="0"/>
              </a:rPr>
              <a:t>Computational resources (e.g.,</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GPUs) for training</a:t>
            </a:r>
          </a:p>
          <a:p>
            <a:pPr lvl="1"/>
            <a:r>
              <a:rPr lang="en-US" altLang="zh-CN" sz="2000" dirty="0">
                <a:latin typeface="Avenir Next" panose="020B0503020202020204" pitchFamily="34" charset="0"/>
                <a:cs typeface="Times New Roman" panose="02020503050405090304" pitchFamily="18" charset="0"/>
              </a:rPr>
              <a:t>The</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monetary</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cost</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of</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calling LLMs (e.g.,</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GPT) APIs</a:t>
            </a:r>
          </a:p>
        </p:txBody>
      </p:sp>
      <p:pic>
        <p:nvPicPr>
          <p:cNvPr id="5" name="图片 4"/>
          <p:cNvPicPr>
            <a:picLocks noChangeAspect="1"/>
          </p:cNvPicPr>
          <p:nvPr/>
        </p:nvPicPr>
        <p:blipFill>
          <a:blip r:embed="rId5"/>
          <a:stretch>
            <a:fillRect/>
          </a:stretch>
        </p:blipFill>
        <p:spPr>
          <a:xfrm>
            <a:off x="3387504" y="4302339"/>
            <a:ext cx="960319" cy="960319"/>
          </a:xfrm>
          <a:prstGeom prst="rect">
            <a:avLst/>
          </a:prstGeom>
        </p:spPr>
      </p:pic>
      <p:graphicFrame>
        <p:nvGraphicFramePr>
          <p:cNvPr id="6" name="表格 5"/>
          <p:cNvGraphicFramePr/>
          <p:nvPr>
            <p:custDataLst>
              <p:tags r:id="rId1"/>
            </p:custDataLst>
            <p:extLst>
              <p:ext uri="{D42A27DB-BD31-4B8C-83A1-F6EECF244321}">
                <p14:modId xmlns:p14="http://schemas.microsoft.com/office/powerpoint/2010/main" val="4076227895"/>
              </p:ext>
            </p:extLst>
          </p:nvPr>
        </p:nvGraphicFramePr>
        <p:xfrm>
          <a:off x="1721191" y="5097361"/>
          <a:ext cx="4460948" cy="1536192"/>
        </p:xfrm>
        <a:graphic>
          <a:graphicData uri="http://schemas.openxmlformats.org/drawingml/2006/table">
            <a:tbl>
              <a:tblPr firstRow="1" bandRow="1">
                <a:tableStyleId>{5C22544A-7EE6-4342-B048-85BDC9FD1C3A}</a:tableStyleId>
              </a:tblPr>
              <a:tblGrid>
                <a:gridCol w="2463581">
                  <a:extLst>
                    <a:ext uri="{9D8B030D-6E8A-4147-A177-3AD203B41FA5}">
                      <a16:colId xmlns:a16="http://schemas.microsoft.com/office/drawing/2014/main" val="20000"/>
                    </a:ext>
                  </a:extLst>
                </a:gridCol>
                <a:gridCol w="1997367">
                  <a:extLst>
                    <a:ext uri="{9D8B030D-6E8A-4147-A177-3AD203B41FA5}">
                      <a16:colId xmlns:a16="http://schemas.microsoft.com/office/drawing/2014/main" val="20001"/>
                    </a:ext>
                  </a:extLst>
                </a:gridCol>
              </a:tblGrid>
              <a:tr h="329184">
                <a:tc>
                  <a:txBody>
                    <a:bodyPr/>
                    <a:lstStyle/>
                    <a:p>
                      <a:pPr algn="ctr">
                        <a:buNone/>
                      </a:pPr>
                      <a:r>
                        <a:rPr lang="zh-CN" altLang="en-US" sz="1800" dirty="0"/>
                        <a:t>Model</a:t>
                      </a:r>
                    </a:p>
                  </a:txBody>
                  <a:tcPr marL="109728" marR="109728" marT="54864" marB="54864"/>
                </a:tc>
                <a:tc>
                  <a:txBody>
                    <a:bodyPr/>
                    <a:lstStyle/>
                    <a:p>
                      <a:pPr algn="ctr">
                        <a:buNone/>
                      </a:pPr>
                      <a:r>
                        <a:rPr lang="en-US" altLang="zh-CN" sz="1800" dirty="0"/>
                        <a:t>Resources</a:t>
                      </a:r>
                    </a:p>
                  </a:txBody>
                  <a:tcPr marL="109728" marR="109728" marT="54864" marB="54864"/>
                </a:tc>
                <a:extLst>
                  <a:ext uri="{0D108BD9-81ED-4DB2-BD59-A6C34878D82A}">
                    <a16:rowId xmlns:a16="http://schemas.microsoft.com/office/drawing/2014/main" val="10000"/>
                  </a:ext>
                </a:extLst>
              </a:tr>
              <a:tr h="329184">
                <a:tc>
                  <a:txBody>
                    <a:bodyPr/>
                    <a:lstStyle/>
                    <a:p>
                      <a:pPr algn="ctr">
                        <a:buNone/>
                      </a:pPr>
                      <a:r>
                        <a:rPr lang="en-US" altLang="zh-CN" sz="1800" dirty="0"/>
                        <a:t>RESDSQL + </a:t>
                      </a:r>
                      <a:r>
                        <a:rPr lang="en-US" altLang="zh-CN" sz="1800" dirty="0" err="1"/>
                        <a:t>NatSQL</a:t>
                      </a:r>
                      <a:endParaRPr lang="en-US" altLang="zh-CN" sz="1800" dirty="0"/>
                    </a:p>
                  </a:txBody>
                  <a:tcPr marL="109728" marR="109728" marT="54864" marB="54864"/>
                </a:tc>
                <a:tc>
                  <a:txBody>
                    <a:bodyPr/>
                    <a:lstStyle/>
                    <a:p>
                      <a:pPr algn="ctr">
                        <a:buNone/>
                      </a:pPr>
                      <a:r>
                        <a:rPr lang="en-US" altLang="zh-CN" sz="1800" dirty="0"/>
                        <a:t>A100*1</a:t>
                      </a:r>
                    </a:p>
                  </a:txBody>
                  <a:tcPr marL="109728" marR="109728" marT="54864" marB="54864"/>
                </a:tc>
                <a:extLst>
                  <a:ext uri="{0D108BD9-81ED-4DB2-BD59-A6C34878D82A}">
                    <a16:rowId xmlns:a16="http://schemas.microsoft.com/office/drawing/2014/main" val="10001"/>
                  </a:ext>
                </a:extLst>
              </a:tr>
              <a:tr h="329184">
                <a:tc>
                  <a:txBody>
                    <a:bodyPr/>
                    <a:lstStyle/>
                    <a:p>
                      <a:pPr algn="ctr">
                        <a:buNone/>
                      </a:pPr>
                      <a:r>
                        <a:rPr lang="en-US" altLang="zh-CN" sz="1800" dirty="0" err="1"/>
                        <a:t>CodeS</a:t>
                      </a:r>
                      <a:endParaRPr lang="zh-CN" altLang="en-US" sz="1800" dirty="0"/>
                    </a:p>
                  </a:txBody>
                  <a:tcPr marL="109728" marR="109728" marT="54864" marB="54864"/>
                </a:tc>
                <a:tc>
                  <a:txBody>
                    <a:bodyPr/>
                    <a:lstStyle/>
                    <a:p>
                      <a:pPr algn="ctr">
                        <a:buNone/>
                      </a:pPr>
                      <a:r>
                        <a:rPr lang="en-US" altLang="zh-CN" sz="1800" dirty="0"/>
                        <a:t>A800*8</a:t>
                      </a:r>
                    </a:p>
                  </a:txBody>
                  <a:tcPr marL="109728" marR="109728" marT="54864" marB="54864"/>
                </a:tc>
                <a:extLst>
                  <a:ext uri="{0D108BD9-81ED-4DB2-BD59-A6C34878D82A}">
                    <a16:rowId xmlns:a16="http://schemas.microsoft.com/office/drawing/2014/main" val="10002"/>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800" dirty="0"/>
                        <a:t>Granite-20B-Code</a:t>
                      </a:r>
                      <a:endParaRPr lang="zh-CN" altLang="en-US" sz="1800" dirty="0"/>
                    </a:p>
                  </a:txBody>
                  <a:tcPr marL="109728" marR="109728" marT="54864" marB="54864"/>
                </a:tc>
                <a:tc>
                  <a:txBody>
                    <a:bodyPr/>
                    <a:lstStyle/>
                    <a:p>
                      <a:pPr algn="ctr">
                        <a:buNone/>
                      </a:pPr>
                      <a:r>
                        <a:rPr lang="en-US" altLang="zh-CN" sz="1800" dirty="0"/>
                        <a:t>A100*8+H100*8</a:t>
                      </a:r>
                    </a:p>
                  </a:txBody>
                  <a:tcPr marL="109728" marR="109728" marT="54864" marB="54864"/>
                </a:tc>
                <a:extLst>
                  <a:ext uri="{0D108BD9-81ED-4DB2-BD59-A6C34878D82A}">
                    <a16:rowId xmlns:a16="http://schemas.microsoft.com/office/drawing/2014/main" val="10003"/>
                  </a:ext>
                </a:extLst>
              </a:tr>
            </a:tbl>
          </a:graphicData>
        </a:graphic>
      </p:graphicFrame>
      <p:pic>
        <p:nvPicPr>
          <p:cNvPr id="7" name="图片 6"/>
          <p:cNvPicPr>
            <a:picLocks noChangeAspect="1"/>
          </p:cNvPicPr>
          <p:nvPr/>
        </p:nvPicPr>
        <p:blipFill>
          <a:blip r:embed="rId6"/>
          <a:stretch>
            <a:fillRect/>
          </a:stretch>
        </p:blipFill>
        <p:spPr>
          <a:xfrm>
            <a:off x="8541452" y="4302339"/>
            <a:ext cx="833518" cy="686023"/>
          </a:xfrm>
          <a:prstGeom prst="rect">
            <a:avLst/>
          </a:prstGeom>
        </p:spPr>
      </p:pic>
      <p:graphicFrame>
        <p:nvGraphicFramePr>
          <p:cNvPr id="8" name="表格 7"/>
          <p:cNvGraphicFramePr/>
          <p:nvPr>
            <p:custDataLst>
              <p:tags r:id="rId2"/>
            </p:custDataLst>
            <p:extLst>
              <p:ext uri="{D42A27DB-BD31-4B8C-83A1-F6EECF244321}">
                <p14:modId xmlns:p14="http://schemas.microsoft.com/office/powerpoint/2010/main" val="3161202999"/>
              </p:ext>
            </p:extLst>
          </p:nvPr>
        </p:nvGraphicFramePr>
        <p:xfrm>
          <a:off x="6754636" y="5097361"/>
          <a:ext cx="4818386" cy="1700784"/>
        </p:xfrm>
        <a:graphic>
          <a:graphicData uri="http://schemas.openxmlformats.org/drawingml/2006/table">
            <a:tbl>
              <a:tblPr firstRow="1" bandRow="1">
                <a:tableStyleId>{5C22544A-7EE6-4342-B048-85BDC9FD1C3A}</a:tableStyleId>
              </a:tblPr>
              <a:tblGrid>
                <a:gridCol w="1457688">
                  <a:extLst>
                    <a:ext uri="{9D8B030D-6E8A-4147-A177-3AD203B41FA5}">
                      <a16:colId xmlns:a16="http://schemas.microsoft.com/office/drawing/2014/main" val="20000"/>
                    </a:ext>
                  </a:extLst>
                </a:gridCol>
                <a:gridCol w="1626853">
                  <a:extLst>
                    <a:ext uri="{9D8B030D-6E8A-4147-A177-3AD203B41FA5}">
                      <a16:colId xmlns:a16="http://schemas.microsoft.com/office/drawing/2014/main" val="20001"/>
                    </a:ext>
                  </a:extLst>
                </a:gridCol>
                <a:gridCol w="1733845">
                  <a:extLst>
                    <a:ext uri="{9D8B030D-6E8A-4147-A177-3AD203B41FA5}">
                      <a16:colId xmlns:a16="http://schemas.microsoft.com/office/drawing/2014/main" val="20002"/>
                    </a:ext>
                  </a:extLst>
                </a:gridCol>
              </a:tblGrid>
              <a:tr h="307893">
                <a:tc>
                  <a:txBody>
                    <a:bodyPr/>
                    <a:lstStyle/>
                    <a:p>
                      <a:pPr algn="ctr">
                        <a:buNone/>
                      </a:pPr>
                      <a:r>
                        <a:rPr lang="zh-CN" altLang="en-US" sz="1800" dirty="0"/>
                        <a:t>Model</a:t>
                      </a:r>
                    </a:p>
                  </a:txBody>
                  <a:tcPr marL="109728" marR="109728" marT="54864" marB="54864"/>
                </a:tc>
                <a:tc>
                  <a:txBody>
                    <a:bodyPr/>
                    <a:lstStyle/>
                    <a:p>
                      <a:pPr algn="ctr">
                        <a:buNone/>
                      </a:pPr>
                      <a:r>
                        <a:rPr lang="en-US" altLang="zh-CN" sz="1800" dirty="0"/>
                        <a:t>Input</a:t>
                      </a:r>
                    </a:p>
                  </a:txBody>
                  <a:tcPr marL="109728" marR="109728" marT="54864" marB="54864"/>
                </a:tc>
                <a:tc>
                  <a:txBody>
                    <a:bodyPr/>
                    <a:lstStyle/>
                    <a:p>
                      <a:pPr algn="ctr">
                        <a:buNone/>
                      </a:pPr>
                      <a:r>
                        <a:rPr lang="en-US" altLang="zh-CN" sz="1800" dirty="0"/>
                        <a:t>Output</a:t>
                      </a:r>
                    </a:p>
                  </a:txBody>
                  <a:tcPr marL="109728" marR="109728" marT="54864" marB="54864"/>
                </a:tc>
                <a:extLst>
                  <a:ext uri="{0D108BD9-81ED-4DB2-BD59-A6C34878D82A}">
                    <a16:rowId xmlns:a16="http://schemas.microsoft.com/office/drawing/2014/main" val="10000"/>
                  </a:ext>
                </a:extLst>
              </a:tr>
              <a:tr h="548640">
                <a:tc>
                  <a:txBody>
                    <a:bodyPr/>
                    <a:lstStyle/>
                    <a:p>
                      <a:pPr algn="ctr">
                        <a:buNone/>
                      </a:pPr>
                      <a:r>
                        <a:rPr lang="en-US" altLang="zh-CN" sz="1800" dirty="0"/>
                        <a:t>GPT-3.5-turbo</a:t>
                      </a:r>
                    </a:p>
                  </a:txBody>
                  <a:tcPr marL="109728" marR="109728" marT="54864" marB="54864"/>
                </a:tc>
                <a:tc>
                  <a:txBody>
                    <a:bodyPr/>
                    <a:lstStyle/>
                    <a:p>
                      <a:pPr algn="ctr">
                        <a:buNone/>
                      </a:pPr>
                      <a:r>
                        <a:rPr lang="en-US" altLang="zh-CN" sz="1800" dirty="0"/>
                        <a:t>$0.50 / </a:t>
                      </a:r>
                    </a:p>
                    <a:p>
                      <a:pPr algn="ctr">
                        <a:buNone/>
                      </a:pPr>
                      <a:r>
                        <a:rPr lang="en-US" altLang="zh-CN" sz="1800" dirty="0"/>
                        <a:t>1M tokens</a:t>
                      </a:r>
                    </a:p>
                  </a:txBody>
                  <a:tcPr marL="109728" marR="109728" marT="54864" marB="54864"/>
                </a:tc>
                <a:tc>
                  <a:txBody>
                    <a:bodyPr/>
                    <a:lstStyle/>
                    <a:p>
                      <a:pPr algn="ctr">
                        <a:buNone/>
                      </a:pPr>
                      <a:r>
                        <a:rPr lang="en-US" altLang="zh-CN" sz="1800" dirty="0"/>
                        <a:t>$0.50 / </a:t>
                      </a:r>
                    </a:p>
                    <a:p>
                      <a:pPr algn="ctr">
                        <a:buNone/>
                      </a:pPr>
                      <a:r>
                        <a:rPr lang="en-US" altLang="zh-CN" sz="1800" dirty="0"/>
                        <a:t>1M tokens</a:t>
                      </a:r>
                    </a:p>
                  </a:txBody>
                  <a:tcPr marL="109728" marR="109728" marT="54864" marB="54864"/>
                </a:tc>
                <a:extLst>
                  <a:ext uri="{0D108BD9-81ED-4DB2-BD59-A6C34878D82A}">
                    <a16:rowId xmlns:a16="http://schemas.microsoft.com/office/drawing/2014/main" val="10001"/>
                  </a:ext>
                </a:extLst>
              </a:tr>
              <a:tr h="548640">
                <a:tc>
                  <a:txBody>
                    <a:bodyPr/>
                    <a:lstStyle/>
                    <a:p>
                      <a:pPr algn="ctr">
                        <a:buNone/>
                      </a:pPr>
                      <a:r>
                        <a:rPr lang="en-US" altLang="zh-CN" sz="1800" dirty="0"/>
                        <a:t>gpt-4o</a:t>
                      </a:r>
                      <a:endParaRPr lang="zh-CN" altLang="en-US" sz="1800" dirty="0"/>
                    </a:p>
                  </a:txBody>
                  <a:tcPr marL="109728" marR="109728" marT="54864" marB="54864"/>
                </a:tc>
                <a:tc>
                  <a:txBody>
                    <a:bodyPr/>
                    <a:lstStyle/>
                    <a:p>
                      <a:pPr algn="ctr">
                        <a:buNone/>
                      </a:pPr>
                      <a:r>
                        <a:rPr lang="en-US" altLang="zh-CN" sz="1800" dirty="0"/>
                        <a:t>$5 / </a:t>
                      </a:r>
                    </a:p>
                    <a:p>
                      <a:pPr algn="ctr">
                        <a:buNone/>
                      </a:pPr>
                      <a:r>
                        <a:rPr lang="en-US" altLang="zh-CN" sz="1800" dirty="0"/>
                        <a:t>1M tokens</a:t>
                      </a:r>
                    </a:p>
                  </a:txBody>
                  <a:tcPr marL="109728" marR="109728" marT="54864" marB="54864"/>
                </a:tc>
                <a:tc>
                  <a:txBody>
                    <a:bodyPr/>
                    <a:lstStyle/>
                    <a:p>
                      <a:pPr algn="ctr">
                        <a:buNone/>
                      </a:pPr>
                      <a:r>
                        <a:rPr lang="en-US" altLang="zh-CN" sz="1800" dirty="0"/>
                        <a:t>$15 / </a:t>
                      </a:r>
                    </a:p>
                    <a:p>
                      <a:pPr algn="ctr">
                        <a:buNone/>
                      </a:pPr>
                      <a:r>
                        <a:rPr lang="en-US" altLang="zh-CN" sz="1800" dirty="0"/>
                        <a:t>1M tokens</a:t>
                      </a:r>
                    </a:p>
                  </a:txBody>
                  <a:tcPr marL="109728" marR="109728" marT="54864" marB="54864"/>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0B5F-CCA6-2A06-8873-4B41915ED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66BC0-3983-D620-D4D9-422E7AF6800E}"/>
              </a:ext>
            </a:extLst>
          </p:cNvPr>
          <p:cNvSpPr>
            <a:spLocks noGrp="1"/>
          </p:cNvSpPr>
          <p:nvPr>
            <p:ph type="title"/>
          </p:nvPr>
        </p:nvSpPr>
        <p:spPr>
          <a:xfrm>
            <a:off x="838200" y="18255"/>
            <a:ext cx="11353800" cy="1325563"/>
          </a:xfrm>
        </p:spPr>
        <p:txBody>
          <a:bodyPr>
            <a:normAutofit/>
          </a:bodyPr>
          <a:lstStyle/>
          <a:p>
            <a:r>
              <a:rPr lang="en-US" altLang="zh-CN" dirty="0">
                <a:latin typeface="Avenir Next" panose="020B0503020202020204" pitchFamily="34" charset="0"/>
                <a:cs typeface="Times New Roman" panose="02020503050405090304" pitchFamily="18" charset="0"/>
              </a:rPr>
              <a:t>NL2SQL Solutions with PLMs and LLMs</a:t>
            </a:r>
            <a:endParaRPr lang="en-US" altLang="zh-CN" sz="3840" dirty="0">
              <a:latin typeface="Avenir Next" panose="020B0503020202020204" pitchFamily="34" charset="0"/>
              <a:cs typeface="Times New Roman" panose="02020503050405090304" pitchFamily="18" charset="0"/>
            </a:endParaRPr>
          </a:p>
        </p:txBody>
      </p:sp>
      <p:sp>
        <p:nvSpPr>
          <p:cNvPr id="4" name="Slide Number Placeholder 3">
            <a:extLst>
              <a:ext uri="{FF2B5EF4-FFF2-40B4-BE49-F238E27FC236}">
                <a16:creationId xmlns:a16="http://schemas.microsoft.com/office/drawing/2014/main" id="{3B494EA3-CBA4-68F5-EAC5-D0E991946CBD}"/>
              </a:ext>
            </a:extLst>
          </p:cNvPr>
          <p:cNvSpPr>
            <a:spLocks noGrp="1"/>
          </p:cNvSpPr>
          <p:nvPr>
            <p:ph type="sldNum" sz="quarter" idx="12"/>
          </p:nvPr>
        </p:nvSpPr>
        <p:spPr/>
        <p:txBody>
          <a:bodyPr/>
          <a:lstStyle/>
          <a:p>
            <a:fld id="{666ED1DC-EB24-2D46-9C9F-DBDF840474EE}" type="slidenum">
              <a:rPr kumimoji="1" lang="zh-CN" altLang="en-US" smtClean="0">
                <a:latin typeface="Times New Roman" panose="02020503050405090304" pitchFamily="18" charset="0"/>
                <a:cs typeface="Times New Roman" panose="02020503050405090304" pitchFamily="18" charset="0"/>
              </a:rPr>
              <a:t>16</a:t>
            </a:fld>
            <a:endParaRPr kumimoji="1" lang="zh-CN" altLang="en-US" dirty="0">
              <a:latin typeface="Times New Roman" panose="02020503050405090304" pitchFamily="18" charset="0"/>
              <a:cs typeface="Times New Roman" panose="02020503050405090304" pitchFamily="18" charset="0"/>
            </a:endParaRPr>
          </a:p>
        </p:txBody>
      </p:sp>
      <p:sp>
        <p:nvSpPr>
          <p:cNvPr id="3" name="内容占位符 2">
            <a:extLst>
              <a:ext uri="{FF2B5EF4-FFF2-40B4-BE49-F238E27FC236}">
                <a16:creationId xmlns:a16="http://schemas.microsoft.com/office/drawing/2014/main" id="{BF8D4136-752E-C8C3-0667-D9A1918DA2F3}"/>
              </a:ext>
            </a:extLst>
          </p:cNvPr>
          <p:cNvSpPr txBox="1"/>
          <p:nvPr/>
        </p:nvSpPr>
        <p:spPr>
          <a:xfrm>
            <a:off x="618978" y="1405051"/>
            <a:ext cx="11183816" cy="4841004"/>
          </a:xfrm>
          <a:prstGeom prst="rect">
            <a:avLst/>
          </a:prstGeom>
        </p:spPr>
        <p:txBody>
          <a:bodyPr vert="horz" lIns="109728" tIns="54864" rIns="109728" bIns="54864" rtlCol="0">
            <a:normAutofit/>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en-US" altLang="zh-CN" dirty="0">
                <a:latin typeface="Avenir Next" panose="020B0503020202020204" pitchFamily="34" charset="0"/>
                <a:cs typeface="Times New Roman" panose="02020503050405090304" pitchFamily="18" charset="0"/>
              </a:rPr>
              <a:t>Rather than categorizing existing solutions by the specific PLMs or LLMs they employ, we classify them according to </a:t>
            </a:r>
            <a:r>
              <a:rPr lang="en-US" altLang="zh-CN" dirty="0">
                <a:solidFill>
                  <a:srgbClr val="FF0000"/>
                </a:solidFill>
                <a:latin typeface="Avenir Next" panose="020B0503020202020204" pitchFamily="34" charset="0"/>
                <a:cs typeface="Times New Roman" panose="02020503050405090304" pitchFamily="18" charset="0"/>
              </a:rPr>
              <a:t>the practical considerations of different applications</a:t>
            </a:r>
            <a:r>
              <a:rPr lang="en-US" altLang="zh-CN" dirty="0">
                <a:latin typeface="Avenir Next" panose="020B0503020202020204" pitchFamily="34" charset="0"/>
                <a:cs typeface="Times New Roman" panose="02020503050405090304" pitchFamily="18" charset="0"/>
              </a:rPr>
              <a:t>.</a:t>
            </a:r>
            <a:endParaRPr lang="en-US" altLang="zh-CN" dirty="0">
              <a:solidFill>
                <a:srgbClr val="FF0000"/>
              </a:solidFill>
              <a:latin typeface="Avenir Next" panose="020B0503020202020204" pitchFamily="34" charset="0"/>
              <a:cs typeface="Times New Roman" panose="02020503050405090304" pitchFamily="18" charset="0"/>
            </a:endParaRPr>
          </a:p>
          <a:p>
            <a:r>
              <a:rPr lang="en-US" altLang="zh-CN" sz="2400" b="1" dirty="0">
                <a:latin typeface="Avenir Next" panose="020B0503020202020204" pitchFamily="34" charset="0"/>
                <a:cs typeface="Times New Roman" panose="02020503050405090304" pitchFamily="18" charset="0"/>
              </a:rPr>
              <a:t>Consideration</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#2:</a:t>
            </a:r>
            <a:r>
              <a:rPr lang="zh-CN" altLang="en-US" sz="2400" b="1"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amount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of</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data required</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for</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training</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a:t>
            </a:r>
            <a:r>
              <a:rPr lang="zh-CN" altLang="en-US" sz="2400" dirty="0">
                <a:latin typeface="Avenir Next" panose="020B0503020202020204" pitchFamily="34" charset="0"/>
                <a:cs typeface="Times New Roman" panose="02020503050405090304" pitchFamily="18" charset="0"/>
              </a:rPr>
              <a:t> </a:t>
            </a:r>
            <a:endParaRPr lang="en-US" altLang="zh-CN" sz="2400" dirty="0">
              <a:latin typeface="Avenir Next" panose="020B0503020202020204" pitchFamily="34" charset="0"/>
              <a:cs typeface="Times New Roman" panose="02020503050405090304" pitchFamily="18" charset="0"/>
            </a:endParaRPr>
          </a:p>
          <a:p>
            <a:pPr lvl="1"/>
            <a:r>
              <a:rPr lang="en-US" altLang="zh-CN" dirty="0">
                <a:latin typeface="Avenir Next" panose="020B0503020202020204" pitchFamily="34" charset="0"/>
                <a:cs typeface="Times New Roman" panose="02020503050405090304" pitchFamily="18" charset="0"/>
              </a:rPr>
              <a:t>E.g.,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a:t>
            </a:r>
            <a:r>
              <a:rPr lang="zh-CN" altLang="en-US" dirty="0">
                <a:latin typeface="Avenir Next" panose="020B0503020202020204" pitchFamily="34" charset="0"/>
                <a:cs typeface="Times New Roman" panose="02020503050405090304" pitchFamily="18" charset="0"/>
              </a:rPr>
              <a:t> </a:t>
            </a:r>
            <a:r>
              <a:rPr lang="en-US" altLang="zh-CN" dirty="0" err="1">
                <a:latin typeface="Avenir Next" panose="020B0503020202020204" pitchFamily="34" charset="0"/>
                <a:cs typeface="Times New Roman" panose="02020503050405090304" pitchFamily="18" charset="0"/>
              </a:rPr>
              <a:t>CodeS</a:t>
            </a:r>
            <a:r>
              <a:rPr lang="en-US" altLang="zh-CN" dirty="0">
                <a:latin typeface="Avenir Next" panose="020B0503020202020204" pitchFamily="34" charset="0"/>
                <a:cs typeface="Times New Roman" panose="02020503050405090304" pitchFamily="18" charset="0"/>
              </a:rPr>
              <a:t> model</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collects: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lvl="2"/>
            <a:r>
              <a:rPr lang="en-US" altLang="zh-CN" sz="2400" dirty="0">
                <a:latin typeface="Avenir Next" panose="020B0503020202020204" pitchFamily="34" charset="0"/>
                <a:cs typeface="Times New Roman" panose="02020503050405090304" pitchFamily="18" charset="0"/>
              </a:rPr>
              <a:t>SQL-related data (11GB), NL-to-code data (6GB), and NL-related data (4.5GB)</a:t>
            </a:r>
          </a:p>
          <a:p>
            <a:pPr lvl="1"/>
            <a:r>
              <a:rPr lang="en-US" altLang="zh-CN" dirty="0">
                <a:latin typeface="Avenir Next" panose="020B0503020202020204" pitchFamily="34" charset="0"/>
                <a:cs typeface="Times New Roman" panose="02020503050405090304" pitchFamily="18" charset="0"/>
              </a:rPr>
              <a:t>E.g.,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benchmarks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paid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much</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efforts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to</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collect</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annotated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data</a:t>
            </a:r>
          </a:p>
          <a:p>
            <a:pPr lvl="2"/>
            <a:r>
              <a:rPr lang="en-US" altLang="zh-CN" sz="2400" dirty="0">
                <a:latin typeface="Avenir Next" panose="020B0503020202020204" pitchFamily="34" charset="0"/>
                <a:cs typeface="Times New Roman" panose="02020503050405090304" pitchFamily="18" charset="0"/>
              </a:rPr>
              <a:t>Spider has 10,181 NL-SQL pairs</a:t>
            </a:r>
          </a:p>
          <a:p>
            <a:pPr lvl="2"/>
            <a:r>
              <a:rPr lang="en-US" altLang="zh-CN" sz="2400" dirty="0">
                <a:latin typeface="Avenir Next" panose="020B0503020202020204" pitchFamily="34" charset="0"/>
                <a:cs typeface="Times New Roman" panose="02020503050405090304" pitchFamily="18" charset="0"/>
              </a:rPr>
              <a:t>BIRD has 12,751 NL-SQL pairs</a:t>
            </a:r>
          </a:p>
        </p:txBody>
      </p:sp>
    </p:spTree>
    <p:extLst>
      <p:ext uri="{BB962C8B-B14F-4D97-AF65-F5344CB8AC3E}">
        <p14:creationId xmlns:p14="http://schemas.microsoft.com/office/powerpoint/2010/main" val="2753611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Avenir Next" panose="020B0503020202020204" pitchFamily="34" charset="0"/>
                <a:cs typeface="Times New Roman" panose="02020503050405090304" pitchFamily="18" charset="0"/>
              </a:rPr>
              <a:t>Categorization</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of</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Studies</a:t>
            </a:r>
            <a:endParaRPr lang="en-US" altLang="zh-CN" dirty="0">
              <a:solidFill>
                <a:schemeClr val="tx1"/>
              </a:solidFill>
              <a:latin typeface="Avenir Next" panose="020B0503020202020204" pitchFamily="34"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latin typeface="Times New Roman" panose="02020503050405090304" pitchFamily="18" charset="0"/>
                <a:cs typeface="Times New Roman" panose="02020503050405090304" pitchFamily="18" charset="0"/>
              </a:rPr>
              <a:t>17</a:t>
            </a:fld>
            <a:endParaRPr kumimoji="1" lang="zh-CN" altLang="en-US">
              <a:latin typeface="Times New Roman" panose="02020503050405090304" pitchFamily="18" charset="0"/>
              <a:cs typeface="Times New Roman" panose="02020503050405090304" pitchFamily="18" charset="0"/>
            </a:endParaRPr>
          </a:p>
        </p:txBody>
      </p:sp>
      <p:sp>
        <p:nvSpPr>
          <p:cNvPr id="15" name="内容占位符 2"/>
          <p:cNvSpPr>
            <a:spLocks noGrp="1"/>
          </p:cNvSpPr>
          <p:nvPr>
            <p:ph idx="1"/>
          </p:nvPr>
        </p:nvSpPr>
        <p:spPr>
          <a:xfrm>
            <a:off x="883444" y="1152940"/>
            <a:ext cx="11115815" cy="5421352"/>
          </a:xfrm>
        </p:spPr>
        <p:txBody>
          <a:bodyPr>
            <a:noAutofit/>
          </a:bodyPr>
          <a:lstStyle/>
          <a:p>
            <a:pPr>
              <a:lnSpc>
                <a:spcPct val="100000"/>
              </a:lnSpc>
            </a:pPr>
            <a:r>
              <a:rPr lang="en-US" altLang="zh-CN" sz="2400" dirty="0">
                <a:latin typeface="Avenir Next" panose="020B0503020202020204" pitchFamily="34" charset="0"/>
                <a:cs typeface="Times New Roman" panose="02020503050405090304" pitchFamily="18" charset="0"/>
              </a:rPr>
              <a:t>We categorize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 existing studies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of</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 Solutions with PLMs and LLMs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based on two dimensions: (1)</a:t>
            </a:r>
            <a:r>
              <a:rPr lang="zh-CN" altLang="en-US" sz="2400" dirty="0">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Resources/Cost;</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(2)</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Data availability</a:t>
            </a:r>
          </a:p>
          <a:p>
            <a:pPr marL="0" indent="0">
              <a:lnSpc>
                <a:spcPct val="100000"/>
              </a:lnSpc>
              <a:buNone/>
            </a:pPr>
            <a:endParaRPr lang="en-US" altLang="zh-CN" sz="2400" dirty="0">
              <a:latin typeface="Avenir Next" panose="020B0503020202020204" pitchFamily="34" charset="0"/>
              <a:cs typeface="Times New Roman" panose="0202050305040509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605722" y="2057741"/>
            <a:ext cx="6980555" cy="4709772"/>
          </a:xfrm>
          <a:prstGeom prst="rect">
            <a:avLst/>
          </a:prstGeom>
          <a:ln>
            <a:solidFill>
              <a:schemeClr val="bg1">
                <a:lumMod val="85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txBox="1"/>
          <p:nvPr/>
        </p:nvSpPr>
        <p:spPr>
          <a:xfrm>
            <a:off x="8426039" y="6361058"/>
            <a:ext cx="2560320" cy="365125"/>
          </a:xfrm>
          <a:prstGeom prst="rect">
            <a:avLst/>
          </a:prstGeom>
        </p:spPr>
        <p:txBody>
          <a:bodyPr vert="horz" lIns="109728" tIns="54864" rIns="109728" bIns="54864" rtlCol="0" anchor="ctr"/>
          <a:lstStyle>
            <a:defPPr>
              <a:defRPr lang="zh-CN"/>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6ED1DC-EB24-2D46-9C9F-DBDF840474EE}" type="slidenum">
              <a:rPr kumimoji="1" lang="zh-CN" altLang="en-US" sz="1440" smtClean="0"/>
              <a:t>18</a:t>
            </a:fld>
            <a:endParaRPr kumimoji="1" lang="zh-CN" altLang="en-US" sz="1440" dirty="0"/>
          </a:p>
        </p:txBody>
      </p:sp>
      <p:sp>
        <p:nvSpPr>
          <p:cNvPr id="5" name="任意多边形: 形状 65"/>
          <p:cNvSpPr/>
          <p:nvPr/>
        </p:nvSpPr>
        <p:spPr>
          <a:xfrm>
            <a:off x="2565132" y="5372330"/>
            <a:ext cx="443866" cy="100488"/>
          </a:xfrm>
          <a:custGeom>
            <a:avLst/>
            <a:gdLst>
              <a:gd name="connsiteX0" fmla="*/ 0 w 394763"/>
              <a:gd name="connsiteY0" fmla="*/ 0 h 287501"/>
              <a:gd name="connsiteX1" fmla="*/ 140987 w 394763"/>
              <a:gd name="connsiteY1" fmla="*/ 277946 h 287501"/>
              <a:gd name="connsiteX2" fmla="*/ 394763 w 394763"/>
              <a:gd name="connsiteY2" fmla="*/ 217523 h 287501"/>
            </a:gdLst>
            <a:ahLst/>
            <a:cxnLst>
              <a:cxn ang="0">
                <a:pos x="connsiteX0" y="connsiteY0"/>
              </a:cxn>
              <a:cxn ang="0">
                <a:pos x="connsiteX1" y="connsiteY1"/>
              </a:cxn>
              <a:cxn ang="0">
                <a:pos x="connsiteX2" y="connsiteY2"/>
              </a:cxn>
            </a:cxnLst>
            <a:rect l="l" t="t" r="r" b="b"/>
            <a:pathLst>
              <a:path w="394763" h="287501">
                <a:moveTo>
                  <a:pt x="0" y="0"/>
                </a:moveTo>
                <a:cubicBezTo>
                  <a:pt x="37596" y="120846"/>
                  <a:pt x="75193" y="241692"/>
                  <a:pt x="140987" y="277946"/>
                </a:cubicBezTo>
                <a:cubicBezTo>
                  <a:pt x="206781" y="314200"/>
                  <a:pt x="330983" y="236993"/>
                  <a:pt x="394763" y="217523"/>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17" name="任意形状 315"/>
          <p:cNvSpPr/>
          <p:nvPr/>
        </p:nvSpPr>
        <p:spPr>
          <a:xfrm flipH="1">
            <a:off x="5789743" y="2359976"/>
            <a:ext cx="1296041" cy="3516630"/>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101600">
            <a:solidFill>
              <a:srgbClr val="9DA653"/>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cxnSp>
        <p:nvCxnSpPr>
          <p:cNvPr id="18" name="直线连接符 102"/>
          <p:cNvCxnSpPr/>
          <p:nvPr/>
        </p:nvCxnSpPr>
        <p:spPr>
          <a:xfrm>
            <a:off x="1986522" y="3201014"/>
            <a:ext cx="7566977" cy="6257"/>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65"/>
          <p:cNvCxnSpPr/>
          <p:nvPr/>
        </p:nvCxnSpPr>
        <p:spPr>
          <a:xfrm>
            <a:off x="2710421" y="2280202"/>
            <a:ext cx="7566977" cy="38404"/>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线连接符 165"/>
          <p:cNvCxnSpPr/>
          <p:nvPr/>
        </p:nvCxnSpPr>
        <p:spPr>
          <a:xfrm>
            <a:off x="2419132" y="1459952"/>
            <a:ext cx="7852172" cy="22622"/>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线连接符 102"/>
          <p:cNvCxnSpPr/>
          <p:nvPr/>
        </p:nvCxnSpPr>
        <p:spPr>
          <a:xfrm flipV="1">
            <a:off x="2443315" y="3808830"/>
            <a:ext cx="7560322" cy="1785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102"/>
          <p:cNvCxnSpPr/>
          <p:nvPr/>
        </p:nvCxnSpPr>
        <p:spPr>
          <a:xfrm flipV="1">
            <a:off x="2456413" y="5043240"/>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线连接符 102"/>
          <p:cNvCxnSpPr/>
          <p:nvPr/>
        </p:nvCxnSpPr>
        <p:spPr>
          <a:xfrm flipV="1">
            <a:off x="2451650" y="5422574"/>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线连接符 102"/>
          <p:cNvCxnSpPr/>
          <p:nvPr/>
        </p:nvCxnSpPr>
        <p:spPr>
          <a:xfrm flipV="1">
            <a:off x="2442125" y="5944111"/>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25" name="任意形状 163"/>
          <p:cNvSpPr/>
          <p:nvPr/>
        </p:nvSpPr>
        <p:spPr>
          <a:xfrm>
            <a:off x="4137623" y="3130468"/>
            <a:ext cx="413108" cy="107156"/>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26" name="iṧḻïḋe"/>
          <p:cNvSpPr/>
          <p:nvPr/>
        </p:nvSpPr>
        <p:spPr bwMode="auto">
          <a:xfrm>
            <a:off x="4508582" y="5996551"/>
            <a:ext cx="2494712" cy="447068"/>
          </a:xfrm>
          <a:custGeom>
            <a:avLst/>
            <a:gdLst>
              <a:gd name="T0" fmla="*/ 2147483646 w 1229"/>
              <a:gd name="T1" fmla="*/ 2147483646 h 272"/>
              <a:gd name="T2" fmla="*/ 0 w 1229"/>
              <a:gd name="T3" fmla="*/ 2147483646 h 272"/>
              <a:gd name="T4" fmla="*/ 2147483646 w 1229"/>
              <a:gd name="T5" fmla="*/ 2147483646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F3EADF"/>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sz="1200">
              <a:latin typeface="Optima" panose="02000503060000020004" pitchFamily="2" charset="0"/>
            </a:endParaRPr>
          </a:p>
        </p:txBody>
      </p:sp>
      <p:sp>
        <p:nvSpPr>
          <p:cNvPr id="27" name="任意形状 23"/>
          <p:cNvSpPr/>
          <p:nvPr/>
        </p:nvSpPr>
        <p:spPr>
          <a:xfrm flipH="1">
            <a:off x="2497501" y="2446900"/>
            <a:ext cx="3372391" cy="3414713"/>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noFill/>
          <a:ln w="101600">
            <a:solidFill>
              <a:srgbClr val="D7B995"/>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sp>
        <p:nvSpPr>
          <p:cNvPr id="28" name="iṧḻïḋe"/>
          <p:cNvSpPr/>
          <p:nvPr/>
        </p:nvSpPr>
        <p:spPr bwMode="auto">
          <a:xfrm>
            <a:off x="4449798" y="5764232"/>
            <a:ext cx="2609347" cy="629987"/>
          </a:xfrm>
          <a:custGeom>
            <a:avLst/>
            <a:gdLst>
              <a:gd name="T0" fmla="*/ 2147483646 w 1229"/>
              <a:gd name="T1" fmla="*/ 2147483646 h 272"/>
              <a:gd name="T2" fmla="*/ 0 w 1229"/>
              <a:gd name="T3" fmla="*/ 2147483646 h 272"/>
              <a:gd name="T4" fmla="*/ 2147483646 w 1229"/>
              <a:gd name="T5" fmla="*/ 2147483646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F3EADF"/>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sz="1200">
              <a:latin typeface="Optima" panose="02000503060000020004" pitchFamily="2" charset="0"/>
            </a:endParaRPr>
          </a:p>
        </p:txBody>
      </p:sp>
      <p:sp>
        <p:nvSpPr>
          <p:cNvPr id="29" name="文本框 10"/>
          <p:cNvSpPr txBox="1"/>
          <p:nvPr/>
        </p:nvSpPr>
        <p:spPr>
          <a:xfrm>
            <a:off x="1769975" y="1526418"/>
            <a:ext cx="1540481" cy="607695"/>
          </a:xfrm>
          <a:prstGeom prst="rect">
            <a:avLst/>
          </a:prstGeom>
          <a:noFill/>
        </p:spPr>
        <p:txBody>
          <a:bodyPr wrap="square">
            <a:spAutoFit/>
          </a:bodyPr>
          <a:lstStyle/>
          <a:p>
            <a:pPr algn="ctr">
              <a:defRPr/>
            </a:pPr>
            <a:r>
              <a:rPr kumimoji="1" lang="en-US" altLang="zh-CN" sz="1680" b="1" spc="-24" dirty="0">
                <a:solidFill>
                  <a:srgbClr val="D7B995"/>
                </a:solidFill>
                <a:latin typeface="Optima" panose="02000503060000020004" pitchFamily="2" charset="0"/>
              </a:rPr>
              <a:t>PLM-based Methods</a:t>
            </a:r>
            <a:endParaRPr kumimoji="1" lang="zh-CN" altLang="en-US" sz="1680" b="1" spc="-24" dirty="0">
              <a:solidFill>
                <a:srgbClr val="D7B995"/>
              </a:solidFill>
              <a:latin typeface="Optima" panose="02000503060000020004" pitchFamily="2" charset="0"/>
            </a:endParaRPr>
          </a:p>
        </p:txBody>
      </p:sp>
      <p:sp>
        <p:nvSpPr>
          <p:cNvPr id="30" name="文本框 77"/>
          <p:cNvSpPr txBox="1"/>
          <p:nvPr/>
        </p:nvSpPr>
        <p:spPr>
          <a:xfrm>
            <a:off x="3554201" y="1532819"/>
            <a:ext cx="2173031" cy="607695"/>
          </a:xfrm>
          <a:prstGeom prst="rect">
            <a:avLst/>
          </a:prstGeom>
          <a:noFill/>
          <a:ln>
            <a:noFill/>
          </a:ln>
        </p:spPr>
        <p:txBody>
          <a:bodyPr wrap="square">
            <a:spAutoFit/>
          </a:bodyPr>
          <a:lstStyle/>
          <a:p>
            <a:pPr algn="ctr">
              <a:defRPr/>
            </a:pPr>
            <a:r>
              <a:rPr kumimoji="1" lang="en-US" altLang="zh-CN" sz="1680" b="1" spc="-24" dirty="0" err="1">
                <a:solidFill>
                  <a:srgbClr val="D96237"/>
                </a:solidFill>
                <a:latin typeface="Optima" panose="02000503060000020004" pitchFamily="2" charset="0"/>
              </a:rPr>
              <a:t>LLM+Zero-shot</a:t>
            </a:r>
            <a:r>
              <a:rPr kumimoji="1" lang="en-US" altLang="zh-CN" sz="1680" b="1" spc="-24" dirty="0">
                <a:solidFill>
                  <a:srgbClr val="D96237"/>
                </a:solidFill>
                <a:latin typeface="Optima" panose="02000503060000020004" pitchFamily="2" charset="0"/>
              </a:rPr>
              <a:t> Methods</a:t>
            </a:r>
            <a:endParaRPr kumimoji="1" lang="zh-CN" altLang="en-US" sz="1680" b="1" spc="-24" dirty="0">
              <a:solidFill>
                <a:srgbClr val="D96237"/>
              </a:solidFill>
              <a:latin typeface="Optima" panose="02000503060000020004" pitchFamily="2" charset="0"/>
            </a:endParaRPr>
          </a:p>
        </p:txBody>
      </p:sp>
      <p:sp>
        <p:nvSpPr>
          <p:cNvPr id="31" name="任意形状 75"/>
          <p:cNvSpPr/>
          <p:nvPr/>
        </p:nvSpPr>
        <p:spPr>
          <a:xfrm>
            <a:off x="4550722" y="2478097"/>
            <a:ext cx="1301591" cy="3175158"/>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101600">
            <a:solidFill>
              <a:srgbClr val="D96237"/>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750" dirty="0">
              <a:latin typeface="Optima" panose="02000503060000020004" pitchFamily="2" charset="0"/>
            </a:endParaRPr>
          </a:p>
        </p:txBody>
      </p:sp>
      <p:sp>
        <p:nvSpPr>
          <p:cNvPr id="32" name="ïṩļíḋe"/>
          <p:cNvSpPr/>
          <p:nvPr/>
        </p:nvSpPr>
        <p:spPr bwMode="auto">
          <a:xfrm>
            <a:off x="5436547" y="5155655"/>
            <a:ext cx="820340" cy="1180663"/>
          </a:xfrm>
          <a:custGeom>
            <a:avLst/>
            <a:gdLst/>
            <a:ahLst/>
            <a:cxnLst>
              <a:cxn ang="0">
                <a:pos x="670" y="551"/>
              </a:cxn>
              <a:cxn ang="0">
                <a:pos x="659" y="545"/>
              </a:cxn>
              <a:cxn ang="0">
                <a:pos x="652" y="551"/>
              </a:cxn>
              <a:cxn ang="0">
                <a:pos x="518" y="719"/>
              </a:cxn>
              <a:cxn ang="0">
                <a:pos x="424" y="720"/>
              </a:cxn>
              <a:cxn ang="0">
                <a:pos x="428" y="647"/>
              </a:cxn>
              <a:cxn ang="0">
                <a:pos x="528" y="305"/>
              </a:cxn>
              <a:cxn ang="0">
                <a:pos x="524" y="301"/>
              </a:cxn>
              <a:cxn ang="0">
                <a:pos x="511" y="308"/>
              </a:cxn>
              <a:cxn ang="0">
                <a:pos x="419" y="415"/>
              </a:cxn>
              <a:cxn ang="0">
                <a:pos x="376" y="291"/>
              </a:cxn>
              <a:cxn ang="0">
                <a:pos x="360" y="121"/>
              </a:cxn>
              <a:cxn ang="0">
                <a:pos x="342" y="72"/>
              </a:cxn>
              <a:cxn ang="0">
                <a:pos x="338" y="64"/>
              </a:cxn>
              <a:cxn ang="0">
                <a:pos x="300" y="7"/>
              </a:cxn>
              <a:cxn ang="0">
                <a:pos x="299" y="5"/>
              </a:cxn>
              <a:cxn ang="0">
                <a:pos x="292" y="1"/>
              </a:cxn>
              <a:cxn ang="0">
                <a:pos x="284" y="4"/>
              </a:cxn>
              <a:cxn ang="0">
                <a:pos x="282" y="15"/>
              </a:cxn>
              <a:cxn ang="0">
                <a:pos x="315" y="150"/>
              </a:cxn>
              <a:cxn ang="0">
                <a:pos x="305" y="279"/>
              </a:cxn>
              <a:cxn ang="0">
                <a:pos x="138" y="202"/>
              </a:cxn>
              <a:cxn ang="0">
                <a:pos x="136" y="198"/>
              </a:cxn>
              <a:cxn ang="0">
                <a:pos x="136" y="198"/>
              </a:cxn>
              <a:cxn ang="0">
                <a:pos x="126" y="198"/>
              </a:cxn>
              <a:cxn ang="0">
                <a:pos x="161" y="356"/>
              </a:cxn>
              <a:cxn ang="0">
                <a:pos x="242" y="420"/>
              </a:cxn>
              <a:cxn ang="0">
                <a:pos x="297" y="527"/>
              </a:cxn>
              <a:cxn ang="0">
                <a:pos x="285" y="648"/>
              </a:cxn>
              <a:cxn ang="0">
                <a:pos x="181" y="699"/>
              </a:cxn>
              <a:cxn ang="0">
                <a:pos x="102" y="671"/>
              </a:cxn>
              <a:cxn ang="0">
                <a:pos x="13" y="616"/>
              </a:cxn>
              <a:cxn ang="0">
                <a:pos x="3" y="619"/>
              </a:cxn>
              <a:cxn ang="0">
                <a:pos x="4" y="619"/>
              </a:cxn>
              <a:cxn ang="0">
                <a:pos x="1" y="627"/>
              </a:cxn>
              <a:cxn ang="0">
                <a:pos x="108" y="748"/>
              </a:cxn>
              <a:cxn ang="0">
                <a:pos x="221" y="908"/>
              </a:cxn>
              <a:cxn ang="0">
                <a:pos x="197" y="1295"/>
              </a:cxn>
              <a:cxn ang="0">
                <a:pos x="200" y="1307"/>
              </a:cxn>
              <a:cxn ang="0">
                <a:pos x="202" y="1310"/>
              </a:cxn>
              <a:cxn ang="0">
                <a:pos x="294" y="1313"/>
              </a:cxn>
              <a:cxn ang="0">
                <a:pos x="445" y="1310"/>
              </a:cxn>
              <a:cxn ang="0">
                <a:pos x="450" y="1304"/>
              </a:cxn>
              <a:cxn ang="0">
                <a:pos x="455" y="1296"/>
              </a:cxn>
              <a:cxn ang="0">
                <a:pos x="422" y="1147"/>
              </a:cxn>
              <a:cxn ang="0">
                <a:pos x="445" y="879"/>
              </a:cxn>
              <a:cxn ang="0">
                <a:pos x="592" y="717"/>
              </a:cxn>
              <a:cxn ang="0">
                <a:pos x="670" y="551"/>
              </a:cxn>
            </a:cxnLst>
            <a:rect l="0" t="0" r="r" b="b"/>
            <a:pathLst>
              <a:path w="687" h="1324">
                <a:moveTo>
                  <a:pt x="670" y="551"/>
                </a:moveTo>
                <a:cubicBezTo>
                  <a:pt x="669" y="545"/>
                  <a:pt x="664" y="543"/>
                  <a:pt x="659" y="545"/>
                </a:cubicBezTo>
                <a:cubicBezTo>
                  <a:pt x="656" y="545"/>
                  <a:pt x="653" y="547"/>
                  <a:pt x="652" y="551"/>
                </a:cubicBezTo>
                <a:cubicBezTo>
                  <a:pt x="629" y="624"/>
                  <a:pt x="580" y="675"/>
                  <a:pt x="518" y="719"/>
                </a:cubicBezTo>
                <a:cubicBezTo>
                  <a:pt x="493" y="737"/>
                  <a:pt x="439" y="763"/>
                  <a:pt x="424" y="720"/>
                </a:cubicBezTo>
                <a:cubicBezTo>
                  <a:pt x="416" y="698"/>
                  <a:pt x="423" y="670"/>
                  <a:pt x="428" y="647"/>
                </a:cubicBezTo>
                <a:cubicBezTo>
                  <a:pt x="454" y="529"/>
                  <a:pt x="575" y="435"/>
                  <a:pt x="528" y="305"/>
                </a:cubicBezTo>
                <a:cubicBezTo>
                  <a:pt x="528" y="302"/>
                  <a:pt x="526" y="301"/>
                  <a:pt x="524" y="301"/>
                </a:cubicBezTo>
                <a:cubicBezTo>
                  <a:pt x="520" y="298"/>
                  <a:pt x="512" y="300"/>
                  <a:pt x="511" y="308"/>
                </a:cubicBezTo>
                <a:cubicBezTo>
                  <a:pt x="505" y="354"/>
                  <a:pt x="478" y="426"/>
                  <a:pt x="419" y="415"/>
                </a:cubicBezTo>
                <a:cubicBezTo>
                  <a:pt x="372" y="407"/>
                  <a:pt x="376" y="326"/>
                  <a:pt x="376" y="291"/>
                </a:cubicBezTo>
                <a:cubicBezTo>
                  <a:pt x="375" y="235"/>
                  <a:pt x="373" y="177"/>
                  <a:pt x="360" y="121"/>
                </a:cubicBezTo>
                <a:cubicBezTo>
                  <a:pt x="356" y="104"/>
                  <a:pt x="350" y="88"/>
                  <a:pt x="342" y="72"/>
                </a:cubicBezTo>
                <a:cubicBezTo>
                  <a:pt x="341" y="69"/>
                  <a:pt x="340" y="66"/>
                  <a:pt x="338" y="64"/>
                </a:cubicBezTo>
                <a:cubicBezTo>
                  <a:pt x="330" y="41"/>
                  <a:pt x="317" y="23"/>
                  <a:pt x="300" y="7"/>
                </a:cubicBezTo>
                <a:cubicBezTo>
                  <a:pt x="299" y="6"/>
                  <a:pt x="299" y="6"/>
                  <a:pt x="299" y="5"/>
                </a:cubicBezTo>
                <a:cubicBezTo>
                  <a:pt x="298" y="2"/>
                  <a:pt x="295" y="1"/>
                  <a:pt x="292" y="1"/>
                </a:cubicBezTo>
                <a:cubicBezTo>
                  <a:pt x="289" y="0"/>
                  <a:pt x="286" y="1"/>
                  <a:pt x="284" y="4"/>
                </a:cubicBezTo>
                <a:cubicBezTo>
                  <a:pt x="281" y="6"/>
                  <a:pt x="279" y="10"/>
                  <a:pt x="282" y="15"/>
                </a:cubicBezTo>
                <a:cubicBezTo>
                  <a:pt x="308" y="53"/>
                  <a:pt x="311" y="105"/>
                  <a:pt x="315" y="150"/>
                </a:cubicBezTo>
                <a:cubicBezTo>
                  <a:pt x="318" y="193"/>
                  <a:pt x="317" y="237"/>
                  <a:pt x="305" y="279"/>
                </a:cubicBezTo>
                <a:cubicBezTo>
                  <a:pt x="273" y="395"/>
                  <a:pt x="152" y="267"/>
                  <a:pt x="138" y="202"/>
                </a:cubicBezTo>
                <a:cubicBezTo>
                  <a:pt x="138" y="201"/>
                  <a:pt x="137" y="199"/>
                  <a:pt x="136" y="198"/>
                </a:cubicBezTo>
                <a:cubicBezTo>
                  <a:pt x="136" y="198"/>
                  <a:pt x="136" y="198"/>
                  <a:pt x="136" y="198"/>
                </a:cubicBezTo>
                <a:cubicBezTo>
                  <a:pt x="134" y="195"/>
                  <a:pt x="128" y="193"/>
                  <a:pt x="126" y="198"/>
                </a:cubicBezTo>
                <a:cubicBezTo>
                  <a:pt x="100" y="258"/>
                  <a:pt x="118" y="311"/>
                  <a:pt x="161" y="356"/>
                </a:cubicBezTo>
                <a:cubicBezTo>
                  <a:pt x="184" y="381"/>
                  <a:pt x="215" y="399"/>
                  <a:pt x="242" y="420"/>
                </a:cubicBezTo>
                <a:cubicBezTo>
                  <a:pt x="276" y="448"/>
                  <a:pt x="292" y="484"/>
                  <a:pt x="297" y="527"/>
                </a:cubicBezTo>
                <a:cubicBezTo>
                  <a:pt x="303" y="568"/>
                  <a:pt x="298" y="609"/>
                  <a:pt x="285" y="648"/>
                </a:cubicBezTo>
                <a:cubicBezTo>
                  <a:pt x="268" y="700"/>
                  <a:pt x="231" y="712"/>
                  <a:pt x="181" y="699"/>
                </a:cubicBezTo>
                <a:cubicBezTo>
                  <a:pt x="155" y="691"/>
                  <a:pt x="128" y="680"/>
                  <a:pt x="102" y="671"/>
                </a:cubicBezTo>
                <a:cubicBezTo>
                  <a:pt x="74" y="661"/>
                  <a:pt x="25" y="646"/>
                  <a:pt x="13" y="616"/>
                </a:cubicBezTo>
                <a:cubicBezTo>
                  <a:pt x="10" y="611"/>
                  <a:pt x="1" y="613"/>
                  <a:pt x="3" y="619"/>
                </a:cubicBezTo>
                <a:cubicBezTo>
                  <a:pt x="3" y="619"/>
                  <a:pt x="4" y="619"/>
                  <a:pt x="4" y="619"/>
                </a:cubicBezTo>
                <a:cubicBezTo>
                  <a:pt x="1" y="621"/>
                  <a:pt x="0" y="624"/>
                  <a:pt x="1" y="627"/>
                </a:cubicBezTo>
                <a:cubicBezTo>
                  <a:pt x="27" y="677"/>
                  <a:pt x="68" y="711"/>
                  <a:pt x="108" y="748"/>
                </a:cubicBezTo>
                <a:cubicBezTo>
                  <a:pt x="156" y="792"/>
                  <a:pt x="197" y="847"/>
                  <a:pt x="221" y="908"/>
                </a:cubicBezTo>
                <a:cubicBezTo>
                  <a:pt x="268" y="1029"/>
                  <a:pt x="254" y="1180"/>
                  <a:pt x="197" y="1295"/>
                </a:cubicBezTo>
                <a:cubicBezTo>
                  <a:pt x="194" y="1300"/>
                  <a:pt x="196" y="1304"/>
                  <a:pt x="200" y="1307"/>
                </a:cubicBezTo>
                <a:cubicBezTo>
                  <a:pt x="200" y="1308"/>
                  <a:pt x="201" y="1309"/>
                  <a:pt x="202" y="1310"/>
                </a:cubicBezTo>
                <a:cubicBezTo>
                  <a:pt x="225" y="1324"/>
                  <a:pt x="269" y="1315"/>
                  <a:pt x="294" y="1313"/>
                </a:cubicBezTo>
                <a:cubicBezTo>
                  <a:pt x="343" y="1309"/>
                  <a:pt x="398" y="1322"/>
                  <a:pt x="445" y="1310"/>
                </a:cubicBezTo>
                <a:cubicBezTo>
                  <a:pt x="448" y="1310"/>
                  <a:pt x="450" y="1307"/>
                  <a:pt x="450" y="1304"/>
                </a:cubicBezTo>
                <a:cubicBezTo>
                  <a:pt x="455" y="1306"/>
                  <a:pt x="459" y="1299"/>
                  <a:pt x="455" y="1296"/>
                </a:cubicBezTo>
                <a:cubicBezTo>
                  <a:pt x="420" y="1263"/>
                  <a:pt x="427" y="1191"/>
                  <a:pt x="422" y="1147"/>
                </a:cubicBezTo>
                <a:cubicBezTo>
                  <a:pt x="413" y="1057"/>
                  <a:pt x="408" y="964"/>
                  <a:pt x="445" y="879"/>
                </a:cubicBezTo>
                <a:cubicBezTo>
                  <a:pt x="475" y="812"/>
                  <a:pt x="540" y="767"/>
                  <a:pt x="592" y="717"/>
                </a:cubicBezTo>
                <a:cubicBezTo>
                  <a:pt x="637" y="675"/>
                  <a:pt x="687" y="617"/>
                  <a:pt x="670" y="551"/>
                </a:cubicBezTo>
                <a:close/>
              </a:path>
            </a:pathLst>
          </a:custGeom>
          <a:solidFill>
            <a:schemeClr val="bg2">
              <a:lumMod val="90000"/>
            </a:schemeClr>
          </a:solidFill>
          <a:ln w="12700">
            <a:miter lim="400000"/>
          </a:ln>
        </p:spPr>
        <p:txBody>
          <a:bodyPr anchor="ctr"/>
          <a:lstStyle/>
          <a:p>
            <a:pPr algn="ctr">
              <a:defRPr/>
            </a:pPr>
            <a:endParaRPr sz="1200" dirty="0">
              <a:latin typeface="Optima" panose="02000503060000020004" pitchFamily="2" charset="0"/>
            </a:endParaRPr>
          </a:p>
        </p:txBody>
      </p:sp>
      <p:sp>
        <p:nvSpPr>
          <p:cNvPr id="34" name="文本框 12"/>
          <p:cNvSpPr txBox="1"/>
          <p:nvPr/>
        </p:nvSpPr>
        <p:spPr>
          <a:xfrm>
            <a:off x="6096000" y="1521253"/>
            <a:ext cx="1573054" cy="607695"/>
          </a:xfrm>
          <a:prstGeom prst="rect">
            <a:avLst/>
          </a:prstGeom>
          <a:noFill/>
          <a:ln>
            <a:noFill/>
          </a:ln>
        </p:spPr>
        <p:txBody>
          <a:bodyPr wrap="square">
            <a:spAutoFit/>
          </a:bodyPr>
          <a:lstStyle/>
          <a:p>
            <a:pPr algn="ctr">
              <a:defRPr/>
            </a:pPr>
            <a:r>
              <a:rPr kumimoji="1" lang="en-US" altLang="zh-CN" sz="1680" b="1" spc="-24" dirty="0" err="1">
                <a:solidFill>
                  <a:srgbClr val="9DA653"/>
                </a:solidFill>
                <a:latin typeface="Optima" panose="02000503060000020004" pitchFamily="2" charset="0"/>
              </a:rPr>
              <a:t>LLM+Few-shot</a:t>
            </a:r>
            <a:r>
              <a:rPr kumimoji="1" lang="en-US" altLang="zh-CN" sz="1680" b="1" spc="-24" dirty="0">
                <a:solidFill>
                  <a:srgbClr val="9DA653"/>
                </a:solidFill>
                <a:latin typeface="Optima" panose="02000503060000020004" pitchFamily="2" charset="0"/>
              </a:rPr>
              <a:t> Methods</a:t>
            </a:r>
            <a:endParaRPr kumimoji="1" lang="zh-CN" altLang="en-US" sz="1680" b="1" spc="-24" dirty="0">
              <a:solidFill>
                <a:srgbClr val="9DA653"/>
              </a:solidFill>
              <a:latin typeface="Optima" panose="02000503060000020004" pitchFamily="2" charset="0"/>
            </a:endParaRPr>
          </a:p>
        </p:txBody>
      </p:sp>
      <p:sp>
        <p:nvSpPr>
          <p:cNvPr id="35" name="任意多边形: 形状 65"/>
          <p:cNvSpPr/>
          <p:nvPr/>
        </p:nvSpPr>
        <p:spPr>
          <a:xfrm>
            <a:off x="2109834" y="4409051"/>
            <a:ext cx="443866" cy="100488"/>
          </a:xfrm>
          <a:custGeom>
            <a:avLst/>
            <a:gdLst>
              <a:gd name="connsiteX0" fmla="*/ 0 w 394763"/>
              <a:gd name="connsiteY0" fmla="*/ 0 h 287501"/>
              <a:gd name="connsiteX1" fmla="*/ 140987 w 394763"/>
              <a:gd name="connsiteY1" fmla="*/ 277946 h 287501"/>
              <a:gd name="connsiteX2" fmla="*/ 394763 w 394763"/>
              <a:gd name="connsiteY2" fmla="*/ 217523 h 287501"/>
            </a:gdLst>
            <a:ahLst/>
            <a:cxnLst>
              <a:cxn ang="0">
                <a:pos x="connsiteX0" y="connsiteY0"/>
              </a:cxn>
              <a:cxn ang="0">
                <a:pos x="connsiteX1" y="connsiteY1"/>
              </a:cxn>
              <a:cxn ang="0">
                <a:pos x="connsiteX2" y="connsiteY2"/>
              </a:cxn>
            </a:cxnLst>
            <a:rect l="l" t="t" r="r" b="b"/>
            <a:pathLst>
              <a:path w="394763" h="287501">
                <a:moveTo>
                  <a:pt x="0" y="0"/>
                </a:moveTo>
                <a:cubicBezTo>
                  <a:pt x="37596" y="120846"/>
                  <a:pt x="75193" y="241692"/>
                  <a:pt x="140987" y="277946"/>
                </a:cubicBezTo>
                <a:cubicBezTo>
                  <a:pt x="206781" y="314200"/>
                  <a:pt x="330983" y="236993"/>
                  <a:pt x="394763" y="217523"/>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36" name="任意形状 106"/>
          <p:cNvSpPr/>
          <p:nvPr/>
        </p:nvSpPr>
        <p:spPr>
          <a:xfrm flipH="1">
            <a:off x="2522897" y="4080558"/>
            <a:ext cx="272653" cy="501253"/>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37" name="任意形状 107"/>
          <p:cNvSpPr/>
          <p:nvPr/>
        </p:nvSpPr>
        <p:spPr>
          <a:xfrm>
            <a:off x="2235864" y="3648821"/>
            <a:ext cx="274561" cy="553182"/>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750">
              <a:solidFill>
                <a:schemeClr val="tx1"/>
              </a:solidFill>
              <a:latin typeface="Optima" panose="02000503060000020004" pitchFamily="2" charset="0"/>
            </a:endParaRPr>
          </a:p>
        </p:txBody>
      </p:sp>
      <p:sp>
        <p:nvSpPr>
          <p:cNvPr id="38" name="任意多边形: 形状 86"/>
          <p:cNvSpPr/>
          <p:nvPr/>
        </p:nvSpPr>
        <p:spPr>
          <a:xfrm>
            <a:off x="2606053" y="3643470"/>
            <a:ext cx="171450" cy="103584"/>
          </a:xfrm>
          <a:custGeom>
            <a:avLst/>
            <a:gdLst>
              <a:gd name="connsiteX0" fmla="*/ 266580 w 266580"/>
              <a:gd name="connsiteY0" fmla="*/ 0 h 128762"/>
              <a:gd name="connsiteX1" fmla="*/ 145734 w 266580"/>
              <a:gd name="connsiteY1" fmla="*/ 104733 h 128762"/>
              <a:gd name="connsiteX2" fmla="*/ 4747 w 266580"/>
              <a:gd name="connsiteY2" fmla="*/ 92648 h 128762"/>
            </a:gdLst>
            <a:ahLst/>
            <a:cxnLst>
              <a:cxn ang="0">
                <a:pos x="connsiteX0" y="connsiteY0"/>
              </a:cxn>
              <a:cxn ang="0">
                <a:pos x="connsiteX1" y="connsiteY1"/>
              </a:cxn>
              <a:cxn ang="0">
                <a:pos x="connsiteX2" y="connsiteY2"/>
              </a:cxn>
            </a:cxnLst>
            <a:rect l="l" t="t" r="r" b="b"/>
            <a:pathLst>
              <a:path w="266580" h="128762">
                <a:moveTo>
                  <a:pt x="266580" y="0"/>
                </a:moveTo>
                <a:cubicBezTo>
                  <a:pt x="227976" y="44646"/>
                  <a:pt x="189373" y="89292"/>
                  <a:pt x="145734" y="104733"/>
                </a:cubicBezTo>
                <a:cubicBezTo>
                  <a:pt x="102095" y="120174"/>
                  <a:pt x="-26136" y="155757"/>
                  <a:pt x="4747" y="92648"/>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39" name="任意形状 273"/>
          <p:cNvSpPr/>
          <p:nvPr/>
        </p:nvSpPr>
        <p:spPr>
          <a:xfrm>
            <a:off x="4589774" y="3360112"/>
            <a:ext cx="860584" cy="285274"/>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40" name="任意形状 273"/>
          <p:cNvSpPr/>
          <p:nvPr/>
        </p:nvSpPr>
        <p:spPr>
          <a:xfrm>
            <a:off x="4605490" y="4293085"/>
            <a:ext cx="412909" cy="299562"/>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42" name="任意形状 106"/>
          <p:cNvSpPr/>
          <p:nvPr/>
        </p:nvSpPr>
        <p:spPr>
          <a:xfrm flipH="1">
            <a:off x="3588421" y="5440873"/>
            <a:ext cx="311944" cy="299084"/>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43" name="圆角矩形 125"/>
          <p:cNvSpPr/>
          <p:nvPr/>
        </p:nvSpPr>
        <p:spPr>
          <a:xfrm flipH="1">
            <a:off x="1684249" y="3409873"/>
            <a:ext cx="626197" cy="30678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rPr>
              <a:t>RASAT + PICARD[15]</a:t>
            </a:r>
          </a:p>
        </p:txBody>
      </p:sp>
      <p:sp>
        <p:nvSpPr>
          <p:cNvPr id="44" name="圆角矩形 125"/>
          <p:cNvSpPr/>
          <p:nvPr/>
        </p:nvSpPr>
        <p:spPr>
          <a:xfrm flipH="1">
            <a:off x="3566091" y="5146985"/>
            <a:ext cx="585788" cy="30678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rPr>
              <a:t>BRIDGE v2[11]</a:t>
            </a:r>
            <a:endParaRPr kumimoji="1" lang="en-US" altLang="zh-CN" sz="900" b="1" spc="-24" dirty="0">
              <a:solidFill>
                <a:schemeClr val="tx1">
                  <a:lumMod val="65000"/>
                  <a:lumOff val="35000"/>
                </a:schemeClr>
              </a:solidFill>
              <a:latin typeface="Optima" panose="02000503060000020004" pitchFamily="2" charset="0"/>
            </a:endParaRPr>
          </a:p>
        </p:txBody>
      </p:sp>
      <p:sp>
        <p:nvSpPr>
          <p:cNvPr id="46" name="圆角矩形 125"/>
          <p:cNvSpPr/>
          <p:nvPr/>
        </p:nvSpPr>
        <p:spPr>
          <a:xfrm flipH="1">
            <a:off x="3161170" y="2891974"/>
            <a:ext cx="1066800" cy="239268"/>
          </a:xfrm>
          <a:prstGeom prst="roundRect">
            <a:avLst/>
          </a:prstGeom>
          <a:solidFill>
            <a:srgbClr val="D96237"/>
          </a:solidFill>
          <a:ln w="25400">
            <a:solidFill>
              <a:srgbClr val="D96237"/>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C3 + ChatGPT + Zero-Shot[1]</a:t>
            </a:r>
          </a:p>
        </p:txBody>
      </p:sp>
      <p:sp>
        <p:nvSpPr>
          <p:cNvPr id="47" name="圆角矩形 106"/>
          <p:cNvSpPr/>
          <p:nvPr/>
        </p:nvSpPr>
        <p:spPr>
          <a:xfrm>
            <a:off x="4757004" y="4178617"/>
            <a:ext cx="1067739" cy="153233"/>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Zero-shot GPT-4[13]</a:t>
            </a:r>
            <a:endParaRPr kumimoji="1" lang="zh-CN" altLang="en-US" sz="900" b="1" spc="-21" dirty="0">
              <a:solidFill>
                <a:schemeClr val="bg1"/>
              </a:solidFill>
              <a:latin typeface="Optima" panose="02000503060000020004" pitchFamily="2" charset="0"/>
            </a:endParaRPr>
          </a:p>
        </p:txBody>
      </p:sp>
      <p:sp>
        <p:nvSpPr>
          <p:cNvPr id="48" name="任意形状 107"/>
          <p:cNvSpPr/>
          <p:nvPr/>
        </p:nvSpPr>
        <p:spPr>
          <a:xfrm>
            <a:off x="3815363" y="3943894"/>
            <a:ext cx="756085" cy="22521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49" name="圆角矩形 106"/>
          <p:cNvSpPr/>
          <p:nvPr/>
        </p:nvSpPr>
        <p:spPr>
          <a:xfrm>
            <a:off x="3510433" y="3696235"/>
            <a:ext cx="626927" cy="306780"/>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ZERoNL2SQL[5]</a:t>
            </a:r>
            <a:endParaRPr kumimoji="1" lang="zh-CN" altLang="en-US" sz="900" b="1" spc="-21" dirty="0">
              <a:solidFill>
                <a:schemeClr val="bg1"/>
              </a:solidFill>
              <a:latin typeface="Optima" panose="02000503060000020004" pitchFamily="2" charset="0"/>
            </a:endParaRPr>
          </a:p>
        </p:txBody>
      </p:sp>
      <p:sp>
        <p:nvSpPr>
          <p:cNvPr id="50" name="圆角矩形 125"/>
          <p:cNvSpPr/>
          <p:nvPr/>
        </p:nvSpPr>
        <p:spPr>
          <a:xfrm flipH="1">
            <a:off x="4820806" y="3104572"/>
            <a:ext cx="960120" cy="256032"/>
          </a:xfrm>
          <a:prstGeom prst="roundRect">
            <a:avLst/>
          </a:prstGeom>
          <a:solidFill>
            <a:srgbClr val="D96237"/>
          </a:solidFill>
          <a:ln w="25400">
            <a:solidFill>
              <a:srgbClr val="D96237"/>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ChatGPT + </a:t>
            </a:r>
            <a:r>
              <a:rPr kumimoji="1" lang="en-US" altLang="zh-CN" sz="900" b="1" spc="-24" dirty="0" err="1">
                <a:solidFill>
                  <a:schemeClr val="bg1"/>
                </a:solidFill>
                <a:latin typeface="Optima" panose="02000503060000020004" pitchFamily="2" charset="0"/>
              </a:rPr>
              <a:t>CoT</a:t>
            </a:r>
            <a:r>
              <a:rPr kumimoji="1" lang="en-US" altLang="zh-CN" sz="900" b="1" spc="-24" dirty="0">
                <a:solidFill>
                  <a:schemeClr val="bg1"/>
                </a:solidFill>
                <a:latin typeface="Optima" panose="02000503060000020004" pitchFamily="2" charset="0"/>
              </a:rPr>
              <a:t>[21]</a:t>
            </a:r>
          </a:p>
        </p:txBody>
      </p:sp>
      <p:sp>
        <p:nvSpPr>
          <p:cNvPr id="51" name="文本框 18"/>
          <p:cNvSpPr txBox="1"/>
          <p:nvPr/>
        </p:nvSpPr>
        <p:spPr>
          <a:xfrm>
            <a:off x="3932848" y="6324314"/>
            <a:ext cx="4083999" cy="387798"/>
          </a:xfrm>
          <a:prstGeom prst="rect">
            <a:avLst/>
          </a:prstGeom>
          <a:noFill/>
        </p:spPr>
        <p:txBody>
          <a:bodyPr wrap="square">
            <a:spAutoFit/>
          </a:bodyPr>
          <a:lstStyle/>
          <a:p>
            <a:pPr algn="ctr">
              <a:defRPr/>
            </a:pPr>
            <a:r>
              <a:rPr kumimoji="1" lang="en-US" altLang="zh-CN" sz="1920" b="1" spc="-79" dirty="0">
                <a:solidFill>
                  <a:schemeClr val="tx1">
                    <a:lumMod val="75000"/>
                    <a:lumOff val="25000"/>
                  </a:schemeClr>
                </a:solidFill>
                <a:latin typeface="Avenir Next" panose="020B0503020202020204" pitchFamily="34" charset="0"/>
                <a:ea typeface="Calibri" panose="020F0702030404030204" pitchFamily="34" charset="0"/>
                <a:cs typeface="Calibri" panose="020F0702030404030204" pitchFamily="34" charset="0"/>
              </a:rPr>
              <a:t>An Overview of NL2SQL Methods</a:t>
            </a:r>
          </a:p>
        </p:txBody>
      </p:sp>
      <p:sp>
        <p:nvSpPr>
          <p:cNvPr id="52" name="任意形状 163"/>
          <p:cNvSpPr/>
          <p:nvPr/>
        </p:nvSpPr>
        <p:spPr>
          <a:xfrm rot="20212442">
            <a:off x="4031525" y="4869989"/>
            <a:ext cx="570133" cy="331754"/>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cxnSp>
        <p:nvCxnSpPr>
          <p:cNvPr id="53" name="直线连接符 102"/>
          <p:cNvCxnSpPr/>
          <p:nvPr/>
        </p:nvCxnSpPr>
        <p:spPr>
          <a:xfrm flipV="1">
            <a:off x="3013045" y="4497745"/>
            <a:ext cx="6471376"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54" name="任意形状 107"/>
          <p:cNvSpPr/>
          <p:nvPr/>
        </p:nvSpPr>
        <p:spPr>
          <a:xfrm>
            <a:off x="6586512" y="4446590"/>
            <a:ext cx="484152" cy="40846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55" name="任意形状 107"/>
          <p:cNvSpPr/>
          <p:nvPr/>
        </p:nvSpPr>
        <p:spPr>
          <a:xfrm flipH="1">
            <a:off x="7090434" y="4039927"/>
            <a:ext cx="461946" cy="19288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56" name="圆角矩形 106"/>
          <p:cNvSpPr/>
          <p:nvPr/>
        </p:nvSpPr>
        <p:spPr>
          <a:xfrm>
            <a:off x="6026527" y="4238383"/>
            <a:ext cx="902623" cy="291820"/>
          </a:xfrm>
          <a:prstGeom prst="roundRect">
            <a:avLst/>
          </a:prstGeom>
          <a:solidFill>
            <a:srgbClr val="9DA653"/>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DIN-SQL+GPT-4[13]</a:t>
            </a:r>
            <a:endParaRPr kumimoji="1" lang="zh-CN" altLang="en-US" sz="900" b="1" spc="-21" dirty="0">
              <a:solidFill>
                <a:schemeClr val="bg1"/>
              </a:solidFill>
              <a:latin typeface="Optima" panose="02000503060000020004" pitchFamily="2" charset="0"/>
            </a:endParaRPr>
          </a:p>
        </p:txBody>
      </p:sp>
      <p:sp>
        <p:nvSpPr>
          <p:cNvPr id="57" name="圆角矩形 125"/>
          <p:cNvSpPr/>
          <p:nvPr/>
        </p:nvSpPr>
        <p:spPr>
          <a:xfrm flipH="1">
            <a:off x="7216082" y="3789686"/>
            <a:ext cx="749844" cy="306780"/>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DAIL-SQL+GPT-4[3]</a:t>
            </a:r>
          </a:p>
        </p:txBody>
      </p:sp>
      <p:sp>
        <p:nvSpPr>
          <p:cNvPr id="58" name="圆角矩形 125"/>
          <p:cNvSpPr/>
          <p:nvPr/>
        </p:nvSpPr>
        <p:spPr>
          <a:xfrm flipH="1">
            <a:off x="5998484" y="2828190"/>
            <a:ext cx="778493" cy="379988"/>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MCS-SQL+GPT-4[6]</a:t>
            </a:r>
          </a:p>
        </p:txBody>
      </p:sp>
      <p:sp>
        <p:nvSpPr>
          <p:cNvPr id="59" name="任意形状 107"/>
          <p:cNvSpPr/>
          <p:nvPr/>
        </p:nvSpPr>
        <p:spPr>
          <a:xfrm>
            <a:off x="6527816" y="3208178"/>
            <a:ext cx="543058" cy="193834"/>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60" name="圆角矩形 106"/>
          <p:cNvSpPr/>
          <p:nvPr/>
        </p:nvSpPr>
        <p:spPr>
          <a:xfrm>
            <a:off x="1092301" y="3015812"/>
            <a:ext cx="1069181" cy="315754"/>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Graphix + PICARD[10]</a:t>
            </a:r>
            <a:endParaRPr kumimoji="1" lang="zh-CN" altLang="en-US" sz="900" b="1" dirty="0">
              <a:solidFill>
                <a:schemeClr val="tx1">
                  <a:lumMod val="65000"/>
                  <a:lumOff val="35000"/>
                </a:schemeClr>
              </a:solidFill>
              <a:latin typeface="+mj-lt"/>
            </a:endParaRPr>
          </a:p>
        </p:txBody>
      </p:sp>
      <p:sp>
        <p:nvSpPr>
          <p:cNvPr id="61" name="圆角矩形 106"/>
          <p:cNvSpPr/>
          <p:nvPr/>
        </p:nvSpPr>
        <p:spPr>
          <a:xfrm>
            <a:off x="3410527" y="4840823"/>
            <a:ext cx="1036796" cy="153390"/>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Zero-shot </a:t>
            </a:r>
            <a:r>
              <a:rPr kumimoji="1" lang="en-US" altLang="zh-CN" sz="900" b="1" spc="-21" dirty="0" err="1">
                <a:solidFill>
                  <a:schemeClr val="bg1"/>
                </a:solidFill>
                <a:latin typeface="Optima" panose="02000503060000020004" pitchFamily="2" charset="0"/>
              </a:rPr>
              <a:t>CodeX</a:t>
            </a:r>
            <a:r>
              <a:rPr kumimoji="1" lang="en-US" altLang="zh-CN" sz="900" b="1" spc="-21" dirty="0">
                <a:solidFill>
                  <a:schemeClr val="bg1"/>
                </a:solidFill>
                <a:latin typeface="Optima" panose="02000503060000020004" pitchFamily="2" charset="0"/>
              </a:rPr>
              <a:t>[16]</a:t>
            </a:r>
            <a:endParaRPr kumimoji="1" lang="zh-CN" altLang="en-US" sz="900" b="1" spc="-21" dirty="0">
              <a:solidFill>
                <a:schemeClr val="bg1"/>
              </a:solidFill>
              <a:latin typeface="Optima" panose="02000503060000020004" pitchFamily="2" charset="0"/>
            </a:endParaRPr>
          </a:p>
        </p:txBody>
      </p:sp>
      <p:sp>
        <p:nvSpPr>
          <p:cNvPr id="62" name="圆角矩形 125"/>
          <p:cNvSpPr/>
          <p:nvPr>
            <p:custDataLst>
              <p:tags r:id="rId1"/>
            </p:custDataLst>
          </p:nvPr>
        </p:nvSpPr>
        <p:spPr>
          <a:xfrm flipH="1">
            <a:off x="2027777" y="5036076"/>
            <a:ext cx="585788" cy="46017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sym typeface="+mn-ea"/>
              </a:rPr>
              <a:t>RATSQL + GAP + </a:t>
            </a:r>
            <a:r>
              <a:rPr lang="en-US" altLang="zh-CN" sz="900" dirty="0" err="1">
                <a:solidFill>
                  <a:srgbClr val="000000"/>
                </a:solidFill>
                <a:latin typeface="+mj-lt"/>
                <a:sym typeface="+mn-ea"/>
              </a:rPr>
              <a:t>NatSQL</a:t>
            </a:r>
            <a:r>
              <a:rPr lang="en-US" altLang="zh-CN" sz="900" dirty="0">
                <a:solidFill>
                  <a:srgbClr val="000000"/>
                </a:solidFill>
                <a:latin typeface="+mj-lt"/>
                <a:sym typeface="+mn-ea"/>
              </a:rPr>
              <a:t>[2]</a:t>
            </a:r>
            <a:endParaRPr kumimoji="1" lang="en-US" altLang="zh-CN" sz="900" b="1" spc="-24" dirty="0">
              <a:solidFill>
                <a:schemeClr val="tx1">
                  <a:lumMod val="65000"/>
                  <a:lumOff val="35000"/>
                </a:schemeClr>
              </a:solidFill>
              <a:latin typeface="Optima" panose="02000503060000020004" pitchFamily="2" charset="0"/>
            </a:endParaRPr>
          </a:p>
        </p:txBody>
      </p:sp>
      <p:sp>
        <p:nvSpPr>
          <p:cNvPr id="63" name="圆角矩形 125"/>
          <p:cNvSpPr/>
          <p:nvPr>
            <p:custDataLst>
              <p:tags r:id="rId2"/>
            </p:custDataLst>
          </p:nvPr>
        </p:nvSpPr>
        <p:spPr>
          <a:xfrm flipH="1">
            <a:off x="1568814" y="4023964"/>
            <a:ext cx="602933" cy="306780"/>
          </a:xfrm>
          <a:prstGeom prst="roundRect">
            <a:avLst/>
          </a:prstGeom>
          <a:solidFill>
            <a:srgbClr val="DDD9C3"/>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sym typeface="+mn-ea"/>
              </a:rPr>
              <a:t>T5 + PICARD[17]</a:t>
            </a:r>
            <a:endParaRPr kumimoji="1" lang="zh-CN" altLang="en-US" sz="900" b="1" spc="-24" dirty="0">
              <a:solidFill>
                <a:srgbClr val="000000"/>
              </a:solidFill>
              <a:latin typeface="Lucida Grande" panose="020B0600040502020204"/>
              <a:sym typeface="+mn-ea"/>
            </a:endParaRPr>
          </a:p>
        </p:txBody>
      </p:sp>
      <p:sp>
        <p:nvSpPr>
          <p:cNvPr id="64" name="圆角矩形 125"/>
          <p:cNvSpPr/>
          <p:nvPr>
            <p:custDataLst>
              <p:tags r:id="rId3"/>
            </p:custDataLst>
          </p:nvPr>
        </p:nvSpPr>
        <p:spPr>
          <a:xfrm flipH="1">
            <a:off x="2679190" y="3854853"/>
            <a:ext cx="585788" cy="29182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tx1">
                    <a:lumMod val="65000"/>
                    <a:lumOff val="35000"/>
                  </a:schemeClr>
                </a:solidFill>
                <a:latin typeface="Optima" panose="02000503060000020004" pitchFamily="2" charset="0"/>
              </a:rPr>
              <a:t>SC-Prompt[4]</a:t>
            </a:r>
          </a:p>
        </p:txBody>
      </p:sp>
      <p:cxnSp>
        <p:nvCxnSpPr>
          <p:cNvPr id="65" name="连接符: 曲线 72"/>
          <p:cNvCxnSpPr/>
          <p:nvPr>
            <p:custDataLst>
              <p:tags r:id="rId4"/>
            </p:custDataLst>
          </p:nvPr>
        </p:nvCxnSpPr>
        <p:spPr>
          <a:xfrm rot="16200000" flipH="1">
            <a:off x="2311568" y="3090033"/>
            <a:ext cx="73685" cy="374020"/>
          </a:xfrm>
          <a:prstGeom prst="curvedConnector2">
            <a:avLst/>
          </a:pr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cxnSp>
      <p:sp>
        <p:nvSpPr>
          <p:cNvPr id="66" name="圆角矩形 106"/>
          <p:cNvSpPr/>
          <p:nvPr>
            <p:custDataLst>
              <p:tags r:id="rId5"/>
            </p:custDataLst>
          </p:nvPr>
        </p:nvSpPr>
        <p:spPr>
          <a:xfrm>
            <a:off x="2607038" y="3249421"/>
            <a:ext cx="703417" cy="386200"/>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N-best </a:t>
            </a:r>
            <a:r>
              <a:rPr lang="en-US" altLang="zh-CN" sz="900" dirty="0" err="1">
                <a:solidFill>
                  <a:srgbClr val="000000"/>
                </a:solidFill>
                <a:latin typeface="+mj-lt"/>
                <a:sym typeface="+mn-ea"/>
              </a:rPr>
              <a:t>Rerankers</a:t>
            </a:r>
            <a:r>
              <a:rPr lang="en-US" altLang="zh-CN" sz="900" dirty="0">
                <a:solidFill>
                  <a:srgbClr val="000000"/>
                </a:solidFill>
                <a:latin typeface="+mj-lt"/>
                <a:sym typeface="+mn-ea"/>
              </a:rPr>
              <a:t> + PICARD[22]</a:t>
            </a:r>
            <a:endParaRPr kumimoji="1" lang="zh-CN" altLang="en-US" sz="900" b="1" dirty="0">
              <a:solidFill>
                <a:schemeClr val="tx1">
                  <a:lumMod val="65000"/>
                  <a:lumOff val="35000"/>
                </a:schemeClr>
              </a:solidFill>
              <a:latin typeface="Optima" panose="02000503060000020004" pitchFamily="2" charset="0"/>
            </a:endParaRPr>
          </a:p>
        </p:txBody>
      </p:sp>
      <p:sp>
        <p:nvSpPr>
          <p:cNvPr id="67" name="圆角矩形 106"/>
          <p:cNvSpPr/>
          <p:nvPr>
            <p:custDataLst>
              <p:tags r:id="rId6"/>
            </p:custDataLst>
          </p:nvPr>
        </p:nvSpPr>
        <p:spPr>
          <a:xfrm>
            <a:off x="2627994" y="2434518"/>
            <a:ext cx="661987" cy="343853"/>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RESDSQL + </a:t>
            </a:r>
            <a:r>
              <a:rPr lang="en-US" altLang="zh-CN" sz="900" dirty="0" err="1">
                <a:solidFill>
                  <a:srgbClr val="000000"/>
                </a:solidFill>
                <a:latin typeface="+mj-lt"/>
                <a:sym typeface="+mn-ea"/>
              </a:rPr>
              <a:t>NatSQL</a:t>
            </a:r>
            <a:r>
              <a:rPr lang="en-US" altLang="zh-CN" sz="900" dirty="0">
                <a:solidFill>
                  <a:srgbClr val="000000"/>
                </a:solidFill>
                <a:latin typeface="+mj-lt"/>
                <a:sym typeface="+mn-ea"/>
              </a:rPr>
              <a:t>[8]</a:t>
            </a:r>
            <a:endParaRPr kumimoji="1" lang="zh-CN" altLang="en-US" sz="900" b="1" dirty="0">
              <a:solidFill>
                <a:schemeClr val="tx1">
                  <a:lumMod val="65000"/>
                  <a:lumOff val="35000"/>
                </a:schemeClr>
              </a:solidFill>
              <a:latin typeface="Optima" panose="02000503060000020004" pitchFamily="2" charset="0"/>
            </a:endParaRPr>
          </a:p>
        </p:txBody>
      </p:sp>
      <p:cxnSp>
        <p:nvCxnSpPr>
          <p:cNvPr id="68" name="连接符: 曲线 72"/>
          <p:cNvCxnSpPr>
            <a:endCxn id="68" idx="2"/>
          </p:cNvCxnSpPr>
          <p:nvPr>
            <p:custDataLst>
              <p:tags r:id="rId7"/>
            </p:custDataLst>
          </p:nvPr>
        </p:nvCxnSpPr>
        <p:spPr>
          <a:xfrm flipV="1">
            <a:off x="2497501" y="2778371"/>
            <a:ext cx="461486" cy="61913"/>
          </a:xfrm>
          <a:prstGeom prst="curvedConnector2">
            <a:avLst/>
          </a:pr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cxnSp>
      <p:sp>
        <p:nvSpPr>
          <p:cNvPr id="71" name="任意形状 73"/>
          <p:cNvSpPr/>
          <p:nvPr/>
        </p:nvSpPr>
        <p:spPr>
          <a:xfrm>
            <a:off x="5981378" y="2302076"/>
            <a:ext cx="3193228" cy="3540252"/>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noFill/>
          <a:ln w="104775">
            <a:solidFill>
              <a:srgbClr val="FF9300"/>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sp>
        <p:nvSpPr>
          <p:cNvPr id="72" name="文本框 74"/>
          <p:cNvSpPr txBox="1"/>
          <p:nvPr/>
        </p:nvSpPr>
        <p:spPr>
          <a:xfrm>
            <a:off x="8095850" y="1573804"/>
            <a:ext cx="2306106" cy="607695"/>
          </a:xfrm>
          <a:prstGeom prst="rect">
            <a:avLst/>
          </a:prstGeom>
          <a:noFill/>
          <a:ln>
            <a:noFill/>
          </a:ln>
        </p:spPr>
        <p:txBody>
          <a:bodyPr wrap="square">
            <a:spAutoFit/>
          </a:bodyPr>
          <a:lstStyle/>
          <a:p>
            <a:pPr algn="ctr">
              <a:defRPr/>
            </a:pPr>
            <a:r>
              <a:rPr kumimoji="1" lang="en-US" altLang="zh-CN" sz="1680" b="1" i="1" spc="-24" dirty="0">
                <a:solidFill>
                  <a:srgbClr val="FF9300"/>
                </a:solidFill>
                <a:latin typeface="Optima" panose="02000503060000020004" pitchFamily="2" charset="0"/>
              </a:rPr>
              <a:t>Training LLM </a:t>
            </a:r>
          </a:p>
          <a:p>
            <a:pPr algn="ctr">
              <a:defRPr/>
            </a:pPr>
            <a:r>
              <a:rPr kumimoji="1" lang="en-US" altLang="zh-CN" sz="1680" b="1" i="1" spc="-24" dirty="0">
                <a:solidFill>
                  <a:srgbClr val="FF9300"/>
                </a:solidFill>
                <a:latin typeface="Optima" panose="02000503060000020004" pitchFamily="2" charset="0"/>
              </a:rPr>
              <a:t>Methods</a:t>
            </a:r>
            <a:endParaRPr kumimoji="1" lang="zh-CN" altLang="en-US" sz="1680" b="1" i="1" spc="-24" dirty="0">
              <a:solidFill>
                <a:srgbClr val="FF9300"/>
              </a:solidFill>
              <a:latin typeface="Optima" panose="02000503060000020004" pitchFamily="2" charset="0"/>
            </a:endParaRPr>
          </a:p>
        </p:txBody>
      </p:sp>
      <p:sp>
        <p:nvSpPr>
          <p:cNvPr id="73" name="圆角矩形 125"/>
          <p:cNvSpPr/>
          <p:nvPr>
            <p:custDataLst>
              <p:tags r:id="rId8"/>
            </p:custDataLst>
          </p:nvPr>
        </p:nvSpPr>
        <p:spPr>
          <a:xfrm flipH="1">
            <a:off x="9472496" y="3011335"/>
            <a:ext cx="834897"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err="1">
                <a:solidFill>
                  <a:schemeClr val="bg1"/>
                </a:solidFill>
                <a:latin typeface="Optima" panose="02000503060000020004" pitchFamily="2" charset="0"/>
              </a:rPr>
              <a:t>Reward-SQL</a:t>
            </a:r>
            <a:r>
              <a:rPr kumimoji="1" lang="en-US" altLang="zh-CN" sz="900" b="1" spc="-24" dirty="0">
                <a:solidFill>
                  <a:schemeClr val="bg1"/>
                </a:solidFill>
                <a:latin typeface="Optima" panose="02000503060000020004" pitchFamily="2" charset="0"/>
              </a:rPr>
              <a:t>[13]</a:t>
            </a:r>
          </a:p>
        </p:txBody>
      </p:sp>
      <p:sp>
        <p:nvSpPr>
          <p:cNvPr id="74" name="任意形状 107"/>
          <p:cNvSpPr/>
          <p:nvPr>
            <p:custDataLst>
              <p:tags r:id="rId9"/>
            </p:custDataLst>
          </p:nvPr>
        </p:nvSpPr>
        <p:spPr>
          <a:xfrm flipV="1">
            <a:off x="9184005" y="3190240"/>
            <a:ext cx="653415" cy="38671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6" name="任意形状 107"/>
          <p:cNvSpPr/>
          <p:nvPr>
            <p:custDataLst>
              <p:tags r:id="rId10"/>
            </p:custDataLst>
          </p:nvPr>
        </p:nvSpPr>
        <p:spPr>
          <a:xfrm>
            <a:off x="8305964" y="4733174"/>
            <a:ext cx="569573" cy="352807"/>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8" name="任意形状 107"/>
          <p:cNvSpPr/>
          <p:nvPr>
            <p:custDataLst>
              <p:tags r:id="rId11"/>
            </p:custDataLst>
          </p:nvPr>
        </p:nvSpPr>
        <p:spPr>
          <a:xfrm flipV="1">
            <a:off x="8980141" y="4530286"/>
            <a:ext cx="537526" cy="50149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9" name="圆角矩形 125"/>
          <p:cNvSpPr/>
          <p:nvPr/>
        </p:nvSpPr>
        <p:spPr>
          <a:xfrm flipH="1">
            <a:off x="5750737" y="3395461"/>
            <a:ext cx="1119162" cy="362118"/>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MAC-SQL+GPT-4[20]</a:t>
            </a:r>
          </a:p>
        </p:txBody>
      </p:sp>
      <p:sp>
        <p:nvSpPr>
          <p:cNvPr id="80" name="任意形状 107"/>
          <p:cNvSpPr/>
          <p:nvPr/>
        </p:nvSpPr>
        <p:spPr>
          <a:xfrm>
            <a:off x="6502670" y="3753084"/>
            <a:ext cx="572151" cy="256229"/>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81" name="任意形状 107"/>
          <p:cNvSpPr/>
          <p:nvPr/>
        </p:nvSpPr>
        <p:spPr>
          <a:xfrm flipH="1">
            <a:off x="7120831" y="2792345"/>
            <a:ext cx="461946" cy="19288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82" name="圆角矩形 125"/>
          <p:cNvSpPr/>
          <p:nvPr/>
        </p:nvSpPr>
        <p:spPr>
          <a:xfrm flipH="1">
            <a:off x="7267003" y="2554296"/>
            <a:ext cx="749844" cy="306780"/>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OpenSearch-SQL+GPT-4[7]</a:t>
            </a:r>
          </a:p>
        </p:txBody>
      </p:sp>
      <p:sp>
        <p:nvSpPr>
          <p:cNvPr id="8" name="任意形状 107"/>
          <p:cNvSpPr/>
          <p:nvPr>
            <p:custDataLst>
              <p:tags r:id="rId12"/>
            </p:custDataLst>
          </p:nvPr>
        </p:nvSpPr>
        <p:spPr>
          <a:xfrm flipH="1" flipV="1">
            <a:off x="8553086" y="3956444"/>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9" name="圆角矩形 125"/>
          <p:cNvSpPr/>
          <p:nvPr>
            <p:custDataLst>
              <p:tags r:id="rId13"/>
            </p:custDataLst>
          </p:nvPr>
        </p:nvSpPr>
        <p:spPr>
          <a:xfrm flipH="1">
            <a:off x="8154883" y="3786562"/>
            <a:ext cx="825346" cy="153390"/>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CHESS[18]</a:t>
            </a:r>
          </a:p>
        </p:txBody>
      </p:sp>
      <p:sp>
        <p:nvSpPr>
          <p:cNvPr id="10" name="圆角矩形 125"/>
          <p:cNvSpPr/>
          <p:nvPr>
            <p:custDataLst>
              <p:tags r:id="rId14"/>
            </p:custDataLst>
          </p:nvPr>
        </p:nvSpPr>
        <p:spPr>
          <a:xfrm flipH="1">
            <a:off x="9484384" y="3570508"/>
            <a:ext cx="653308" cy="305352"/>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CHASE-SQL[19]</a:t>
            </a:r>
          </a:p>
        </p:txBody>
      </p:sp>
      <p:sp>
        <p:nvSpPr>
          <p:cNvPr id="11" name="任意形状 107"/>
          <p:cNvSpPr/>
          <p:nvPr>
            <p:custDataLst>
              <p:tags r:id="rId15"/>
            </p:custDataLst>
          </p:nvPr>
        </p:nvSpPr>
        <p:spPr>
          <a:xfrm flipV="1">
            <a:off x="9149148" y="3804453"/>
            <a:ext cx="578920" cy="434330"/>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4" name="任意形状 107"/>
          <p:cNvSpPr/>
          <p:nvPr>
            <p:custDataLst>
              <p:tags r:id="rId16"/>
            </p:custDataLst>
          </p:nvPr>
        </p:nvSpPr>
        <p:spPr>
          <a:xfrm flipH="1" flipV="1">
            <a:off x="8570231" y="3370974"/>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6" name="圆角矩形 125"/>
          <p:cNvSpPr/>
          <p:nvPr>
            <p:custDataLst>
              <p:tags r:id="rId17"/>
            </p:custDataLst>
          </p:nvPr>
        </p:nvSpPr>
        <p:spPr>
          <a:xfrm flipH="1">
            <a:off x="8172028" y="3124387"/>
            <a:ext cx="825346" cy="306800"/>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Reasoning-SQL[14]</a:t>
            </a:r>
          </a:p>
        </p:txBody>
      </p:sp>
      <p:sp>
        <p:nvSpPr>
          <p:cNvPr id="13" name="任意形状 107"/>
          <p:cNvSpPr/>
          <p:nvPr>
            <p:custDataLst>
              <p:tags r:id="rId18"/>
            </p:custDataLst>
          </p:nvPr>
        </p:nvSpPr>
        <p:spPr>
          <a:xfrm flipH="1" flipV="1">
            <a:off x="8587376" y="2680729"/>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14" name="圆角矩形 125"/>
          <p:cNvSpPr/>
          <p:nvPr>
            <p:custDataLst>
              <p:tags r:id="rId19"/>
            </p:custDataLst>
          </p:nvPr>
        </p:nvSpPr>
        <p:spPr>
          <a:xfrm flipH="1">
            <a:off x="8189173" y="2510839"/>
            <a:ext cx="825346" cy="153406"/>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Omni-SQL[21]</a:t>
            </a:r>
          </a:p>
        </p:txBody>
      </p:sp>
      <p:sp>
        <p:nvSpPr>
          <p:cNvPr id="33" name="圆角矩形 125"/>
          <p:cNvSpPr/>
          <p:nvPr>
            <p:custDataLst>
              <p:tags r:id="rId20"/>
            </p:custDataLst>
          </p:nvPr>
        </p:nvSpPr>
        <p:spPr>
          <a:xfrm flipH="1">
            <a:off x="9445827" y="2248224"/>
            <a:ext cx="825346" cy="306816"/>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Arctic-Text2SQL[12]</a:t>
            </a:r>
          </a:p>
        </p:txBody>
      </p:sp>
      <p:sp>
        <p:nvSpPr>
          <p:cNvPr id="41" name="任意形状 107"/>
          <p:cNvSpPr/>
          <p:nvPr>
            <p:custDataLst>
              <p:tags r:id="rId21"/>
            </p:custDataLst>
          </p:nvPr>
        </p:nvSpPr>
        <p:spPr>
          <a:xfrm flipV="1">
            <a:off x="9184005" y="2478405"/>
            <a:ext cx="537210" cy="33083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7" name="圆角矩形 125"/>
          <p:cNvSpPr/>
          <p:nvPr>
            <p:custDataLst>
              <p:tags r:id="rId22"/>
            </p:custDataLst>
          </p:nvPr>
        </p:nvSpPr>
        <p:spPr>
          <a:xfrm flipH="1">
            <a:off x="9253841" y="4392657"/>
            <a:ext cx="749795"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DTS-SQL[14]</a:t>
            </a:r>
          </a:p>
        </p:txBody>
      </p:sp>
      <p:sp>
        <p:nvSpPr>
          <p:cNvPr id="75" name="圆角矩形 125"/>
          <p:cNvSpPr/>
          <p:nvPr>
            <p:custDataLst>
              <p:tags r:id="rId23"/>
            </p:custDataLst>
          </p:nvPr>
        </p:nvSpPr>
        <p:spPr>
          <a:xfrm flipH="1">
            <a:off x="8007586" y="4550889"/>
            <a:ext cx="701333"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SFT </a:t>
            </a:r>
            <a:r>
              <a:rPr kumimoji="1" lang="en-US" altLang="zh-CN" sz="900" b="1" spc="-24" dirty="0" err="1">
                <a:solidFill>
                  <a:schemeClr val="bg1"/>
                </a:solidFill>
                <a:latin typeface="Optima" panose="02000503060000020004" pitchFamily="2" charset="0"/>
              </a:rPr>
              <a:t>CodeS</a:t>
            </a:r>
            <a:r>
              <a:rPr kumimoji="1" lang="en-US" altLang="zh-CN" sz="900" b="1" spc="-24" dirty="0">
                <a:solidFill>
                  <a:schemeClr val="bg1"/>
                </a:solidFill>
                <a:latin typeface="Optima" panose="02000503060000020004" pitchFamily="2" charset="0"/>
              </a:rPr>
              <a:t>[9]</a:t>
            </a:r>
          </a:p>
        </p:txBody>
      </p:sp>
      <p:sp>
        <p:nvSpPr>
          <p:cNvPr id="15" name="Title 1">
            <a:extLst>
              <a:ext uri="{FF2B5EF4-FFF2-40B4-BE49-F238E27FC236}">
                <a16:creationId xmlns:a16="http://schemas.microsoft.com/office/drawing/2014/main" id="{87A3AE9A-7F7B-48B7-7C9D-7071B4AA952D}"/>
              </a:ext>
            </a:extLst>
          </p:cNvPr>
          <p:cNvSpPr>
            <a:spLocks noGrp="1"/>
          </p:cNvSpPr>
          <p:nvPr>
            <p:ph type="title"/>
          </p:nvPr>
        </p:nvSpPr>
        <p:spPr>
          <a:xfrm>
            <a:off x="838200" y="18255"/>
            <a:ext cx="10515600" cy="1325563"/>
          </a:xfrm>
        </p:spPr>
        <p:txBody>
          <a:bodyPr>
            <a:normAutofit/>
          </a:bodyPr>
          <a:lstStyle/>
          <a:p>
            <a:r>
              <a:rPr lang="en-US" altLang="zh-CN" dirty="0">
                <a:latin typeface="Avenir Next" panose="020B0503020202020204" pitchFamily="34" charset="0"/>
                <a:cs typeface="Times New Roman" panose="02020503050405090304" pitchFamily="18" charset="0"/>
              </a:rPr>
              <a:t>Categorization</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of</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Studies</a:t>
            </a:r>
            <a:endParaRPr lang="en-US" altLang="zh-CN" dirty="0">
              <a:solidFill>
                <a:schemeClr val="tx1"/>
              </a:solidFill>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64"/>
                                        </p:tgtEl>
                                        <p:attrNameLst>
                                          <p:attrName>style.color</p:attrName>
                                        </p:attrNameLst>
                                      </p:cBhvr>
                                      <p:by>
                                        <p:hsl h="0" s="-12549" l="-25098"/>
                                      </p:by>
                                    </p:animClr>
                                    <p:animClr clrSpc="hsl" dir="cw">
                                      <p:cBhvr>
                                        <p:cTn id="7" dur="500" fill="hold"/>
                                        <p:tgtEl>
                                          <p:spTgt spid="64"/>
                                        </p:tgtEl>
                                        <p:attrNameLst>
                                          <p:attrName>fillcolor</p:attrName>
                                        </p:attrNameLst>
                                      </p:cBhvr>
                                      <p:by>
                                        <p:hsl h="0" s="-12549" l="-25098"/>
                                      </p:by>
                                    </p:animClr>
                                    <p:animClr clrSpc="hsl" dir="cw">
                                      <p:cBhvr>
                                        <p:cTn id="8" dur="500" fill="hold"/>
                                        <p:tgtEl>
                                          <p:spTgt spid="64"/>
                                        </p:tgtEl>
                                        <p:attrNameLst>
                                          <p:attrName>stroke.color</p:attrName>
                                        </p:attrNameLst>
                                      </p:cBhvr>
                                      <p:by>
                                        <p:hsl h="0" s="-12549" l="-25098"/>
                                      </p:by>
                                    </p:animClr>
                                    <p:set>
                                      <p:cBhvr>
                                        <p:cTn id="9" dur="500" fill="hold"/>
                                        <p:tgtEl>
                                          <p:spTgt spid="64"/>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49"/>
                                        </p:tgtEl>
                                        <p:attrNameLst>
                                          <p:attrName>style.color</p:attrName>
                                        </p:attrNameLst>
                                      </p:cBhvr>
                                      <p:by>
                                        <p:hsl h="0" s="-12549" l="-25098"/>
                                      </p:by>
                                    </p:animClr>
                                    <p:animClr clrSpc="hsl" dir="cw">
                                      <p:cBhvr>
                                        <p:cTn id="12" dur="500" fill="hold"/>
                                        <p:tgtEl>
                                          <p:spTgt spid="49"/>
                                        </p:tgtEl>
                                        <p:attrNameLst>
                                          <p:attrName>fillcolor</p:attrName>
                                        </p:attrNameLst>
                                      </p:cBhvr>
                                      <p:by>
                                        <p:hsl h="0" s="-12549" l="-25098"/>
                                      </p:by>
                                    </p:animClr>
                                    <p:animClr clrSpc="hsl" dir="cw">
                                      <p:cBhvr>
                                        <p:cTn id="13" dur="500" fill="hold"/>
                                        <p:tgtEl>
                                          <p:spTgt spid="49"/>
                                        </p:tgtEl>
                                        <p:attrNameLst>
                                          <p:attrName>stroke.color</p:attrName>
                                        </p:attrNameLst>
                                      </p:cBhvr>
                                      <p:by>
                                        <p:hsl h="0" s="-12549" l="-25098"/>
                                      </p:by>
                                    </p:animClr>
                                    <p:set>
                                      <p:cBhvr>
                                        <p:cTn id="14" dur="500" fill="hold"/>
                                        <p:tgtEl>
                                          <p:spTgt spid="49"/>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75"/>
                                        </p:tgtEl>
                                        <p:attrNameLst>
                                          <p:attrName>style.color</p:attrName>
                                        </p:attrNameLst>
                                      </p:cBhvr>
                                      <p:by>
                                        <p:hsl h="0" s="-12549" l="-25098"/>
                                      </p:by>
                                    </p:animClr>
                                    <p:animClr clrSpc="hsl" dir="cw">
                                      <p:cBhvr>
                                        <p:cTn id="17" dur="500" fill="hold"/>
                                        <p:tgtEl>
                                          <p:spTgt spid="75"/>
                                        </p:tgtEl>
                                        <p:attrNameLst>
                                          <p:attrName>fillcolor</p:attrName>
                                        </p:attrNameLst>
                                      </p:cBhvr>
                                      <p:by>
                                        <p:hsl h="0" s="-12549" l="-25098"/>
                                      </p:by>
                                    </p:animClr>
                                    <p:animClr clrSpc="hsl" dir="cw">
                                      <p:cBhvr>
                                        <p:cTn id="18" dur="500" fill="hold"/>
                                        <p:tgtEl>
                                          <p:spTgt spid="75"/>
                                        </p:tgtEl>
                                        <p:attrNameLst>
                                          <p:attrName>stroke.color</p:attrName>
                                        </p:attrNameLst>
                                      </p:cBhvr>
                                      <p:by>
                                        <p:hsl h="0" s="-12549" l="-25098"/>
                                      </p:by>
                                    </p:animClr>
                                    <p:set>
                                      <p:cBhvr>
                                        <p:cTn id="19" dur="500" fill="hold"/>
                                        <p:tgtEl>
                                          <p:spTgt spid="7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64" grpId="0" bldLvl="0" animBg="1"/>
      <p:bldP spid="7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512295" y="6402388"/>
            <a:ext cx="486963" cy="365125"/>
          </a:xfrm>
        </p:spPr>
        <p:txBody>
          <a:bodyPr/>
          <a:lstStyle/>
          <a:p>
            <a:fld id="{1A555381-9BA3-9543-9FC3-0B4BD9DA0727}" type="slidenum">
              <a:rPr kumimoji="1" lang="zh-CN" altLang="en-US" smtClean="0">
                <a:latin typeface="Avenir Next" panose="020B0503020202020204" pitchFamily="34" charset="0"/>
              </a:rPr>
              <a:t>1</a:t>
            </a:fld>
            <a:endParaRPr kumimoji="1" lang="zh-CN" altLang="en-US">
              <a:latin typeface="Avenir Next" panose="020B0503020202020204" pitchFamily="34" charset="0"/>
            </a:endParaRPr>
          </a:p>
        </p:txBody>
      </p:sp>
      <p:pic>
        <p:nvPicPr>
          <p:cNvPr id="23" name="图片 22" descr="图标&#10;&#10;描述已自动生成"/>
          <p:cNvPicPr>
            <a:picLocks noChangeAspect="1"/>
          </p:cNvPicPr>
          <p:nvPr/>
        </p:nvPicPr>
        <p:blipFill>
          <a:blip r:embed="rId3"/>
          <a:stretch>
            <a:fillRect/>
          </a:stretch>
        </p:blipFill>
        <p:spPr>
          <a:xfrm>
            <a:off x="1444957" y="1328653"/>
            <a:ext cx="1164317" cy="1164317"/>
          </a:xfrm>
          <a:prstGeom prst="rect">
            <a:avLst/>
          </a:prstGeom>
        </p:spPr>
      </p:pic>
      <p:pic>
        <p:nvPicPr>
          <p:cNvPr id="24" name="图片 23" descr="形状&#10;&#10;低可信度描述已自动生成"/>
          <p:cNvPicPr>
            <a:picLocks noChangeAspect="1"/>
          </p:cNvPicPr>
          <p:nvPr/>
        </p:nvPicPr>
        <p:blipFill>
          <a:blip r:embed="rId4"/>
          <a:stretch>
            <a:fillRect/>
          </a:stretch>
        </p:blipFill>
        <p:spPr>
          <a:xfrm>
            <a:off x="4713713" y="5627975"/>
            <a:ext cx="1163029" cy="1163029"/>
          </a:xfrm>
          <a:prstGeom prst="rect">
            <a:avLst/>
          </a:prstGeom>
        </p:spPr>
      </p:pic>
      <p:sp>
        <p:nvSpPr>
          <p:cNvPr id="25" name="圆角矩形 24"/>
          <p:cNvSpPr/>
          <p:nvPr/>
        </p:nvSpPr>
        <p:spPr>
          <a:xfrm>
            <a:off x="2944005" y="1425222"/>
            <a:ext cx="3277891" cy="9630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dirty="0">
                <a:solidFill>
                  <a:srgbClr val="000000"/>
                </a:solidFill>
                <a:effectLst/>
                <a:latin typeface="Avenir Next" panose="020B0503020202020204" pitchFamily="34" charset="0"/>
                <a:ea typeface="微软雅黑"/>
                <a:cs typeface="Times New Roman" panose="02020503050405090304"/>
                <a:sym typeface="Times New Roman" panose="02020503050405090304" pitchFamily="18" charset="0"/>
              </a:rPr>
              <a:t>Who are the three youngest winners across all matches? And their ranks?</a:t>
            </a:r>
          </a:p>
        </p:txBody>
      </p:sp>
      <p:sp>
        <p:nvSpPr>
          <p:cNvPr id="26" name="文本框 25"/>
          <p:cNvSpPr txBox="1"/>
          <p:nvPr/>
        </p:nvSpPr>
        <p:spPr>
          <a:xfrm>
            <a:off x="1444957" y="2507129"/>
            <a:ext cx="1016000" cy="369332"/>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Users</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7" name="文本框 26"/>
          <p:cNvSpPr txBox="1"/>
          <p:nvPr/>
        </p:nvSpPr>
        <p:spPr>
          <a:xfrm>
            <a:off x="3142366" y="2391218"/>
            <a:ext cx="1239180" cy="369332"/>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a:t>
            </a:r>
            <a:r>
              <a:rPr lang="zh-CN" altLang="en-US"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Query</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8" name="文本框 27"/>
          <p:cNvSpPr txBox="1"/>
          <p:nvPr/>
        </p:nvSpPr>
        <p:spPr>
          <a:xfrm>
            <a:off x="2944005" y="3360986"/>
            <a:ext cx="4702448" cy="821554"/>
          </a:xfrm>
          <a:prstGeom prst="roundRect">
            <a:avLst/>
          </a:prstGeom>
          <a:solidFill>
            <a:schemeClr val="tx1"/>
          </a:solidFill>
        </p:spPr>
        <p:txBody>
          <a:bodyPr wrap="square">
            <a:noAutofit/>
          </a:bodyPr>
          <a:lstStyle/>
          <a:p>
            <a:pPr algn="ctr">
              <a:lnSpc>
                <a:spcPct val="150000"/>
              </a:lnSpc>
            </a:pPr>
            <a:r>
              <a:rPr lang="en-US" altLang="zh-CN"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NL2SQL</a:t>
            </a:r>
            <a:r>
              <a:rPr lang="zh-CN" altLang="en-US"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Model</a:t>
            </a:r>
            <a:endParaRPr lang="zh-CN" altLang="en-US" sz="2800" b="1" dirty="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9" name="圆角矩形 28"/>
          <p:cNvSpPr/>
          <p:nvPr/>
        </p:nvSpPr>
        <p:spPr>
          <a:xfrm>
            <a:off x="2944004" y="4572057"/>
            <a:ext cx="4702449" cy="7208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SELECT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winner_name</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winner_rank</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FROM matches ORDER BY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winner_age</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LIMIT 3</a:t>
            </a:r>
          </a:p>
        </p:txBody>
      </p:sp>
      <p:cxnSp>
        <p:nvCxnSpPr>
          <p:cNvPr id="30" name="直线箭头连接符 29"/>
          <p:cNvCxnSpPr>
            <a:cxnSpLocks/>
            <a:stCxn id="23" idx="3"/>
            <a:endCxn id="25" idx="1"/>
          </p:cNvCxnSpPr>
          <p:nvPr/>
        </p:nvCxnSpPr>
        <p:spPr>
          <a:xfrm flipV="1">
            <a:off x="2609274" y="1906759"/>
            <a:ext cx="334731" cy="4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cxnSpLocks/>
            <a:stCxn id="25" idx="2"/>
          </p:cNvCxnSpPr>
          <p:nvPr/>
        </p:nvCxnSpPr>
        <p:spPr>
          <a:xfrm>
            <a:off x="4582951" y="2388295"/>
            <a:ext cx="0" cy="9431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28" idx="2"/>
            <a:endCxn id="29" idx="0"/>
          </p:cNvCxnSpPr>
          <p:nvPr/>
        </p:nvCxnSpPr>
        <p:spPr>
          <a:xfrm>
            <a:off x="5295229" y="4182540"/>
            <a:ext cx="0" cy="389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378466" y="4705600"/>
            <a:ext cx="652101" cy="375119"/>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SQL</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34" name="图片 33" descr="形状&#10;&#10;低可信度描述已自动生成"/>
          <p:cNvPicPr>
            <a:picLocks noChangeAspect="1"/>
          </p:cNvPicPr>
          <p:nvPr/>
        </p:nvPicPr>
        <p:blipFill>
          <a:blip r:embed="rId4"/>
          <a:stretch>
            <a:fillRect/>
          </a:stretch>
        </p:blipFill>
        <p:spPr>
          <a:xfrm>
            <a:off x="6515596" y="1402138"/>
            <a:ext cx="986157" cy="986157"/>
          </a:xfrm>
          <a:prstGeom prst="rect">
            <a:avLst/>
          </a:prstGeom>
        </p:spPr>
      </p:pic>
      <p:cxnSp>
        <p:nvCxnSpPr>
          <p:cNvPr id="35" name="直线箭头连接符 34"/>
          <p:cNvCxnSpPr>
            <a:stCxn id="34" idx="2"/>
          </p:cNvCxnSpPr>
          <p:nvPr/>
        </p:nvCxnSpPr>
        <p:spPr>
          <a:xfrm>
            <a:off x="7008675" y="2388295"/>
            <a:ext cx="0" cy="9726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557610" y="2368629"/>
            <a:ext cx="1519249" cy="646331"/>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DB</a:t>
            </a:r>
            <a:r>
              <a:rPr lang="zh-CN" altLang="en-US"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b="1">
                <a:solidFill>
                  <a:srgbClr val="00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Information</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7" name="直线箭头连接符 36"/>
          <p:cNvCxnSpPr>
            <a:stCxn id="29" idx="2"/>
            <a:endCxn id="24" idx="0"/>
          </p:cNvCxnSpPr>
          <p:nvPr/>
        </p:nvCxnSpPr>
        <p:spPr>
          <a:xfrm flipH="1">
            <a:off x="5295228" y="5292928"/>
            <a:ext cx="1" cy="3350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24" idx="1"/>
            <a:endCxn id="26" idx="2"/>
          </p:cNvCxnSpPr>
          <p:nvPr/>
        </p:nvCxnSpPr>
        <p:spPr>
          <a:xfrm rot="10800000">
            <a:off x="1952957" y="2876462"/>
            <a:ext cx="2760756" cy="3333029"/>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表格 38"/>
          <p:cNvGraphicFramePr>
            <a:graphicFrameLocks noGrp="1"/>
          </p:cNvGraphicFramePr>
          <p:nvPr>
            <p:extLst>
              <p:ext uri="{D42A27DB-BD31-4B8C-83A1-F6EECF244321}">
                <p14:modId xmlns:p14="http://schemas.microsoft.com/office/powerpoint/2010/main" val="971539548"/>
              </p:ext>
            </p:extLst>
          </p:nvPr>
        </p:nvGraphicFramePr>
        <p:xfrm>
          <a:off x="514499" y="5268279"/>
          <a:ext cx="2262140" cy="1463040"/>
        </p:xfrm>
        <a:graphic>
          <a:graphicData uri="http://schemas.openxmlformats.org/drawingml/2006/table">
            <a:tbl>
              <a:tblPr firstRow="1" bandRow="1">
                <a:tableStyleId>{5C22544A-7EE6-4342-B048-85BDC9FD1C3A}</a:tableStyleId>
              </a:tblPr>
              <a:tblGrid>
                <a:gridCol w="452428">
                  <a:extLst>
                    <a:ext uri="{9D8B030D-6E8A-4147-A177-3AD203B41FA5}">
                      <a16:colId xmlns:a16="http://schemas.microsoft.com/office/drawing/2014/main" val="20000"/>
                    </a:ext>
                  </a:extLst>
                </a:gridCol>
                <a:gridCol w="452428">
                  <a:extLst>
                    <a:ext uri="{9D8B030D-6E8A-4147-A177-3AD203B41FA5}">
                      <a16:colId xmlns:a16="http://schemas.microsoft.com/office/drawing/2014/main" val="20001"/>
                    </a:ext>
                  </a:extLst>
                </a:gridCol>
                <a:gridCol w="452428">
                  <a:extLst>
                    <a:ext uri="{9D8B030D-6E8A-4147-A177-3AD203B41FA5}">
                      <a16:colId xmlns:a16="http://schemas.microsoft.com/office/drawing/2014/main" val="20002"/>
                    </a:ext>
                  </a:extLst>
                </a:gridCol>
                <a:gridCol w="452428">
                  <a:extLst>
                    <a:ext uri="{9D8B030D-6E8A-4147-A177-3AD203B41FA5}">
                      <a16:colId xmlns:a16="http://schemas.microsoft.com/office/drawing/2014/main" val="20003"/>
                    </a:ext>
                  </a:extLst>
                </a:gridCol>
                <a:gridCol w="452428">
                  <a:extLst>
                    <a:ext uri="{9D8B030D-6E8A-4147-A177-3AD203B41FA5}">
                      <a16:colId xmlns:a16="http://schemas.microsoft.com/office/drawing/2014/main" val="20004"/>
                    </a:ext>
                  </a:extLst>
                </a:gridCol>
              </a:tblGrid>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0"/>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1"/>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3"/>
                  </a:ext>
                </a:extLst>
              </a:tr>
            </a:tbl>
          </a:graphicData>
        </a:graphic>
      </p:graphicFrame>
      <p:cxnSp>
        <p:nvCxnSpPr>
          <p:cNvPr id="40" name="直线箭头连接符 39"/>
          <p:cNvCxnSpPr>
            <a:stCxn id="33" idx="1"/>
          </p:cNvCxnSpPr>
          <p:nvPr/>
        </p:nvCxnSpPr>
        <p:spPr>
          <a:xfrm flipH="1">
            <a:off x="1952956" y="4893160"/>
            <a:ext cx="42551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8386272" y="1568112"/>
            <a:ext cx="2411926" cy="1601034"/>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8366939" y="3331458"/>
            <a:ext cx="2450592" cy="160103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8301730" y="5094804"/>
            <a:ext cx="2581009" cy="1452026"/>
          </a:xfrm>
          <a:prstGeom prst="rect">
            <a:avLst/>
          </a:prstGeom>
        </p:spPr>
      </p:pic>
      <p:sp>
        <p:nvSpPr>
          <p:cNvPr id="7" name="圆角矩形 6"/>
          <p:cNvSpPr/>
          <p:nvPr/>
        </p:nvSpPr>
        <p:spPr>
          <a:xfrm>
            <a:off x="8223653" y="1443208"/>
            <a:ext cx="2770632" cy="5288111"/>
          </a:xfrm>
          <a:prstGeom prst="roundRect">
            <a:avLst>
              <a:gd name="adj" fmla="val 8086"/>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pic>
        <p:nvPicPr>
          <p:cNvPr id="9" name="图形 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7602910" y="3458704"/>
            <a:ext cx="626118" cy="626118"/>
          </a:xfrm>
          <a:prstGeom prst="rect">
            <a:avLst/>
          </a:prstGeom>
        </p:spPr>
      </p:pic>
      <p:sp>
        <p:nvSpPr>
          <p:cNvPr id="12" name="标题 11"/>
          <p:cNvSpPr>
            <a:spLocks noGrp="1"/>
          </p:cNvSpPr>
          <p:nvPr>
            <p:ph type="title"/>
          </p:nvPr>
        </p:nvSpPr>
        <p:spPr>
          <a:xfrm>
            <a:off x="0" y="18255"/>
            <a:ext cx="12192000" cy="1325563"/>
          </a:xfrm>
        </p:spPr>
        <p:txBody>
          <a:bodyPr>
            <a:normAutofit/>
          </a:bodyPr>
          <a:lstStyle/>
          <a:p>
            <a:pPr algn="ctr"/>
            <a:r>
              <a:rPr lang="en-GB" altLang="zh-CN" sz="4000" dirty="0">
                <a:latin typeface="Avenir Next" panose="020B0503020202020204" pitchFamily="34" charset="0"/>
                <a:cs typeface="Times New Roman" panose="02020503050405090304" pitchFamily="18" charset="0"/>
              </a:rPr>
              <a:t>NL2SQL</a:t>
            </a:r>
            <a:r>
              <a:rPr lang="zh-CN" altLang="en-US" sz="4000" dirty="0">
                <a:latin typeface="Avenir Next" panose="020B0503020202020204" pitchFamily="34" charset="0"/>
                <a:cs typeface="Times New Roman" panose="02020503050405090304" pitchFamily="18" charset="0"/>
              </a:rPr>
              <a:t> </a:t>
            </a:r>
            <a:r>
              <a:rPr lang="en-US" altLang="zh-CN" sz="4000" dirty="0">
                <a:latin typeface="Avenir Next" panose="020B0503020202020204" pitchFamily="34" charset="0"/>
                <a:cs typeface="Times New Roman" panose="02020503050405090304" pitchFamily="18" charset="0"/>
              </a:rPr>
              <a:t>(Text-to-SQL):</a:t>
            </a:r>
            <a:r>
              <a:rPr lang="en-GB" altLang="zh-CN" sz="4000" dirty="0">
                <a:latin typeface="Avenir Next" panose="020B0503020202020204" pitchFamily="34" charset="0"/>
                <a:cs typeface="Times New Roman" panose="02020503050405090304" pitchFamily="18" charset="0"/>
              </a:rPr>
              <a:t> </a:t>
            </a:r>
            <a:br>
              <a:rPr lang="en-GB" altLang="zh-CN" sz="4000" dirty="0">
                <a:latin typeface="Avenir Next" panose="020B0503020202020204" pitchFamily="34" charset="0"/>
                <a:cs typeface="Times New Roman" panose="02020503050405090304" pitchFamily="18" charset="0"/>
              </a:rPr>
            </a:br>
            <a:r>
              <a:rPr lang="en-GB" altLang="zh-CN" sz="4000" dirty="0">
                <a:latin typeface="Avenir Next" panose="020B0503020202020204" pitchFamily="34" charset="0"/>
                <a:cs typeface="Times New Roman" panose="02020503050405090304" pitchFamily="18" charset="0"/>
              </a:rPr>
              <a:t>Bridges Humans and Databases </a:t>
            </a:r>
            <a:endParaRPr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Few-Shot 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buClrTx/>
              <a:buSzTx/>
            </a:pPr>
            <a:r>
              <a:rPr kumimoji="1" lang="en-US" altLang="zh-CN" sz="2400" b="1" dirty="0">
                <a:latin typeface="Avenir Next" panose="020B0503020202020204" pitchFamily="34" charset="0"/>
                <a:cs typeface="Times New Roman" panose="02020503050405090304" pitchFamily="18" charset="0"/>
              </a:rPr>
              <a:t>Basic</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Idea</a:t>
            </a:r>
          </a:p>
          <a:p>
            <a:pPr lvl="1">
              <a:lnSpc>
                <a:spcPct val="100000"/>
              </a:lnSpc>
            </a:pPr>
            <a:r>
              <a:rPr kumimoji="1" lang="en-US" altLang="zh-CN" sz="2300" dirty="0">
                <a:latin typeface="Avenir Next" panose="020B0503020202020204" pitchFamily="34" charset="0"/>
                <a:cs typeface="Times New Roman" panose="02020503050405090304" pitchFamily="18" charset="0"/>
              </a:rPr>
              <a:t>Utilizing the </a:t>
            </a:r>
            <a:r>
              <a:rPr kumimoji="1" lang="en-US" altLang="zh-CN" sz="2300" b="1" dirty="0">
                <a:solidFill>
                  <a:srgbClr val="FF0000"/>
                </a:solidFill>
                <a:latin typeface="Avenir Next" panose="020B0503020202020204" pitchFamily="34" charset="0"/>
                <a:cs typeface="Times New Roman" panose="02020503050405090304" pitchFamily="18" charset="0"/>
              </a:rPr>
              <a:t>in-context learning</a:t>
            </a:r>
            <a:r>
              <a:rPr kumimoji="1" lang="en-US" altLang="zh-CN" sz="2300" dirty="0">
                <a:latin typeface="Avenir Next" panose="020B0503020202020204" pitchFamily="34" charset="0"/>
                <a:cs typeface="Times New Roman" panose="02020503050405090304" pitchFamily="18" charset="0"/>
              </a:rPr>
              <a:t> capability of LLMs to generate SQL queries from a few </a:t>
            </a:r>
            <a:r>
              <a:rPr kumimoji="1" lang="en-US" altLang="zh-CN" sz="2300" b="1" dirty="0">
                <a:solidFill>
                  <a:srgbClr val="FF0000"/>
                </a:solidFill>
                <a:latin typeface="Avenir Next" panose="020B0503020202020204" pitchFamily="34" charset="0"/>
                <a:cs typeface="Times New Roman" panose="02020503050405090304" pitchFamily="18" charset="0"/>
              </a:rPr>
              <a:t>demonstration examples</a:t>
            </a:r>
            <a:r>
              <a:rPr kumimoji="1" lang="en-US" altLang="zh-CN" sz="2300" dirty="0">
                <a:latin typeface="Avenir Next" panose="020B0503020202020204" pitchFamily="34" charset="0"/>
                <a:cs typeface="Times New Roman" panose="02020503050405090304" pitchFamily="18" charset="0"/>
              </a:rPr>
              <a:t>.</a:t>
            </a:r>
          </a:p>
          <a:p>
            <a:pPr lvl="1">
              <a:lnSpc>
                <a:spcPct val="100000"/>
              </a:lnSpc>
            </a:pPr>
            <a:endParaRPr kumimoji="1" lang="en-US" altLang="zh-CN" sz="2300" dirty="0">
              <a:latin typeface="Avenir Next" panose="020B0503020202020204" pitchFamily="34" charset="0"/>
              <a:cs typeface="Times New Roman" panose="02020503050405090304" pitchFamily="18"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Key</a:t>
            </a:r>
            <a:r>
              <a:rPr kumimoji="1" lang="zh-CN" altLang="en-US" sz="2400" b="1" dirty="0">
                <a:latin typeface="Avenir Next" panose="020B0503020202020204" pitchFamily="34" charset="0"/>
                <a:cs typeface="Times New Roman Bold" panose="02020503050405090304" charset="0"/>
              </a:rPr>
              <a:t> </a:t>
            </a:r>
            <a:r>
              <a:rPr kumimoji="1" lang="en-US" altLang="zh-CN" sz="2400" b="1" dirty="0">
                <a:latin typeface="Avenir Next" panose="020B0503020202020204" pitchFamily="34" charset="0"/>
                <a:cs typeface="Times New Roman Bold" panose="02020503050405090304" charset="0"/>
              </a:rPr>
              <a:t>Characteristics</a:t>
            </a:r>
          </a:p>
          <a:p>
            <a:pPr lvl="1">
              <a:lnSpc>
                <a:spcPct val="100000"/>
              </a:lnSpc>
            </a:pPr>
            <a:r>
              <a:rPr kumimoji="1" lang="en-US" altLang="zh-CN" sz="2300" dirty="0">
                <a:latin typeface="Avenir Next" panose="020B0503020202020204" pitchFamily="34" charset="0"/>
                <a:cs typeface="Times New Roman Bold" panose="02020503050405090304" charset="0"/>
              </a:rPr>
              <a:t>Requirement of a handful of examples</a:t>
            </a:r>
            <a:r>
              <a:rPr kumimoji="1" lang="zh-CN" altLang="en-US" sz="2300" dirty="0">
                <a:latin typeface="Avenir Next" panose="020B0503020202020204" pitchFamily="34" charset="0"/>
                <a:cs typeface="Times New Roman Bold" panose="02020503050405090304" charset="0"/>
              </a:rPr>
              <a:t> </a:t>
            </a:r>
            <a:r>
              <a:rPr kumimoji="1" lang="en-US" altLang="zh-CN" sz="2300" dirty="0">
                <a:latin typeface="Avenir Next" panose="020B0503020202020204" pitchFamily="34" charset="0"/>
                <a:cs typeface="Times New Roman Bold" panose="02020503050405090304" charset="0"/>
                <a:sym typeface="Wingdings" pitchFamily="2" charset="2"/>
              </a:rPr>
              <a:t></a:t>
            </a:r>
            <a:r>
              <a:rPr kumimoji="1" lang="zh-CN" altLang="en-US" sz="2300" dirty="0">
                <a:latin typeface="Avenir Next" panose="020B0503020202020204" pitchFamily="34" charset="0"/>
                <a:cs typeface="Times New Roman Bold" panose="02020503050405090304" charset="0"/>
                <a:sym typeface="Wingdings" pitchFamily="2" charset="2"/>
              </a:rPr>
              <a:t> </a:t>
            </a:r>
            <a:r>
              <a:rPr kumimoji="1" lang="en-US" altLang="zh-CN" sz="2300" dirty="0">
                <a:latin typeface="Avenir Next" panose="020B0503020202020204" pitchFamily="34" charset="0"/>
                <a:cs typeface="Times New Roman Bold" panose="02020503050405090304" charset="0"/>
                <a:sym typeface="Wingdings" pitchFamily="2" charset="2"/>
              </a:rPr>
              <a:t>Reduction of annotation costs</a:t>
            </a:r>
            <a:endParaRPr kumimoji="1" lang="en-US" altLang="zh-CN" sz="2300" dirty="0">
              <a:latin typeface="Avenir Next" panose="020B0503020202020204" pitchFamily="34" charset="0"/>
              <a:cs typeface="Times New Roman Bold" panose="02020503050405090304" charset="0"/>
            </a:endParaRPr>
          </a:p>
          <a:p>
            <a:pPr algn="l">
              <a:lnSpc>
                <a:spcPct val="100000"/>
              </a:lnSpc>
              <a:buClrTx/>
              <a:buSzTx/>
            </a:pPr>
            <a:endParaRPr kumimoji="1" lang="en-US" altLang="zh-CN" sz="2700" b="1" dirty="0">
              <a:latin typeface="Avenir Next" panose="020B0503020202020204" pitchFamily="34" charset="0"/>
              <a:cs typeface="Times New Roman Bold" panose="02020503050405090304"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Technical Challenges</a:t>
            </a:r>
            <a:endParaRPr kumimoji="1" lang="en-US" altLang="zh-CN" sz="2000" dirty="0">
              <a:latin typeface="Avenir Next" panose="020B0503020202020204" pitchFamily="34" charset="0"/>
              <a:cs typeface="Times New Roman" panose="02020503050405090304" pitchFamily="18" charset="0"/>
            </a:endParaRPr>
          </a:p>
          <a:p>
            <a:pPr marL="685800" lvl="3" algn="l">
              <a:lnSpc>
                <a:spcPct val="100000"/>
              </a:lnSpc>
              <a:spcBef>
                <a:spcPts val="1000"/>
              </a:spcBef>
              <a:buClrTx/>
              <a:buSzTx/>
            </a:pPr>
            <a:r>
              <a:rPr kumimoji="1" lang="en-US" altLang="zh-CN" sz="2400" dirty="0">
                <a:latin typeface="Avenir Next" panose="020B0503020202020204" pitchFamily="34" charset="0"/>
                <a:cs typeface="Times New Roman" panose="02020503050405090304" pitchFamily="18" charset="0"/>
              </a:rPr>
              <a:t>How</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represent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structure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of</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underlying</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database</a:t>
            </a:r>
          </a:p>
          <a:p>
            <a:pPr marL="685800" lvl="3" algn="l">
              <a:lnSpc>
                <a:spcPct val="100000"/>
              </a:lnSpc>
              <a:spcBef>
                <a:spcPts val="1000"/>
              </a:spcBef>
              <a:buClrTx/>
              <a:buSzTx/>
            </a:pPr>
            <a:r>
              <a:rPr kumimoji="1" lang="en-US" altLang="zh-CN" sz="2400" dirty="0">
                <a:latin typeface="Avenir Next" panose="020B0503020202020204" pitchFamily="34" charset="0"/>
                <a:cs typeface="Times New Roman" panose="02020503050405090304" pitchFamily="18" charset="0"/>
              </a:rPr>
              <a:t>How</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select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and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organize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demonstration</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examples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Few-Shot 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3132839"/>
          </a:xfrm>
        </p:spPr>
        <p:txBody>
          <a:bodyPr>
            <a:noAutofit/>
          </a:bodyPr>
          <a:lstStyle/>
          <a:p>
            <a:pPr>
              <a:lnSpc>
                <a:spcPct val="100000"/>
              </a:lnSpc>
            </a:pPr>
            <a:r>
              <a:rPr kumimoji="1" lang="en-US" altLang="en-GB" sz="2400" b="1" dirty="0" err="1">
                <a:solidFill>
                  <a:srgbClr val="003366"/>
                </a:solidFill>
                <a:latin typeface="Avenir Next" panose="020B0503020202020204" pitchFamily="34" charset="0"/>
                <a:cs typeface="Times New Roman" panose="02020503050405090304" pitchFamily="18" charset="0"/>
              </a:rPr>
              <a:t>DAIL</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en-GB" altLang="zh-CN" sz="2400" dirty="0">
                <a:latin typeface="Avenir Next" panose="020B0503020202020204" pitchFamily="34" charset="0"/>
                <a:cs typeface="Times New Roman" panose="02020503050405090304" pitchFamily="18" charset="0"/>
              </a:rPr>
              <a:t>, by Alibaba</a:t>
            </a:r>
            <a:endParaRPr lang="en-GB" altLang="zh-CN" sz="2000" dirty="0">
              <a:latin typeface="Avenir Next" panose="020B0503020202020204" pitchFamily="34" charset="0"/>
              <a:cs typeface="Times New Roman" panose="02020503050405090304" pitchFamily="18" charset="0"/>
            </a:endParaRPr>
          </a:p>
          <a:p>
            <a:pPr lvl="1">
              <a:lnSpc>
                <a:spcPct val="100000"/>
              </a:lnSpc>
            </a:pPr>
            <a:r>
              <a:rPr lang="en-US" altLang="zh-CN" sz="2000" b="1" dirty="0">
                <a:latin typeface="Avenir Next" panose="020B0503020202020204" pitchFamily="34" charset="0"/>
                <a:cs typeface="Times New Roman" panose="02020503050405090304" pitchFamily="18" charset="0"/>
              </a:rPr>
              <a:t>Database</a:t>
            </a:r>
            <a:r>
              <a:rPr lang="en-GB" altLang="zh-CN" sz="2000" b="1" dirty="0">
                <a:latin typeface="Avenir Next" panose="020B0503020202020204" pitchFamily="34" charset="0"/>
                <a:cs typeface="Times New Roman" panose="02020503050405090304" pitchFamily="18" charset="0"/>
              </a:rPr>
              <a:t> Representation:</a:t>
            </a:r>
            <a:r>
              <a:rPr lang="en-GB" altLang="zh-CN"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re</a:t>
            </a:r>
            <a:r>
              <a:rPr lang="en-GB" altLang="zh-CN" sz="2000" dirty="0">
                <a:latin typeface="Avenir Next" panose="020B0503020202020204" pitchFamily="34" charset="0"/>
                <a:cs typeface="Times New Roman" panose="02020503050405090304" pitchFamily="18" charset="0"/>
              </a:rPr>
              <a:t>presenting database schema as CREATE TABLE statements with complete primary/foreign key information</a:t>
            </a:r>
          </a:p>
          <a:p>
            <a:pPr lvl="1">
              <a:lnSpc>
                <a:spcPct val="100000"/>
              </a:lnSpc>
            </a:pPr>
            <a:r>
              <a:rPr lang="en-GB" altLang="zh-CN" sz="2000" b="1" dirty="0">
                <a:latin typeface="Avenir Next" panose="020B0503020202020204" pitchFamily="34" charset="0"/>
                <a:cs typeface="Times New Roman" panose="02020503050405090304" pitchFamily="18" charset="0"/>
              </a:rPr>
              <a:t>Example Selection</a:t>
            </a:r>
            <a:r>
              <a:rPr lang="en-US" altLang="zh-CN" sz="2000" b="1" dirty="0">
                <a:latin typeface="Avenir Next" panose="020B0503020202020204" pitchFamily="34" charset="0"/>
                <a:cs typeface="Times New Roman" panose="02020503050405090304" pitchFamily="18" charset="0"/>
              </a:rPr>
              <a:t>:</a:t>
            </a:r>
            <a:r>
              <a:rPr lang="zh-CN" altLang="en-US" sz="2000" b="1"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a:t>
            </a:r>
            <a:r>
              <a:rPr lang="en-GB" altLang="zh-CN" sz="2000" dirty="0" err="1">
                <a:latin typeface="Avenir Next" panose="020B0503020202020204" pitchFamily="34" charset="0"/>
                <a:cs typeface="Times New Roman" panose="02020503050405090304" pitchFamily="18" charset="0"/>
              </a:rPr>
              <a:t>ombin</a:t>
            </a:r>
            <a:r>
              <a:rPr lang="en-US" altLang="zh-CN" sz="2000" dirty="0" err="1">
                <a:latin typeface="Avenir Next" panose="020B0503020202020204" pitchFamily="34" charset="0"/>
                <a:cs typeface="Times New Roman" panose="02020503050405090304" pitchFamily="18" charset="0"/>
              </a:rPr>
              <a:t>ing</a:t>
            </a:r>
            <a:r>
              <a:rPr lang="en-GB" altLang="zh-CN" sz="2000" dirty="0">
                <a:latin typeface="Avenir Next" panose="020B0503020202020204" pitchFamily="34" charset="0"/>
                <a:cs typeface="Times New Roman" panose="02020503050405090304" pitchFamily="18" charset="0"/>
              </a:rPr>
              <a:t> question similarity and </a:t>
            </a:r>
            <a:r>
              <a:rPr lang="en-US" altLang="zh-CN" sz="2000" dirty="0">
                <a:latin typeface="Avenir Next" panose="020B0503020202020204" pitchFamily="34" charset="0"/>
                <a:cs typeface="Times New Roman" panose="02020503050405090304" pitchFamily="18" charset="0"/>
              </a:rPr>
              <a:t>SQL</a:t>
            </a:r>
            <a:r>
              <a:rPr lang="zh-CN" altLang="en-US" sz="2000" dirty="0">
                <a:latin typeface="Avenir Next" panose="020B0503020202020204" pitchFamily="34" charset="0"/>
                <a:cs typeface="Times New Roman" panose="02020503050405090304" pitchFamily="18" charset="0"/>
              </a:rPr>
              <a:t> </a:t>
            </a:r>
            <a:r>
              <a:rPr lang="en-GB" altLang="zh-CN" sz="2000" dirty="0">
                <a:latin typeface="Avenir Next" panose="020B0503020202020204" pitchFamily="34" charset="0"/>
                <a:cs typeface="Times New Roman" panose="02020503050405090304" pitchFamily="18" charset="0"/>
              </a:rPr>
              <a:t>query similarity</a:t>
            </a:r>
            <a:r>
              <a:rPr lang="en-US" altLang="zh-CN" sz="2000" dirty="0">
                <a:latin typeface="Avenir Next" panose="020B0503020202020204" pitchFamily="34" charset="0"/>
                <a:cs typeface="Times New Roman" panose="02020503050405090304" pitchFamily="18" charset="0"/>
              </a:rPr>
              <a:t>,</a:t>
            </a:r>
            <a:r>
              <a:rPr lang="en-GB" altLang="zh-CN" sz="2000" dirty="0">
                <a:latin typeface="Avenir Next" panose="020B0503020202020204" pitchFamily="34" charset="0"/>
                <a:cs typeface="Times New Roman" panose="02020503050405090304" pitchFamily="18" charset="0"/>
              </a:rPr>
              <a:t> prioritizing examples with both similar questions and similar SQL structures</a:t>
            </a:r>
          </a:p>
          <a:p>
            <a:pPr lvl="1">
              <a:lnSpc>
                <a:spcPct val="100000"/>
              </a:lnSpc>
            </a:pPr>
            <a:r>
              <a:rPr lang="en-GB" altLang="zh-CN" sz="2000" b="1" dirty="0">
                <a:latin typeface="Avenir Next" panose="020B0503020202020204" pitchFamily="34" charset="0"/>
                <a:cs typeface="Times New Roman" panose="02020503050405090304" pitchFamily="18" charset="0"/>
              </a:rPr>
              <a:t>Example Organization</a:t>
            </a:r>
            <a:r>
              <a:rPr lang="en-US" altLang="zh-CN" sz="2000" b="1" dirty="0">
                <a:latin typeface="Avenir Next" panose="020B0503020202020204" pitchFamily="34" charset="0"/>
                <a:cs typeface="Times New Roman" panose="02020503050405090304" pitchFamily="18" charset="0"/>
              </a:rPr>
              <a:t>:</a:t>
            </a:r>
            <a:r>
              <a:rPr lang="zh-CN" altLang="en-US" sz="2000" b="1"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only</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p</a:t>
            </a:r>
            <a:r>
              <a:rPr lang="en-GB" altLang="zh-CN" sz="2000" dirty="0" err="1">
                <a:latin typeface="Avenir Next" panose="020B0503020202020204" pitchFamily="34" charset="0"/>
                <a:cs typeface="Times New Roman" panose="02020503050405090304" pitchFamily="18" charset="0"/>
              </a:rPr>
              <a:t>reserv</a:t>
            </a:r>
            <a:r>
              <a:rPr lang="en-US" altLang="zh-CN" sz="2000" dirty="0" err="1">
                <a:latin typeface="Avenir Next" panose="020B0503020202020204" pitchFamily="34" charset="0"/>
                <a:cs typeface="Times New Roman" panose="02020503050405090304" pitchFamily="18" charset="0"/>
              </a:rPr>
              <a:t>ing</a:t>
            </a:r>
            <a:r>
              <a:rPr lang="en-GB" altLang="zh-CN" sz="2000" dirty="0">
                <a:latin typeface="Avenir Next" panose="020B0503020202020204" pitchFamily="34" charset="0"/>
                <a:cs typeface="Times New Roman" panose="02020503050405090304" pitchFamily="18" charset="0"/>
              </a:rPr>
              <a:t> question-to-SQL mappings while removing token-expensive database schema from examples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20</a:t>
            </a:fld>
            <a:endParaRPr kumimoji="1" lang="zh-CN" altLang="en-US" dirty="0">
              <a:latin typeface="Avenir Next" panose="020B0503020202020204" pitchFamily="34" charset="0"/>
              <a:cs typeface="Times New Roman" panose="02020503050405090304" pitchFamily="18" charset="0"/>
            </a:endParaRPr>
          </a:p>
        </p:txBody>
      </p:sp>
      <p:sp>
        <p:nvSpPr>
          <p:cNvPr id="7" name="文本框 6"/>
          <p:cNvSpPr txBox="1"/>
          <p:nvPr/>
        </p:nvSpPr>
        <p:spPr>
          <a:xfrm>
            <a:off x="750570" y="6544946"/>
            <a:ext cx="10997481" cy="294800"/>
          </a:xfrm>
          <a:prstGeom prst="rect">
            <a:avLst/>
          </a:prstGeom>
        </p:spPr>
        <p:txBody>
          <a:bodyPr>
            <a:noAutofit/>
          </a:bodyPr>
          <a:lstStyle/>
          <a:p>
            <a:r>
              <a:rPr lang="en-US" sz="1440" b="0" dirty="0">
                <a:latin typeface="Avenir Next" panose="020B0503020202020204" pitchFamily="34" charset="0"/>
                <a:cs typeface="Times New Roman" panose="02020503050405090304" pitchFamily="18" charset="0"/>
              </a:rPr>
              <a:t>Gao, Dawei, et al. "Text-to-sql empowered by large language models: A benchmark evaluation." PVLDB, 17(5): 1132-1145, 2024.</a:t>
            </a:r>
          </a:p>
        </p:txBody>
      </p:sp>
      <p:pic>
        <p:nvPicPr>
          <p:cNvPr id="8" name="Picture 7" descr="A screenshot of a computer program&#10;&#10;AI-generated content may be incorrect.">
            <a:extLst>
              <a:ext uri="{FF2B5EF4-FFF2-40B4-BE49-F238E27FC236}">
                <a16:creationId xmlns:a16="http://schemas.microsoft.com/office/drawing/2014/main" id="{CB043ED9-558D-E656-4189-0FAE5D4AB305}"/>
              </a:ext>
            </a:extLst>
          </p:cNvPr>
          <p:cNvPicPr>
            <a:picLocks noChangeAspect="1"/>
          </p:cNvPicPr>
          <p:nvPr/>
        </p:nvPicPr>
        <p:blipFill>
          <a:blip r:embed="rId3"/>
          <a:stretch>
            <a:fillRect/>
          </a:stretch>
        </p:blipFill>
        <p:spPr>
          <a:xfrm>
            <a:off x="663826" y="3843312"/>
            <a:ext cx="4690353" cy="244675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E018C2B9-0037-7E79-D02F-3BDC387A1F92}"/>
              </a:ext>
            </a:extLst>
          </p:cNvPr>
          <p:cNvPicPr>
            <a:picLocks noChangeAspect="1"/>
          </p:cNvPicPr>
          <p:nvPr/>
        </p:nvPicPr>
        <p:blipFill>
          <a:blip r:embed="rId4"/>
          <a:stretch>
            <a:fillRect/>
          </a:stretch>
        </p:blipFill>
        <p:spPr>
          <a:xfrm>
            <a:off x="5725089" y="3981749"/>
            <a:ext cx="5903258" cy="19604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lstStyle/>
          <a:p>
            <a:r>
              <a:rPr kumimoji="1" lang="en-US" altLang="zh-CN" sz="4400" dirty="0">
                <a:latin typeface="Avenir Next" panose="020B0503020202020204" pitchFamily="34" charset="0"/>
                <a:sym typeface="+mn-ea"/>
              </a:rPr>
              <a:t>Zero-shot NL2SQL</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800" b="1" dirty="0">
                <a:latin typeface="Avenir Next" panose="020B0503020202020204" pitchFamily="34" charset="0"/>
                <a:ea typeface="+mj-ea"/>
                <a:cs typeface="Calibri" panose="020F0702030404030204" charset="0"/>
                <a:sym typeface="+mn-ea"/>
              </a:rPr>
              <a:t>Zero-shot</a:t>
            </a:r>
            <a:r>
              <a:rPr kumimoji="1" lang="zh-CN" altLang="en-US" sz="2800" b="1" dirty="0">
                <a:latin typeface="Avenir Next" panose="020B0503020202020204" pitchFamily="34" charset="0"/>
                <a:ea typeface="+mj-ea"/>
                <a:cs typeface="Calibri" panose="020F0702030404030204" charset="0"/>
                <a:sym typeface="+mn-ea"/>
              </a:rPr>
              <a:t> </a:t>
            </a:r>
            <a:r>
              <a:rPr kumimoji="1" lang="en-US" altLang="zh-CN" sz="2800" b="1" dirty="0">
                <a:latin typeface="Avenir Next" panose="020B0503020202020204" pitchFamily="34" charset="0"/>
                <a:ea typeface="+mj-ea"/>
                <a:cs typeface="Calibri" panose="020F0702030404030204" charset="0"/>
                <a:sym typeface="+mn-ea"/>
              </a:rPr>
              <a:t>NL2SQL</a:t>
            </a:r>
            <a:endParaRPr kumimoji="1" lang="en-US" altLang="zh-CN" b="1" dirty="0">
              <a:latin typeface="Avenir Next" panose="020B0503020202020204" pitchFamily="34" charset="0"/>
              <a:ea typeface="+mj-ea"/>
              <a:cs typeface="Calibri" panose="020F0702030404030204" charset="0"/>
              <a:sym typeface="+mn-ea"/>
            </a:endParaRPr>
          </a:p>
          <a:p>
            <a:pPr lvl="1">
              <a:lnSpc>
                <a:spcPct val="100000"/>
              </a:lnSpc>
            </a:pPr>
            <a:r>
              <a:rPr kumimoji="1" lang="en-US" altLang="zh-CN" dirty="0">
                <a:latin typeface="Avenir Next" panose="020B0503020202020204" pitchFamily="34" charset="0"/>
                <a:ea typeface="+mj-ea"/>
                <a:cs typeface="Calibri" panose="020F0702030404030204" charset="0"/>
              </a:rPr>
              <a:t>A practical</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scenario for NL2SQL is that oftentimes, for a </a:t>
            </a:r>
            <a:r>
              <a:rPr kumimoji="1" lang="en-US" altLang="zh-CN" dirty="0">
                <a:solidFill>
                  <a:srgbClr val="C00000"/>
                </a:solidFill>
                <a:latin typeface="Avenir Next" panose="020B0503020202020204" pitchFamily="34" charset="0"/>
                <a:ea typeface="+mj-ea"/>
                <a:cs typeface="Calibri" panose="020F0702030404030204" charset="0"/>
              </a:rPr>
              <a:t>new test</a:t>
            </a:r>
            <a:r>
              <a:rPr kumimoji="1" lang="zh-CN" altLang="en-US" dirty="0">
                <a:solidFill>
                  <a:srgbClr val="C00000"/>
                </a:solidFill>
                <a:latin typeface="Avenir Next" panose="020B0503020202020204" pitchFamily="34" charset="0"/>
                <a:ea typeface="+mj-ea"/>
                <a:cs typeface="Calibri" panose="020F0702030404030204" charset="0"/>
              </a:rPr>
              <a:t> </a:t>
            </a:r>
            <a:r>
              <a:rPr kumimoji="1" lang="en-US" altLang="zh-CN" dirty="0">
                <a:solidFill>
                  <a:srgbClr val="C00000"/>
                </a:solidFill>
                <a:latin typeface="Avenir Next" panose="020B0503020202020204" pitchFamily="34" charset="0"/>
                <a:ea typeface="+mj-ea"/>
                <a:cs typeface="Calibri" panose="020F0702030404030204" charset="0"/>
              </a:rPr>
              <a:t>environment</a:t>
            </a:r>
            <a:r>
              <a:rPr kumimoji="1" lang="en-US" altLang="zh-CN" dirty="0">
                <a:latin typeface="Avenir Next" panose="020B0503020202020204" pitchFamily="34" charset="0"/>
                <a:ea typeface="+mj-ea"/>
                <a:cs typeface="Calibri" panose="020F0702030404030204" charset="0"/>
              </a:rPr>
              <a:t>,</a:t>
            </a:r>
            <a:r>
              <a:rPr kumimoji="1" lang="zh-CN" altLang="en-US"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annotated</a:t>
            </a:r>
            <a:r>
              <a:rPr kumimoji="1" lang="zh-CN" altLang="en-US" b="1"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NL-SQL</a:t>
            </a:r>
            <a:r>
              <a:rPr kumimoji="1" lang="zh-CN" altLang="en-US" b="1"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pairs</a:t>
            </a:r>
            <a:r>
              <a:rPr kumimoji="1" lang="en-US" altLang="zh-CN" dirty="0">
                <a:latin typeface="Avenir Next" panose="020B0503020202020204" pitchFamily="34" charset="0"/>
                <a:ea typeface="+mj-ea"/>
                <a:cs typeface="Calibri" panose="020F0702030404030204" charset="0"/>
              </a:rPr>
              <a:t> are time-consuming and</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labor-intensive</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to acquire,</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and</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thus</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is</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not</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available</a:t>
            </a:r>
          </a:p>
          <a:p>
            <a:pPr lvl="1">
              <a:lnSpc>
                <a:spcPct val="100000"/>
              </a:lnSpc>
            </a:pPr>
            <a:endParaRPr kumimoji="1" lang="en-US" altLang="zh-CN" dirty="0">
              <a:latin typeface="Avenir Next" panose="020B0503020202020204" pitchFamily="34" charset="0"/>
              <a:ea typeface="+mj-ea"/>
              <a:cs typeface="Calibri" panose="020F0702030404030204" charset="0"/>
            </a:endParaRPr>
          </a:p>
          <a:p>
            <a:pPr>
              <a:lnSpc>
                <a:spcPct val="100000"/>
              </a:lnSpc>
            </a:pPr>
            <a:r>
              <a:rPr kumimoji="1" lang="en-US" altLang="zh-CN" sz="2800" dirty="0">
                <a:latin typeface="Avenir Next" panose="020B0503020202020204" pitchFamily="34" charset="0"/>
                <a:ea typeface="+mj-ea"/>
                <a:cs typeface="Calibri" panose="020F0702030404030204" charset="0"/>
              </a:rPr>
              <a:t>Existing approaches may not perform well in this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zero-shot NL2SQL setting,</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as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the</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new</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test</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environments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may be very different</a:t>
            </a:r>
          </a:p>
          <a:p>
            <a:pPr lvl="1">
              <a:lnSpc>
                <a:spcPct val="100000"/>
              </a:lnSpc>
            </a:pPr>
            <a:r>
              <a:rPr kumimoji="1" lang="en-US" altLang="zh-CN" sz="2320" b="1" dirty="0">
                <a:latin typeface="Avenir Next" panose="020B0503020202020204" pitchFamily="34" charset="0"/>
                <a:ea typeface="+mj-ea"/>
                <a:cs typeface="Calibri" panose="020F0702030404030204" charset="0"/>
              </a:rPr>
              <a:t>New databases:</a:t>
            </a:r>
            <a:r>
              <a:rPr kumimoji="1" lang="en-US" altLang="zh-CN" sz="2320" dirty="0">
                <a:latin typeface="Avenir Next" panose="020B0503020202020204" pitchFamily="34" charset="0"/>
                <a:ea typeface="+mj-ea"/>
                <a:cs typeface="Calibri" panose="020F0702030404030204" charset="0"/>
              </a:rPr>
              <a:t> an NL2SQL model trained on the Spider benchmark may not perform well for domain-specific (e.g., academic or financial) databases</a:t>
            </a:r>
          </a:p>
          <a:p>
            <a:pPr lvl="1">
              <a:lnSpc>
                <a:spcPct val="100000"/>
              </a:lnSpc>
            </a:pPr>
            <a:r>
              <a:rPr kumimoji="1" lang="en-US" altLang="zh-CN" sz="2320" b="1" dirty="0">
                <a:latin typeface="Avenir Next" panose="020B0503020202020204" pitchFamily="34" charset="0"/>
                <a:ea typeface="+mj-ea"/>
                <a:cs typeface="Calibri" panose="020F0702030404030204" charset="0"/>
              </a:rPr>
              <a:t>New linguistic phenomena:</a:t>
            </a:r>
            <a:r>
              <a:rPr kumimoji="1" lang="en-US" altLang="zh-CN" sz="2320" dirty="0">
                <a:latin typeface="Avenir Next" panose="020B0503020202020204" pitchFamily="34" charset="0"/>
                <a:ea typeface="+mj-ea"/>
                <a:cs typeface="Calibri" panose="020F0702030404030204" charset="0"/>
              </a:rPr>
              <a:t> varying linguistic phenomena (e.g., abbreviations, synonyms, etc.) in the test environments</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21</a:t>
            </a:fld>
            <a:endParaRPr kumimoji="1" lang="zh-CN" altLang="en-US">
              <a:solidFill>
                <a:prstClr val="black">
                  <a:tint val="75000"/>
                </a:prstClr>
              </a:solidFill>
              <a:latin typeface="Avenir Next" panose="020B0503020202020204" pitchFamily="34" charset="0"/>
            </a:endParaRPr>
          </a:p>
        </p:txBody>
      </p:sp>
      <p:sp>
        <p:nvSpPr>
          <p:cNvPr id="20" name="Content Placeholder 2"/>
          <p:cNvSpPr txBox="1"/>
          <p:nvPr/>
        </p:nvSpPr>
        <p:spPr>
          <a:xfrm>
            <a:off x="519430" y="6151632"/>
            <a:ext cx="11062970" cy="569843"/>
          </a:xfrm>
          <a:prstGeom prst="roundRect">
            <a:avLst/>
          </a:prstGeom>
          <a:ln>
            <a:solidFill>
              <a:srgbClr val="C00000"/>
            </a:solidFill>
          </a:ln>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gn="ctr">
              <a:lnSpc>
                <a:spcPct val="110000"/>
              </a:lnSpc>
              <a:buNone/>
            </a:pPr>
            <a:r>
              <a:rPr lang="en-US" altLang="zh-CN" b="1" dirty="0">
                <a:solidFill>
                  <a:srgbClr val="C00000"/>
                </a:solidFill>
                <a:latin typeface="Avenir Next" panose="020B0503020202020204" pitchFamily="34" charset="0"/>
              </a:rPr>
              <a:t>Can</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we have a</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NL2SQL model generalizable to new test environments</a:t>
            </a:r>
            <a:endParaRPr lang="en-US" b="1" dirty="0">
              <a:solidFill>
                <a:srgbClr val="C00000"/>
              </a:solidFill>
              <a:latin typeface="Avenir Next" panose="020B0503020202020204" pitchFamily="34" charset="0"/>
            </a:endParaRPr>
          </a:p>
          <a:p>
            <a:pPr marL="0" indent="0" algn="ctr">
              <a:lnSpc>
                <a:spcPct val="110000"/>
              </a:lnSpc>
              <a:buFont typeface="Arial" panose="020B0604020202090204"/>
              <a:buNone/>
            </a:pPr>
            <a:endParaRPr lang="en-US" altLang="zh-CN" b="1" dirty="0">
              <a:solidFill>
                <a:srgbClr val="C00000"/>
              </a:solidFill>
              <a:latin typeface="Avenir Next" panose="020B05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400" dirty="0">
                <a:latin typeface="Avenir Next" panose="020B0503020202020204" pitchFamily="34" charset="0"/>
                <a:cs typeface="Calibri" panose="020F0702030404030204" charset="0"/>
                <a:sym typeface="+mn-ea"/>
              </a:rPr>
              <a:t>The LM-based</a:t>
            </a:r>
            <a:r>
              <a:rPr kumimoji="1" lang="zh-CN" altLang="en-US" sz="2400" dirty="0">
                <a:latin typeface="Avenir Next" panose="020B0503020202020204" pitchFamily="34" charset="0"/>
                <a:cs typeface="Calibri" panose="020F0702030404030204" charset="0"/>
                <a:sym typeface="+mn-ea"/>
              </a:rPr>
              <a:t> </a:t>
            </a:r>
            <a:r>
              <a:rPr kumimoji="1" lang="en-US" altLang="zh-CN" sz="2400" dirty="0">
                <a:latin typeface="Avenir Next" panose="020B0503020202020204" pitchFamily="34" charset="0"/>
                <a:cs typeface="Calibri" panose="020F0702030404030204" charset="0"/>
                <a:sym typeface="+mn-ea"/>
              </a:rPr>
              <a:t>approaches to NL2SQL fall into two categories</a:t>
            </a:r>
          </a:p>
          <a:p>
            <a:pPr lvl="1"/>
            <a:r>
              <a:rPr kumimoji="1" lang="en-US" altLang="zh-CN" b="1" dirty="0">
                <a:latin typeface="Avenir Next" panose="020B0503020202020204" pitchFamily="34" charset="0"/>
                <a:cs typeface="Calibri" panose="020F0702030404030204" charset="0"/>
                <a:sym typeface="+mn-ea"/>
              </a:rPr>
              <a:t>Pre-trained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(PLMs)</a:t>
            </a:r>
            <a:r>
              <a:rPr kumimoji="1" lang="en-US" altLang="zh-CN" dirty="0">
                <a:latin typeface="Avenir Next" panose="020B0503020202020204" pitchFamily="34" charset="0"/>
                <a:cs typeface="Calibri" panose="020F0702030404030204" charset="0"/>
                <a:sym typeface="+mn-ea"/>
              </a:rPr>
              <a:t> such as BART</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and</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T5</a:t>
            </a:r>
          </a:p>
          <a:p>
            <a:pPr lvl="1"/>
            <a:r>
              <a:rPr kumimoji="1" lang="en-US" altLang="zh-CN" b="1" dirty="0">
                <a:latin typeface="Avenir Next" panose="020B0503020202020204" pitchFamily="34" charset="0"/>
                <a:cs typeface="Calibri" panose="020F0702030404030204" charset="0"/>
                <a:sym typeface="+mn-ea"/>
              </a:rPr>
              <a:t>Large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(LLMs)</a:t>
            </a:r>
            <a:r>
              <a:rPr kumimoji="1" lang="en-US" altLang="zh-CN" dirty="0">
                <a:latin typeface="Avenir Next" panose="020B0503020202020204" pitchFamily="34" charset="0"/>
                <a:cs typeface="Calibri" panose="020F0702030404030204" charset="0"/>
                <a:sym typeface="+mn-ea"/>
              </a:rPr>
              <a:t> such as GPT and </a:t>
            </a:r>
            <a:r>
              <a:rPr kumimoji="1" lang="en-US" altLang="zh-CN" dirty="0" err="1">
                <a:latin typeface="Avenir Next" panose="020B0503020202020204" pitchFamily="34" charset="0"/>
                <a:cs typeface="Calibri" panose="020F0702030404030204" charset="0"/>
                <a:sym typeface="+mn-ea"/>
              </a:rPr>
              <a:t>PaLM</a:t>
            </a:r>
            <a:endParaRPr kumimoji="1" lang="en-US" altLang="zh-CN" dirty="0">
              <a:latin typeface="Avenir Next" panose="020B0503020202020204" pitchFamily="34" charset="0"/>
              <a:cs typeface="Calibri" panose="020F0702030404030204" charset="0"/>
            </a:endParaRPr>
          </a:p>
          <a:p>
            <a:pPr>
              <a:lnSpc>
                <a:spcPct val="100000"/>
              </a:lnSpc>
            </a:pPr>
            <a:r>
              <a:rPr kumimoji="1" lang="en-US" altLang="zh-CN" sz="2400" dirty="0">
                <a:latin typeface="Avenir Next" panose="020B0503020202020204" pitchFamily="34" charset="0"/>
                <a:cs typeface="Calibri" panose="020F0702030404030204" charset="0"/>
              </a:rPr>
              <a:t>PLM-based methods</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(e.g.,</a:t>
            </a:r>
            <a:r>
              <a:rPr kumimoji="1" lang="zh-CN" altLang="en-US" sz="2400" dirty="0">
                <a:latin typeface="Avenir Next" panose="020B0503020202020204" pitchFamily="34" charset="0"/>
                <a:cs typeface="Calibri" panose="020F0702030404030204" charset="0"/>
              </a:rPr>
              <a:t> </a:t>
            </a:r>
            <a:r>
              <a:rPr kumimoji="1" lang="en-US" sz="2400" dirty="0">
                <a:latin typeface="Avenir Next" panose="020B0503020202020204" pitchFamily="34" charset="0"/>
                <a:cs typeface="Calibri" panose="020F0702030404030204" charset="0"/>
              </a:rPr>
              <a:t>T5</a:t>
            </a:r>
            <a:r>
              <a:rPr kumimoji="1" lang="en-US" altLang="zh-CN" sz="2400" dirty="0">
                <a:latin typeface="Avenir Next" panose="020B0503020202020204" pitchFamily="34" charset="0"/>
                <a:cs typeface="Calibri" panose="020F0702030404030204" charset="0"/>
              </a:rPr>
              <a:t>) may have limited </a:t>
            </a:r>
            <a:r>
              <a:rPr kumimoji="1" lang="en-US" altLang="zh-CN" sz="2400" i="1" dirty="0">
                <a:solidFill>
                  <a:srgbClr val="C00000"/>
                </a:solidFill>
                <a:latin typeface="Avenir Next" panose="020B0503020202020204" pitchFamily="34" charset="0"/>
                <a:cs typeface="Calibri" panose="020F0702030404030204" charset="0"/>
              </a:rPr>
              <a:t>generalizability</a:t>
            </a:r>
            <a:r>
              <a:rPr kumimoji="1" lang="en-US" altLang="zh-CN" sz="2400" dirty="0">
                <a:solidFill>
                  <a:srgbClr val="C00000"/>
                </a:solidFill>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in natural language reasoning in the</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zero-shot setting</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22</a:t>
            </a:fld>
            <a:endParaRPr kumimoji="1" lang="zh-CN" altLang="en-US">
              <a:solidFill>
                <a:prstClr val="black">
                  <a:tint val="75000"/>
                </a:prstClr>
              </a:solidFill>
              <a:latin typeface="Avenir Next" panose="020B0503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0" y="3826595"/>
            <a:ext cx="5360670" cy="2869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715" y="3826595"/>
            <a:ext cx="5154410" cy="136770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3322"/>
          <a:stretch>
            <a:fillRect/>
          </a:stretch>
        </p:blipFill>
        <p:spPr>
          <a:xfrm>
            <a:off x="7042495" y="5263201"/>
            <a:ext cx="4288850" cy="1368000"/>
          </a:xfrm>
          <a:prstGeom prst="rect">
            <a:avLst/>
          </a:prstGeom>
        </p:spPr>
      </p:pic>
      <p:cxnSp>
        <p:nvCxnSpPr>
          <p:cNvPr id="9" name="Straight Arrow Connector 8"/>
          <p:cNvCxnSpPr>
            <a:stCxn id="5" idx="3"/>
            <a:endCxn id="6" idx="1"/>
          </p:cNvCxnSpPr>
          <p:nvPr/>
        </p:nvCxnSpPr>
        <p:spPr>
          <a:xfrm flipV="1">
            <a:off x="5765800" y="4510448"/>
            <a:ext cx="843915" cy="75088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a:off x="5765800" y="5261335"/>
            <a:ext cx="987742" cy="6838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8115300" y="6008688"/>
            <a:ext cx="2730500" cy="324000"/>
          </a:xfrm>
          <a:prstGeom prst="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 name="图片 13" descr="m48-reinforced-learning-256x-blk"/>
          <p:cNvPicPr>
            <a:picLocks noChangeAspect="1"/>
          </p:cNvPicPr>
          <p:nvPr/>
        </p:nvPicPr>
        <p:blipFill>
          <a:blip r:embed="rId6"/>
          <a:stretch>
            <a:fillRect/>
          </a:stretch>
        </p:blipFill>
        <p:spPr>
          <a:xfrm>
            <a:off x="6037580" y="5626100"/>
            <a:ext cx="1005205" cy="1005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400" dirty="0">
                <a:latin typeface="Avenir Next" panose="020B0503020202020204" pitchFamily="34" charset="0"/>
                <a:cs typeface="Calibri" panose="020F0702030404030204" charset="0"/>
                <a:sym typeface="+mn-ea"/>
              </a:rPr>
              <a:t>The LM-based</a:t>
            </a:r>
            <a:r>
              <a:rPr kumimoji="1" lang="zh-CN" altLang="en-US" sz="2400" dirty="0">
                <a:latin typeface="Avenir Next" panose="020B0503020202020204" pitchFamily="34" charset="0"/>
                <a:cs typeface="Calibri" panose="020F0702030404030204" charset="0"/>
                <a:sym typeface="+mn-ea"/>
              </a:rPr>
              <a:t> </a:t>
            </a:r>
            <a:r>
              <a:rPr kumimoji="1" lang="en-US" altLang="zh-CN" sz="2400" dirty="0">
                <a:latin typeface="Avenir Next" panose="020B0503020202020204" pitchFamily="34" charset="0"/>
                <a:cs typeface="Calibri" panose="020F0702030404030204" charset="0"/>
                <a:sym typeface="+mn-ea"/>
              </a:rPr>
              <a:t>approaches to NL2SQL fall into two categories</a:t>
            </a:r>
          </a:p>
          <a:p>
            <a:pPr lvl="1"/>
            <a:r>
              <a:rPr kumimoji="1" lang="en-US" altLang="zh-CN" b="1" dirty="0">
                <a:latin typeface="Avenir Next" panose="020B0503020202020204" pitchFamily="34" charset="0"/>
                <a:cs typeface="Calibri" panose="020F0702030404030204" charset="0"/>
                <a:sym typeface="+mn-ea"/>
              </a:rPr>
              <a:t>Pre-trained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(PLMs)</a:t>
            </a:r>
            <a:r>
              <a:rPr kumimoji="1" lang="en-US" altLang="zh-CN" dirty="0">
                <a:latin typeface="Avenir Next" panose="020B0503020202020204" pitchFamily="34" charset="0"/>
                <a:cs typeface="Calibri" panose="020F0702030404030204" charset="0"/>
                <a:sym typeface="+mn-ea"/>
              </a:rPr>
              <a:t> such as BART</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and</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T5</a:t>
            </a:r>
          </a:p>
          <a:p>
            <a:pPr lvl="1"/>
            <a:r>
              <a:rPr kumimoji="1" lang="en-US" altLang="zh-CN" b="1" dirty="0">
                <a:latin typeface="Avenir Next" panose="020B0503020202020204" pitchFamily="34" charset="0"/>
                <a:cs typeface="Calibri" panose="020F0702030404030204" charset="0"/>
                <a:sym typeface="+mn-ea"/>
              </a:rPr>
              <a:t>Large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(LLMs)</a:t>
            </a:r>
            <a:r>
              <a:rPr kumimoji="1" lang="en-US" altLang="zh-CN" dirty="0">
                <a:latin typeface="Avenir Next" panose="020B0503020202020204" pitchFamily="34" charset="0"/>
                <a:cs typeface="Calibri" panose="020F0702030404030204" charset="0"/>
                <a:sym typeface="+mn-ea"/>
              </a:rPr>
              <a:t> such as GPT and </a:t>
            </a:r>
            <a:r>
              <a:rPr kumimoji="1" lang="en-US" altLang="zh-CN" dirty="0" err="1">
                <a:latin typeface="Avenir Next" panose="020B0503020202020204" pitchFamily="34" charset="0"/>
                <a:cs typeface="Calibri" panose="020F0702030404030204" charset="0"/>
                <a:sym typeface="+mn-ea"/>
              </a:rPr>
              <a:t>PaLM</a:t>
            </a:r>
            <a:endParaRPr kumimoji="1" lang="en-US" altLang="zh-CN" dirty="0">
              <a:latin typeface="Avenir Next" panose="020B0503020202020204" pitchFamily="34" charset="0"/>
              <a:cs typeface="Calibri" panose="020F0702030404030204" charset="0"/>
            </a:endParaRPr>
          </a:p>
          <a:p>
            <a:pPr>
              <a:lnSpc>
                <a:spcPct val="100000"/>
              </a:lnSpc>
            </a:pPr>
            <a:r>
              <a:rPr kumimoji="1" lang="en-US" altLang="zh-CN" sz="2400" dirty="0">
                <a:latin typeface="Avenir Next" panose="020B0503020202020204" pitchFamily="34" charset="0"/>
                <a:cs typeface="Calibri" panose="020F0702030404030204" charset="0"/>
              </a:rPr>
              <a:t>LLMs (e.g.,</a:t>
            </a:r>
            <a:r>
              <a:rPr kumimoji="1" lang="zh-CN" altLang="en-US" sz="2400" dirty="0">
                <a:latin typeface="Avenir Next" panose="020B0503020202020204" pitchFamily="34" charset="0"/>
                <a:cs typeface="Calibri" panose="020F0702030404030204" charset="0"/>
              </a:rPr>
              <a:t> </a:t>
            </a:r>
            <a:r>
              <a:rPr lang="en-US" sz="2400" dirty="0">
                <a:latin typeface="Avenir Next" panose="020B0503020202020204" pitchFamily="34" charset="0"/>
                <a:sym typeface="+mn-ea"/>
              </a:rPr>
              <a:t>gpt-3.5-turbo-0613</a:t>
            </a:r>
            <a:r>
              <a:rPr kumimoji="1" lang="en-US" altLang="zh-CN" sz="2400" dirty="0">
                <a:latin typeface="Avenir Next" panose="020B0503020202020204" pitchFamily="34" charset="0"/>
                <a:cs typeface="Calibri" panose="020F0702030404030204" charset="0"/>
              </a:rPr>
              <a:t>)</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are</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capable of </a:t>
            </a:r>
            <a:r>
              <a:rPr kumimoji="1" lang="en-US" sz="2400" dirty="0">
                <a:latin typeface="Avenir Next" panose="020B0503020202020204" pitchFamily="34" charset="0"/>
                <a:cs typeface="Calibri" panose="020F0702030404030204" charset="0"/>
              </a:rPr>
              <a:t>NL</a:t>
            </a:r>
            <a:r>
              <a:rPr kumimoji="1" lang="en-US" altLang="zh-CN" sz="2400" dirty="0">
                <a:latin typeface="Avenir Next" panose="020B0503020202020204" pitchFamily="34" charset="0"/>
                <a:cs typeface="Calibri" panose="020F0702030404030204" charset="0"/>
              </a:rPr>
              <a:t> reasoning,</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but</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may not achieve precise </a:t>
            </a:r>
            <a:r>
              <a:rPr kumimoji="1" lang="en-US" altLang="zh-CN" sz="2400" dirty="0">
                <a:solidFill>
                  <a:srgbClr val="C00000"/>
                </a:solidFill>
                <a:latin typeface="Avenir Next" panose="020B0503020202020204" pitchFamily="34" charset="0"/>
                <a:cs typeface="Calibri" panose="020F0702030404030204" charset="0"/>
              </a:rPr>
              <a:t>alignment</a:t>
            </a:r>
            <a:r>
              <a:rPr kumimoji="1" lang="zh-CN" altLang="en-US" sz="2400" dirty="0">
                <a:solidFill>
                  <a:srgbClr val="C00000"/>
                </a:solidFill>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on</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schema</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and</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data</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value due to “</a:t>
            </a:r>
            <a:r>
              <a:rPr kumimoji="1" lang="en-US" altLang="zh-CN" sz="2400" dirty="0">
                <a:latin typeface="Avenir Next" panose="020B0503020202020204" pitchFamily="34" charset="0"/>
                <a:sym typeface="+mn-ea"/>
              </a:rPr>
              <a:t>hallucination</a:t>
            </a:r>
            <a:r>
              <a:rPr kumimoji="1" lang="en-US" altLang="zh-CN" sz="2400" dirty="0">
                <a:latin typeface="Avenir Next" panose="020B0503020202020204" pitchFamily="34" charset="0"/>
                <a:cs typeface="Calibri" panose="020F0702030404030204" charset="0"/>
              </a:rPr>
              <a:t>” </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23</a:t>
            </a:fld>
            <a:endParaRPr kumimoji="1" lang="zh-CN" altLang="en-US">
              <a:solidFill>
                <a:prstClr val="black">
                  <a:tint val="75000"/>
                </a:prstClr>
              </a:solidFill>
              <a:latin typeface="Avenir Next" panose="020B0503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0" y="3826595"/>
            <a:ext cx="5360670" cy="2869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715" y="3826595"/>
            <a:ext cx="5154410" cy="1367705"/>
          </a:xfrm>
          <a:prstGeom prst="rect">
            <a:avLst/>
          </a:prstGeom>
        </p:spPr>
      </p:pic>
      <p:cxnSp>
        <p:nvCxnSpPr>
          <p:cNvPr id="9" name="Straight Arrow Connector 8"/>
          <p:cNvCxnSpPr>
            <a:stCxn id="5" idx="3"/>
            <a:endCxn id="6" idx="1"/>
          </p:cNvCxnSpPr>
          <p:nvPr/>
        </p:nvCxnSpPr>
        <p:spPr>
          <a:xfrm flipV="1">
            <a:off x="5765800" y="4510448"/>
            <a:ext cx="843915" cy="75088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a:off x="5765800" y="5261335"/>
            <a:ext cx="987742" cy="6838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5799" y="5328075"/>
            <a:ext cx="4522242" cy="1368000"/>
          </a:xfrm>
          <a:prstGeom prst="rect">
            <a:avLst/>
          </a:prstGeom>
        </p:spPr>
      </p:pic>
      <p:sp>
        <p:nvSpPr>
          <p:cNvPr id="12" name="Rectangle 11"/>
          <p:cNvSpPr/>
          <p:nvPr/>
        </p:nvSpPr>
        <p:spPr>
          <a:xfrm>
            <a:off x="6961029" y="5741552"/>
            <a:ext cx="4487012" cy="735447"/>
          </a:xfrm>
          <a:prstGeom prst="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7" name="图片 6" descr="openai-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120" y="5784850"/>
            <a:ext cx="692150" cy="692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Limitations</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lang="en-US" altLang="zh-CN" sz="2800" dirty="0">
                <a:latin typeface="Avenir Next" panose="020B0503020202020204" pitchFamily="34" charset="0"/>
              </a:rPr>
              <a:t>A</a:t>
            </a:r>
            <a:r>
              <a:rPr lang="en-US" sz="2800" dirty="0">
                <a:latin typeface="Avenir Next" panose="020B0503020202020204" pitchFamily="34" charset="0"/>
              </a:rPr>
              <a:t> </a:t>
            </a:r>
            <a:r>
              <a:rPr lang="en-US" altLang="zh-CN" sz="2800" dirty="0">
                <a:latin typeface="Avenir Next" panose="020B0503020202020204" pitchFamily="34" charset="0"/>
              </a:rPr>
              <a:t>systematic</a:t>
            </a:r>
            <a:r>
              <a:rPr lang="zh-CN" altLang="en-US" sz="2800" dirty="0">
                <a:latin typeface="Avenir Next" panose="020B0503020202020204" pitchFamily="34" charset="0"/>
              </a:rPr>
              <a:t> </a:t>
            </a:r>
            <a:r>
              <a:rPr lang="en-US" altLang="zh-CN" sz="2800" b="1" dirty="0">
                <a:solidFill>
                  <a:srgbClr val="C00000"/>
                </a:solidFill>
                <a:latin typeface="Avenir Next" panose="020B0503020202020204" pitchFamily="34" charset="0"/>
              </a:rPr>
              <a:t>error</a:t>
            </a:r>
            <a:r>
              <a:rPr lang="zh-CN" altLang="en-US" sz="2800" b="1" dirty="0">
                <a:solidFill>
                  <a:srgbClr val="C00000"/>
                </a:solidFill>
                <a:latin typeface="Avenir Next" panose="020B0503020202020204" pitchFamily="34" charset="0"/>
              </a:rPr>
              <a:t> </a:t>
            </a:r>
            <a:r>
              <a:rPr lang="en-US" sz="2800" b="1" dirty="0">
                <a:solidFill>
                  <a:srgbClr val="C00000"/>
                </a:solidFill>
                <a:latin typeface="Avenir Next" panose="020B0503020202020204" pitchFamily="34" charset="0"/>
              </a:rPr>
              <a:t>analysis</a:t>
            </a:r>
            <a:r>
              <a:rPr lang="en-US" altLang="zh-CN" sz="2800" b="1" dirty="0">
                <a:latin typeface="Avenir Next" panose="020B0503020202020204" pitchFamily="34" charset="0"/>
              </a:rPr>
              <a:t> </a:t>
            </a:r>
            <a:r>
              <a:rPr lang="en-US" altLang="zh-CN" dirty="0">
                <a:latin typeface="Avenir Next" panose="020B0503020202020204" pitchFamily="34" charset="0"/>
              </a:rPr>
              <a:t>that</a:t>
            </a:r>
            <a:r>
              <a:rPr lang="zh-CN" altLang="en-US" dirty="0">
                <a:latin typeface="Avenir Next" panose="020B0503020202020204" pitchFamily="34" charset="0"/>
              </a:rPr>
              <a:t> </a:t>
            </a:r>
            <a:r>
              <a:rPr lang="en-US" altLang="zh-CN" dirty="0">
                <a:latin typeface="Avenir Next" panose="020B0503020202020204" pitchFamily="34" charset="0"/>
              </a:rPr>
              <a:t>illustrates</a:t>
            </a:r>
            <a:r>
              <a:rPr lang="en-US" sz="2800" dirty="0">
                <a:latin typeface="Avenir Next" panose="020B0503020202020204" pitchFamily="34" charset="0"/>
              </a:rPr>
              <a:t> insights into limitations of the</a:t>
            </a:r>
            <a:r>
              <a:rPr lang="zh-CN" altLang="en-US" sz="2800" dirty="0">
                <a:latin typeface="Avenir Next" panose="020B0503020202020204" pitchFamily="34" charset="0"/>
              </a:rPr>
              <a:t> </a:t>
            </a:r>
            <a:r>
              <a:rPr lang="en-US" altLang="zh-CN" sz="2800" dirty="0">
                <a:latin typeface="Avenir Next" panose="020B0503020202020204" pitchFamily="34" charset="0"/>
              </a:rPr>
              <a:t>fine-tuned T5</a:t>
            </a:r>
            <a:r>
              <a:rPr lang="zh-CN" altLang="en-US" sz="2800" dirty="0">
                <a:latin typeface="Avenir Next" panose="020B0503020202020204" pitchFamily="34" charset="0"/>
              </a:rPr>
              <a:t> </a:t>
            </a:r>
            <a:r>
              <a:rPr lang="en-US" altLang="zh-CN" sz="2800" dirty="0">
                <a:latin typeface="Avenir Next" panose="020B0503020202020204" pitchFamily="34" charset="0"/>
              </a:rPr>
              <a:t>and</a:t>
            </a:r>
            <a:r>
              <a:rPr lang="zh-CN" altLang="en-US" sz="2800" dirty="0">
                <a:latin typeface="Avenir Next" panose="020B0503020202020204" pitchFamily="34" charset="0"/>
              </a:rPr>
              <a:t> </a:t>
            </a:r>
            <a:r>
              <a:rPr kumimoji="1" lang="en-US" altLang="zh-CN" sz="2800" dirty="0">
                <a:latin typeface="Avenir Next" panose="020B0503020202020204" pitchFamily="34" charset="0"/>
                <a:ea typeface="Calibri" panose="020F0702030404030204" charset="0"/>
                <a:cs typeface="Calibri" panose="020F0702030404030204" charset="0"/>
                <a:sym typeface="+mn-ea"/>
              </a:rPr>
              <a:t>vanilla GPT-3.5</a:t>
            </a:r>
            <a:endParaRPr kumimoji="1" lang="en-US" altLang="zh-CN" sz="2800" dirty="0">
              <a:latin typeface="Avenir Next" panose="020B0503020202020204" pitchFamily="34" charset="0"/>
              <a:cs typeface="Calibri" panose="020F0702030404030204" charset="0"/>
            </a:endParaRPr>
          </a:p>
          <a:p>
            <a:pPr>
              <a:lnSpc>
                <a:spcPct val="100000"/>
              </a:lnSpc>
            </a:pPr>
            <a:endParaRPr kumimoji="1" lang="en-US" altLang="zh-CN" sz="2800" dirty="0">
              <a:latin typeface="Avenir Next" panose="020B0503020202020204" pitchFamily="34" charset="0"/>
              <a:cs typeface="Calibri" panose="020F0702030404030204" charset="0"/>
            </a:endParaRP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24</a:t>
            </a:fld>
            <a:endParaRPr kumimoji="1" lang="zh-CN" altLang="en-US">
              <a:solidFill>
                <a:prstClr val="black">
                  <a:tint val="75000"/>
                </a:prstClr>
              </a:solidFill>
              <a:latin typeface="Avenir Next" panose="020B0503020202020204" pitchFamily="34" charset="0"/>
            </a:endParaRPr>
          </a:p>
        </p:txBody>
      </p:sp>
      <p:pic>
        <p:nvPicPr>
          <p:cNvPr id="13" name="图片 6"/>
          <p:cNvPicPr>
            <a:picLocks noChangeAspect="1"/>
          </p:cNvPicPr>
          <p:nvPr>
            <p:custDataLst>
              <p:tags r:id="rId1"/>
            </p:custDataLst>
          </p:nvPr>
        </p:nvPicPr>
        <p:blipFill>
          <a:blip r:embed="rId7"/>
          <a:stretch>
            <a:fillRect/>
          </a:stretch>
        </p:blipFill>
        <p:spPr>
          <a:xfrm>
            <a:off x="830419" y="2434781"/>
            <a:ext cx="5982972" cy="3390351"/>
          </a:xfrm>
          <a:prstGeom prst="rect">
            <a:avLst/>
          </a:prstGeom>
        </p:spPr>
      </p:pic>
      <p:sp>
        <p:nvSpPr>
          <p:cNvPr id="15" name="Content Placeholder 2"/>
          <p:cNvSpPr txBox="1"/>
          <p:nvPr/>
        </p:nvSpPr>
        <p:spPr>
          <a:xfrm>
            <a:off x="519430" y="6181856"/>
            <a:ext cx="11062970" cy="569843"/>
          </a:xfrm>
          <a:prstGeom prst="roundRect">
            <a:avLst/>
          </a:prstGeom>
          <a:ln>
            <a:solidFill>
              <a:srgbClr val="C00000"/>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gn="ctr">
              <a:lnSpc>
                <a:spcPct val="110000"/>
              </a:lnSpc>
              <a:buNone/>
            </a:pPr>
            <a:r>
              <a:rPr lang="en-US" altLang="zh-CN" b="1" dirty="0">
                <a:solidFill>
                  <a:srgbClr val="C00000"/>
                </a:solidFill>
                <a:latin typeface="Avenir Next" panose="020B0503020202020204" pitchFamily="34" charset="0"/>
              </a:rPr>
              <a:t>Can we combine PLMs and LLMs to solve</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Zero-shot</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NL2SQL? </a:t>
            </a:r>
          </a:p>
        </p:txBody>
      </p:sp>
      <p:sp>
        <p:nvSpPr>
          <p:cNvPr id="16" name="TextBox 15"/>
          <p:cNvSpPr txBox="1"/>
          <p:nvPr/>
        </p:nvSpPr>
        <p:spPr>
          <a:xfrm>
            <a:off x="8978400" y="2705036"/>
            <a:ext cx="1316263" cy="521970"/>
          </a:xfrm>
          <a:prstGeom prst="rect">
            <a:avLst/>
          </a:prstGeom>
          <a:noFill/>
        </p:spPr>
        <p:txBody>
          <a:bodyPr wrap="square" rtlCol="0">
            <a:spAutoFit/>
          </a:bodyPr>
          <a:lstStyle/>
          <a:p>
            <a:pPr algn="ctr"/>
            <a:r>
              <a:rPr lang="en-US" altLang="zh-CN" sz="2800" dirty="0">
                <a:latin typeface="Avenir Next" panose="020B0503020202020204" pitchFamily="34" charset="0"/>
              </a:rPr>
              <a:t>LLMs</a:t>
            </a:r>
            <a:endParaRPr lang="en-US" sz="2800" dirty="0">
              <a:latin typeface="Avenir Next" panose="020B0503020202020204" pitchFamily="34" charset="0"/>
            </a:endParaRPr>
          </a:p>
        </p:txBody>
      </p:sp>
      <p:sp>
        <p:nvSpPr>
          <p:cNvPr id="17" name="TextBox 16"/>
          <p:cNvSpPr txBox="1"/>
          <p:nvPr/>
        </p:nvSpPr>
        <p:spPr>
          <a:xfrm>
            <a:off x="10467068" y="2703600"/>
            <a:ext cx="1316263" cy="521970"/>
          </a:xfrm>
          <a:prstGeom prst="rect">
            <a:avLst/>
          </a:prstGeom>
          <a:noFill/>
        </p:spPr>
        <p:txBody>
          <a:bodyPr wrap="square" rtlCol="0">
            <a:spAutoFit/>
          </a:bodyPr>
          <a:lstStyle/>
          <a:p>
            <a:pPr algn="ctr"/>
            <a:r>
              <a:rPr lang="en-US" altLang="zh-CN" sz="2800" dirty="0">
                <a:latin typeface="Avenir Next" panose="020B0503020202020204" pitchFamily="34" charset="0"/>
              </a:rPr>
              <a:t>PLMs</a:t>
            </a:r>
            <a:endParaRPr lang="en-US" sz="2800" dirty="0">
              <a:latin typeface="Avenir Next" panose="020B0503020202020204" pitchFamily="34" charset="0"/>
            </a:endParaRPr>
          </a:p>
        </p:txBody>
      </p:sp>
      <p:sp>
        <p:nvSpPr>
          <p:cNvPr id="18" name="TextBox 17"/>
          <p:cNvSpPr txBox="1"/>
          <p:nvPr/>
        </p:nvSpPr>
        <p:spPr>
          <a:xfrm>
            <a:off x="8977630" y="3608705"/>
            <a:ext cx="1497330" cy="1015663"/>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Complex</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NL</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Reasoning</a:t>
            </a:r>
            <a:endParaRPr lang="en-US" altLang="zh-CN" sz="2000" dirty="0">
              <a:latin typeface="Avenir Next" panose="020B0503020202020204" pitchFamily="34" charset="0"/>
            </a:endParaRPr>
          </a:p>
        </p:txBody>
      </p:sp>
      <p:sp>
        <p:nvSpPr>
          <p:cNvPr id="19" name="TextBox 18"/>
          <p:cNvSpPr txBox="1"/>
          <p:nvPr/>
        </p:nvSpPr>
        <p:spPr>
          <a:xfrm>
            <a:off x="8977809" y="4579500"/>
            <a:ext cx="1528537" cy="706755"/>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Schema</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Alignment</a:t>
            </a:r>
            <a:endParaRPr lang="en-US" sz="2000" dirty="0">
              <a:latin typeface="Avenir Next" panose="020B0503020202020204" pitchFamily="34" charset="0"/>
            </a:endParaRPr>
          </a:p>
        </p:txBody>
      </p:sp>
      <p:sp>
        <p:nvSpPr>
          <p:cNvPr id="20" name="TextBox 19"/>
          <p:cNvSpPr txBox="1"/>
          <p:nvPr/>
        </p:nvSpPr>
        <p:spPr>
          <a:xfrm>
            <a:off x="10341713" y="3607200"/>
            <a:ext cx="1528537" cy="706755"/>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Schema</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Alignment</a:t>
            </a:r>
            <a:endParaRPr lang="en-US" sz="2000" dirty="0">
              <a:latin typeface="Avenir Next" panose="020B0503020202020204" pitchFamily="34" charset="0"/>
            </a:endParaRPr>
          </a:p>
        </p:txBody>
      </p:sp>
      <p:sp>
        <p:nvSpPr>
          <p:cNvPr id="21" name="TextBox 20"/>
          <p:cNvSpPr txBox="1"/>
          <p:nvPr/>
        </p:nvSpPr>
        <p:spPr>
          <a:xfrm>
            <a:off x="10342880" y="4580890"/>
            <a:ext cx="1543685" cy="1015663"/>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Complex</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NL</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Reasoning</a:t>
            </a:r>
            <a:endParaRPr lang="en-US" sz="2000" dirty="0">
              <a:latin typeface="Avenir Next" panose="020B0503020202020204" pitchFamily="34" charset="0"/>
            </a:endParaRPr>
          </a:p>
        </p:txBody>
      </p:sp>
      <p:pic>
        <p:nvPicPr>
          <p:cNvPr id="9" name="图片 8" descr="good"/>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49600" y="3517582"/>
            <a:ext cx="880745" cy="880745"/>
          </a:xfrm>
          <a:prstGeom prst="rect">
            <a:avLst/>
          </a:prstGeom>
        </p:spPr>
      </p:pic>
      <p:pic>
        <p:nvPicPr>
          <p:cNvPr id="10" name="图片 9" descr="bad"/>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49600" y="4586875"/>
            <a:ext cx="882000" cy="882000"/>
          </a:xfrm>
          <a:prstGeom prst="rect">
            <a:avLst/>
          </a:prstGeom>
        </p:spPr>
      </p:pic>
      <p:pic>
        <p:nvPicPr>
          <p:cNvPr id="22" name="图片 21" descr="箭头 (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6797040" y="3733800"/>
            <a:ext cx="1137285" cy="1137285"/>
          </a:xfrm>
          <a:prstGeom prst="rect">
            <a:avLst/>
          </a:prstGeom>
        </p:spPr>
      </p:pic>
      <p:cxnSp>
        <p:nvCxnSpPr>
          <p:cNvPr id="25" name="直接连接符 24"/>
          <p:cNvCxnSpPr/>
          <p:nvPr>
            <p:custDataLst>
              <p:tags r:id="rId2"/>
            </p:custDataLst>
          </p:nvPr>
        </p:nvCxnSpPr>
        <p:spPr>
          <a:xfrm>
            <a:off x="8387850" y="3378200"/>
            <a:ext cx="3482340" cy="0"/>
          </a:xfrm>
          <a:prstGeom prst="line">
            <a:avLst/>
          </a:prstGeom>
        </p:spPr>
        <p:style>
          <a:lnRef idx="2">
            <a:prstClr val="black"/>
          </a:lnRef>
          <a:fillRef idx="0">
            <a:srgbClr val="FFFFFF"/>
          </a:fillRef>
          <a:effectRef idx="0">
            <a:srgbClr val="FFFFFF"/>
          </a:effectRef>
          <a:fontRef idx="minor">
            <a:schemeClr val="tx1"/>
          </a:fontRef>
        </p:style>
      </p:cxnSp>
      <p:sp>
        <p:nvSpPr>
          <p:cNvPr id="27" name="矩形 26"/>
          <p:cNvSpPr/>
          <p:nvPr/>
        </p:nvSpPr>
        <p:spPr>
          <a:xfrm>
            <a:off x="2771140" y="3733800"/>
            <a:ext cx="709295" cy="448310"/>
          </a:xfrm>
          <a:prstGeom prst="rect">
            <a:avLst/>
          </a:prstGeom>
          <a:noFill/>
          <a:ln w="12700">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latin typeface="Avenir Next" panose="020B0503020202020204" pitchFamily="34" charset="0"/>
            </a:endParaRPr>
          </a:p>
        </p:txBody>
      </p:sp>
      <p:sp>
        <p:nvSpPr>
          <p:cNvPr id="28" name="矩形 27"/>
          <p:cNvSpPr/>
          <p:nvPr>
            <p:custDataLst>
              <p:tags r:id="rId3"/>
            </p:custDataLst>
          </p:nvPr>
        </p:nvSpPr>
        <p:spPr>
          <a:xfrm>
            <a:off x="5240655" y="4709160"/>
            <a:ext cx="709295" cy="448310"/>
          </a:xfrm>
          <a:prstGeom prst="rect">
            <a:avLst/>
          </a:prstGeom>
          <a:noFill/>
          <a:ln w="12700">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latin typeface="Avenir Next" panose="020B0503020202020204" pitchFamily="34" charset="0"/>
            </a:endParaRPr>
          </a:p>
        </p:txBody>
      </p:sp>
      <p:sp>
        <p:nvSpPr>
          <p:cNvPr id="7" name="TextBox 6"/>
          <p:cNvSpPr txBox="1"/>
          <p:nvPr>
            <p:custDataLst>
              <p:tags r:id="rId4"/>
            </p:custDataLst>
          </p:nvPr>
        </p:nvSpPr>
        <p:spPr>
          <a:xfrm>
            <a:off x="958425" y="5787762"/>
            <a:ext cx="6234079" cy="295466"/>
          </a:xfrm>
          <a:prstGeom prst="rect">
            <a:avLst/>
          </a:prstGeom>
          <a:noFill/>
        </p:spPr>
        <p:txBody>
          <a:bodyPr wrap="none" rtlCol="0">
            <a:spAutoFit/>
          </a:bodyPr>
          <a:lstStyle/>
          <a:p>
            <a:pPr algn="l"/>
            <a:r>
              <a:rPr lang="en-US" sz="1320" b="1" dirty="0">
                <a:latin typeface="Avenir Next" panose="020B0503020202020204" pitchFamily="34" charset="0"/>
                <a:cs typeface="Times New Roman" panose="02020503050405090304" pitchFamily="18" charset="0"/>
              </a:rPr>
              <a:t>200 error examples sampled from Dr.Spider (GPT-3.5 and T5 respectively)</a:t>
            </a: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lstStyle/>
          <a:p>
            <a:r>
              <a:rPr lang="en-US" altLang="zh-CN" sz="4400" dirty="0">
                <a:latin typeface="Avenir Next" panose="020B0503020202020204" pitchFamily="34" charset="0"/>
              </a:rPr>
              <a:t>The</a:t>
            </a:r>
            <a:r>
              <a:rPr lang="zh-CN" altLang="en-US" sz="4400" dirty="0">
                <a:latin typeface="Avenir Next" panose="020B0503020202020204" pitchFamily="34" charset="0"/>
              </a:rPr>
              <a:t> </a:t>
            </a:r>
            <a:r>
              <a:rPr lang="en-US" altLang="zh-CN" sz="4400" dirty="0">
                <a:latin typeface="Avenir Next" panose="020B0503020202020204" pitchFamily="34" charset="0"/>
              </a:rPr>
              <a:t>ZeroNL2SQL</a:t>
            </a:r>
            <a:r>
              <a:rPr lang="zh-CN" altLang="en-US" sz="4400" dirty="0">
                <a:latin typeface="Avenir Next" panose="020B0503020202020204" pitchFamily="34" charset="0"/>
              </a:rPr>
              <a:t> </a:t>
            </a:r>
            <a:r>
              <a:rPr lang="en-US" altLang="zh-CN" sz="4400" dirty="0">
                <a:latin typeface="Avenir Next" panose="020B0503020202020204" pitchFamily="34" charset="0"/>
              </a:rPr>
              <a:t>Framework</a:t>
            </a:r>
            <a:endParaRPr kumimoji="1" lang="en-US" altLang="zh-CN" sz="4400" dirty="0">
              <a:latin typeface="Avenir Next" panose="020B0503020202020204" pitchFamily="34" charset="0"/>
              <a:sym typeface="+mn-ea"/>
            </a:endParaRPr>
          </a:p>
        </p:txBody>
      </p:sp>
      <p:sp>
        <p:nvSpPr>
          <p:cNvPr id="3" name="内容占位符 2"/>
          <p:cNvSpPr>
            <a:spLocks noGrp="1"/>
          </p:cNvSpPr>
          <p:nvPr>
            <p:ph idx="1"/>
          </p:nvPr>
        </p:nvSpPr>
        <p:spPr>
          <a:xfrm>
            <a:off x="519430" y="1370330"/>
            <a:ext cx="11238865" cy="5351145"/>
          </a:xfrm>
        </p:spPr>
        <p:txBody>
          <a:bodyPr>
            <a:normAutofit/>
          </a:bodyPr>
          <a:lstStyle/>
          <a:p>
            <a:pPr>
              <a:lnSpc>
                <a:spcPct val="100000"/>
              </a:lnSpc>
            </a:pPr>
            <a:r>
              <a:rPr lang="en-US" sz="2400" dirty="0">
                <a:latin typeface="Avenir Next" panose="020B0503020202020204" pitchFamily="34" charset="0"/>
                <a:sym typeface="+mn-ea"/>
              </a:rPr>
              <a:t>ZeroNL2SQL</a:t>
            </a:r>
            <a:r>
              <a:rPr kumimoji="1" lang="en-US" altLang="zh-CN" sz="2400" dirty="0">
                <a:latin typeface="Avenir Next" panose="020B0503020202020204" pitchFamily="34" charset="0"/>
                <a:cs typeface="Calibri" panose="020F0702030404030204" charset="0"/>
                <a:sym typeface="+mn-ea"/>
              </a:rPr>
              <a:t> breaks down the NL2SQL task into </a:t>
            </a:r>
            <a:r>
              <a:rPr kumimoji="1" lang="en-US" altLang="zh-CN" sz="2400" dirty="0">
                <a:solidFill>
                  <a:srgbClr val="C00000"/>
                </a:solidFill>
                <a:latin typeface="Avenir Next" panose="020B0503020202020204" pitchFamily="34" charset="0"/>
                <a:cs typeface="Calibri" panose="020F0702030404030204" charset="0"/>
                <a:sym typeface="+mn-ea"/>
              </a:rPr>
              <a:t>smaller sub-tasks</a:t>
            </a:r>
            <a:endParaRPr kumimoji="1" lang="en-US" altLang="zh-CN" sz="2000" dirty="0">
              <a:solidFill>
                <a:srgbClr val="C00000"/>
              </a:solidFill>
              <a:latin typeface="Avenir Next" panose="020B0503020202020204" pitchFamily="34" charset="0"/>
              <a:cs typeface="Calibri" panose="020F0702030404030204" charset="0"/>
              <a:sym typeface="+mn-ea"/>
            </a:endParaRPr>
          </a:p>
          <a:p>
            <a:r>
              <a:rPr kumimoji="1" lang="en-US" altLang="zh-CN" sz="2400" b="1" dirty="0">
                <a:latin typeface="Avenir Next" panose="020B0503020202020204" pitchFamily="34" charset="0"/>
                <a:cs typeface="Calibri" panose="020F0702030404030204" charset="0"/>
              </a:rPr>
              <a:t>Sub-task</a:t>
            </a:r>
            <a:r>
              <a:rPr kumimoji="1" lang="zh-CN" altLang="en-US" sz="2400" b="1" dirty="0">
                <a:latin typeface="Avenir Next" panose="020B0503020202020204" pitchFamily="34" charset="0"/>
                <a:cs typeface="Calibri" panose="020F0702030404030204" charset="0"/>
              </a:rPr>
              <a:t> </a:t>
            </a:r>
            <a:r>
              <a:rPr kumimoji="1" lang="en-US" altLang="zh-CN" sz="2400" b="1" dirty="0">
                <a:latin typeface="Avenir Next" panose="020B0503020202020204" pitchFamily="34" charset="0"/>
                <a:cs typeface="Calibri" panose="020F0702030404030204" charset="0"/>
              </a:rPr>
              <a:t>1: SQL Sketch Generation</a:t>
            </a:r>
          </a:p>
          <a:p>
            <a:pPr lvl="1"/>
            <a:r>
              <a:rPr kumimoji="1" lang="en-US" altLang="zh-CN" sz="2200" dirty="0">
                <a:latin typeface="Avenir Next" panose="020B0503020202020204" pitchFamily="34" charset="0"/>
                <a:cs typeface="Calibri" panose="020F0702030404030204" charset="0"/>
              </a:rPr>
              <a:t>Utilizing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PLMs to generate a </a:t>
            </a:r>
            <a:r>
              <a:rPr kumimoji="1" lang="en-US" altLang="zh-CN" sz="2200" dirty="0">
                <a:solidFill>
                  <a:srgbClr val="C00000"/>
                </a:solidFill>
                <a:latin typeface="Avenir Next" panose="020B0503020202020204" pitchFamily="34" charset="0"/>
                <a:cs typeface="Calibri" panose="020F0702030404030204" charset="0"/>
              </a:rPr>
              <a:t>SQL sketch</a:t>
            </a:r>
            <a:r>
              <a:rPr kumimoji="1" lang="en-US" altLang="zh-CN" sz="2200" dirty="0">
                <a:latin typeface="Avenir Next" panose="020B0503020202020204" pitchFamily="34" charset="0"/>
                <a:cs typeface="Calibri" panose="020F0702030404030204" charset="0"/>
              </a:rPr>
              <a:t>,</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with </a:t>
            </a:r>
            <a:r>
              <a:rPr kumimoji="1" lang="en-US" altLang="zh-CN" sz="2200" dirty="0">
                <a:solidFill>
                  <a:srgbClr val="C00000"/>
                </a:solidFill>
                <a:latin typeface="Avenir Next" panose="020B0503020202020204" pitchFamily="34" charset="0"/>
                <a:cs typeface="Calibri" panose="020F0702030404030204" charset="0"/>
              </a:rPr>
              <a:t>attributes</a:t>
            </a:r>
            <a:r>
              <a:rPr kumimoji="1" lang="en-US" altLang="zh-CN" sz="2200" dirty="0">
                <a:latin typeface="Avenir Next" panose="020B0503020202020204" pitchFamily="34" charset="0"/>
                <a:cs typeface="Calibri" panose="020F0702030404030204" charset="0"/>
              </a:rPr>
              <a:t> to SELECT, </a:t>
            </a:r>
            <a:r>
              <a:rPr kumimoji="1" lang="en-US" altLang="zh-CN" sz="2200" dirty="0">
                <a:solidFill>
                  <a:srgbClr val="C00000"/>
                </a:solidFill>
                <a:latin typeface="Avenir Next" panose="020B0503020202020204" pitchFamily="34" charset="0"/>
                <a:cs typeface="Calibri" panose="020F0702030404030204" charset="0"/>
              </a:rPr>
              <a:t>tables</a:t>
            </a:r>
            <a:r>
              <a:rPr kumimoji="1" lang="en-US" altLang="zh-CN" sz="2200" dirty="0">
                <a:latin typeface="Avenir Next" panose="020B0503020202020204" pitchFamily="34" charset="0"/>
                <a:cs typeface="Calibri" panose="020F0702030404030204" charset="0"/>
              </a:rPr>
              <a:t> in FROM, and</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necessary</a:t>
            </a:r>
            <a:r>
              <a:rPr kumimoji="1" lang="zh-CN" altLang="en-US" sz="2200" dirty="0">
                <a:latin typeface="Avenir Next" panose="020B0503020202020204" pitchFamily="34" charset="0"/>
                <a:cs typeface="Calibri" panose="020F0702030404030204" charset="0"/>
              </a:rPr>
              <a:t> </a:t>
            </a:r>
            <a:r>
              <a:rPr kumimoji="1" lang="en-US" altLang="zh-CN" sz="2200" dirty="0">
                <a:solidFill>
                  <a:srgbClr val="C00000"/>
                </a:solidFill>
                <a:latin typeface="Avenir Next" panose="020B0503020202020204" pitchFamily="34" charset="0"/>
                <a:cs typeface="Calibri" panose="020F0702030404030204" charset="0"/>
              </a:rPr>
              <a:t>keywords</a:t>
            </a:r>
            <a:r>
              <a:rPr kumimoji="1" lang="en-US" altLang="zh-CN" sz="2200" dirty="0">
                <a:latin typeface="Avenir Next" panose="020B0503020202020204" pitchFamily="34" charset="0"/>
                <a:cs typeface="Calibri" panose="020F0702030404030204" charset="0"/>
              </a:rPr>
              <a:t> (e.g.,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ORDER BY) for composing the SQL query</a:t>
            </a:r>
          </a:p>
          <a:p>
            <a:r>
              <a:rPr kumimoji="1" lang="en-US" altLang="zh-CN" sz="2400" b="1" dirty="0">
                <a:latin typeface="Avenir Next" panose="020B0503020202020204" pitchFamily="34" charset="0"/>
                <a:cs typeface="Calibri" panose="020F0702030404030204" charset="0"/>
              </a:rPr>
              <a:t>Sub-task</a:t>
            </a:r>
            <a:r>
              <a:rPr kumimoji="1" lang="zh-CN" altLang="en-US" sz="2400" b="1" dirty="0">
                <a:latin typeface="Avenir Next" panose="020B0503020202020204" pitchFamily="34" charset="0"/>
                <a:cs typeface="Calibri" panose="020F0702030404030204" charset="0"/>
              </a:rPr>
              <a:t> </a:t>
            </a:r>
            <a:r>
              <a:rPr kumimoji="1" lang="en-US" altLang="zh-CN" sz="2400" b="1" dirty="0">
                <a:latin typeface="Avenir Next" panose="020B0503020202020204" pitchFamily="34" charset="0"/>
                <a:cs typeface="Calibri" panose="020F0702030404030204" charset="0"/>
              </a:rPr>
              <a:t>2: SQL Query Completion and Correction</a:t>
            </a:r>
          </a:p>
          <a:p>
            <a:pPr lvl="1"/>
            <a:r>
              <a:rPr kumimoji="1" lang="en-US" altLang="zh-CN" sz="2200" dirty="0">
                <a:latin typeface="Avenir Next" panose="020B0503020202020204" pitchFamily="34" charset="0"/>
                <a:cs typeface="Calibri" panose="020F0702030404030204" charset="0"/>
              </a:rPr>
              <a:t>Utilizing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LLMs to complete the </a:t>
            </a:r>
            <a:r>
              <a:rPr kumimoji="1" lang="en-US" altLang="zh-CN" sz="2200" dirty="0">
                <a:solidFill>
                  <a:srgbClr val="C00000"/>
                </a:solidFill>
                <a:latin typeface="Avenir Next" panose="020B0503020202020204" pitchFamily="34" charset="0"/>
                <a:cs typeface="Calibri" panose="020F0702030404030204" charset="0"/>
              </a:rPr>
              <a:t>missing information </a:t>
            </a:r>
            <a:r>
              <a:rPr kumimoji="1" lang="en-US" altLang="zh-CN" sz="2200" dirty="0">
                <a:latin typeface="Avenir Next" panose="020B0503020202020204" pitchFamily="34" charset="0"/>
                <a:cs typeface="Calibri" panose="020F0702030404030204" charset="0"/>
              </a:rPr>
              <a:t>in the SQL sketch and</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generate complete SQL queries,</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e.g., aligning with </a:t>
            </a:r>
            <a:r>
              <a:rPr kumimoji="1" lang="en-US" altLang="zh-CN" sz="2200" dirty="0">
                <a:solidFill>
                  <a:srgbClr val="C00000"/>
                </a:solidFill>
                <a:latin typeface="Avenir Next" panose="020B0503020202020204" pitchFamily="34" charset="0"/>
                <a:cs typeface="Calibri" panose="020F0702030404030204" charset="0"/>
              </a:rPr>
              <a:t>data values </a:t>
            </a:r>
            <a:r>
              <a:rPr kumimoji="1" lang="en-US" altLang="zh-CN" sz="2200" dirty="0">
                <a:latin typeface="Avenir Next" panose="020B0503020202020204" pitchFamily="34" charset="0"/>
                <a:cs typeface="Calibri" panose="020F0702030404030204" charset="0"/>
              </a:rPr>
              <a:t>from</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the database</a:t>
            </a:r>
            <a:endParaRPr kumimoji="1" lang="zh-CN" altLang="en-US" sz="2200" dirty="0">
              <a:latin typeface="Avenir Next" panose="020B0503020202020204" pitchFamily="34" charset="0"/>
              <a:cs typeface="Calibri" panose="020F0702030404030204" charset="0"/>
            </a:endParaRP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rPr>
              <a:t>25</a:t>
            </a:fld>
            <a:endParaRPr kumimoji="1" lang="zh-CN" altLang="en-US">
              <a:latin typeface="Avenir Next" panose="020B0503020202020204" pitchFamily="34" charset="0"/>
            </a:endParaRPr>
          </a:p>
        </p:txBody>
      </p:sp>
      <p:pic>
        <p:nvPicPr>
          <p:cNvPr id="5" name="图片 7"/>
          <p:cNvPicPr>
            <a:picLocks noChangeAspect="1"/>
          </p:cNvPicPr>
          <p:nvPr>
            <p:custDataLst>
              <p:tags r:id="rId1"/>
            </p:custDataLst>
          </p:nvPr>
        </p:nvPicPr>
        <p:blipFill>
          <a:blip r:embed="rId4"/>
          <a:stretch>
            <a:fillRect/>
          </a:stretch>
        </p:blipFill>
        <p:spPr>
          <a:xfrm>
            <a:off x="368570" y="4414684"/>
            <a:ext cx="11304000" cy="1707839"/>
          </a:xfrm>
          <a:prstGeom prst="rect">
            <a:avLst/>
          </a:prstGeom>
        </p:spPr>
      </p:pic>
      <p:sp>
        <p:nvSpPr>
          <p:cNvPr id="6" name="Rectangle 5">
            <a:extLst>
              <a:ext uri="{FF2B5EF4-FFF2-40B4-BE49-F238E27FC236}">
                <a16:creationId xmlns:a16="http://schemas.microsoft.com/office/drawing/2014/main" id="{DB8AC52D-2288-3489-ECA9-2DD275BF3F4E}"/>
              </a:ext>
            </a:extLst>
          </p:cNvPr>
          <p:cNvSpPr/>
          <p:nvPr/>
        </p:nvSpPr>
        <p:spPr>
          <a:xfrm>
            <a:off x="343535" y="6231982"/>
            <a:ext cx="11238865" cy="461665"/>
          </a:xfrm>
          <a:prstGeom prst="rect">
            <a:avLst/>
          </a:prstGeom>
        </p:spPr>
        <p:txBody>
          <a:bodyPr wrap="square">
            <a:spAutoFit/>
          </a:bodyPr>
          <a:lstStyle/>
          <a:p>
            <a:r>
              <a:rPr lang="en-US" sz="1200" dirty="0" err="1">
                <a:latin typeface="Avenir Next" panose="020B0503020202020204" pitchFamily="34" charset="0"/>
                <a:cs typeface="Times New Roman" panose="02020503050405090304" pitchFamily="18" charset="0"/>
              </a:rPr>
              <a:t>Zihui</a:t>
            </a:r>
            <a:r>
              <a:rPr lang="en-US" sz="1200" dirty="0">
                <a:latin typeface="Avenir Next" panose="020B0503020202020204" pitchFamily="34" charset="0"/>
                <a:cs typeface="Times New Roman" panose="02020503050405090304" pitchFamily="18" charset="0"/>
              </a:rPr>
              <a:t> </a:t>
            </a:r>
            <a:r>
              <a:rPr lang="en-US" sz="1200" dirty="0" err="1">
                <a:latin typeface="Avenir Next" panose="020B0503020202020204" pitchFamily="34" charset="0"/>
                <a:cs typeface="Times New Roman" panose="02020503050405090304" pitchFamily="18" charset="0"/>
              </a:rPr>
              <a:t>Gu</a:t>
            </a:r>
            <a:r>
              <a:rPr lang="en-US" sz="1200" dirty="0">
                <a:latin typeface="Avenir Next" panose="020B0503020202020204" pitchFamily="34" charset="0"/>
                <a:cs typeface="Times New Roman" panose="02020503050405090304" pitchFamily="18" charset="0"/>
              </a:rPr>
              <a:t>, </a:t>
            </a:r>
            <a:r>
              <a:rPr lang="en-US" sz="1200" b="1" dirty="0">
                <a:solidFill>
                  <a:srgbClr val="C00000"/>
                </a:solidFill>
                <a:latin typeface="Avenir Next" panose="020B0503020202020204" pitchFamily="34" charset="0"/>
                <a:cs typeface="Times New Roman" panose="02020503050405090304" pitchFamily="18" charset="0"/>
              </a:rPr>
              <a:t>Ju Fan</a:t>
            </a:r>
            <a:r>
              <a:rPr lang="en-US" sz="1200" dirty="0">
                <a:latin typeface="Avenir Next" panose="020B0503020202020204" pitchFamily="34" charset="0"/>
                <a:cs typeface="Times New Roman" panose="02020503050405090304" pitchFamily="18" charset="0"/>
              </a:rPr>
              <a:t>, Nan Tang, </a:t>
            </a:r>
            <a:r>
              <a:rPr lang="en-US" sz="1200" dirty="0" err="1">
                <a:latin typeface="Avenir Next" panose="020B0503020202020204" pitchFamily="34" charset="0"/>
                <a:cs typeface="Times New Roman" panose="02020503050405090304" pitchFamily="18" charset="0"/>
              </a:rPr>
              <a:t>Songyue</a:t>
            </a:r>
            <a:r>
              <a:rPr lang="en-US" sz="1200" dirty="0">
                <a:latin typeface="Avenir Next" panose="020B0503020202020204" pitchFamily="34" charset="0"/>
                <a:cs typeface="Times New Roman" panose="02020503050405090304" pitchFamily="18" charset="0"/>
              </a:rPr>
              <a:t> Zhang, </a:t>
            </a:r>
            <a:r>
              <a:rPr lang="en-US" sz="1200" dirty="0" err="1">
                <a:latin typeface="Avenir Next" panose="020B0503020202020204" pitchFamily="34" charset="0"/>
                <a:cs typeface="Times New Roman" panose="02020503050405090304" pitchFamily="18" charset="0"/>
              </a:rPr>
              <a:t>Yuxin</a:t>
            </a:r>
            <a:r>
              <a:rPr lang="en-US" sz="1200" dirty="0">
                <a:latin typeface="Avenir Next" panose="020B0503020202020204" pitchFamily="34" charset="0"/>
                <a:cs typeface="Times New Roman" panose="02020503050405090304" pitchFamily="18" charset="0"/>
              </a:rPr>
              <a:t> Zhang, </a:t>
            </a:r>
            <a:r>
              <a:rPr lang="en-US" sz="1200" dirty="0" err="1">
                <a:latin typeface="Avenir Next" panose="020B0503020202020204" pitchFamily="34" charset="0"/>
                <a:cs typeface="Times New Roman" panose="02020503050405090304" pitchFamily="18" charset="0"/>
              </a:rPr>
              <a:t>Zui</a:t>
            </a:r>
            <a:r>
              <a:rPr lang="en-US" sz="1200" dirty="0">
                <a:latin typeface="Avenir Next" panose="020B0503020202020204" pitchFamily="34" charset="0"/>
                <a:cs typeface="Times New Roman" panose="02020503050405090304" pitchFamily="18" charset="0"/>
              </a:rPr>
              <a:t> Chen, Lei Cao, Guoliang Li, Sam Madden, </a:t>
            </a:r>
            <a:r>
              <a:rPr lang="en-US" sz="1200" dirty="0" err="1">
                <a:latin typeface="Avenir Next" panose="020B0503020202020204" pitchFamily="34" charset="0"/>
                <a:cs typeface="Times New Roman" panose="02020503050405090304" pitchFamily="18" charset="0"/>
              </a:rPr>
              <a:t>Xiaoyong</a:t>
            </a:r>
            <a:r>
              <a:rPr lang="en-US" sz="1200" dirty="0">
                <a:latin typeface="Avenir Next" panose="020B0503020202020204" pitchFamily="34" charset="0"/>
                <a:cs typeface="Times New Roman" panose="02020503050405090304" pitchFamily="18" charset="0"/>
              </a:rPr>
              <a:t> Du: Combining Pre-Trained Language Models and Large Language Models for Zero-Shot NL2SQL Generation. </a:t>
            </a:r>
            <a:r>
              <a:rPr lang="en-US" sz="1200" b="1" dirty="0">
                <a:solidFill>
                  <a:srgbClr val="C00000"/>
                </a:solidFill>
                <a:latin typeface="Avenir Next" panose="020B0503020202020204" pitchFamily="34" charset="0"/>
                <a:cs typeface="Times New Roman" panose="02020503050405090304" pitchFamily="18" charset="0"/>
              </a:rPr>
              <a:t>VLDB 2024</a:t>
            </a:r>
            <a:r>
              <a:rPr lang="en-US" sz="1200" dirty="0">
                <a:latin typeface="Avenir Next" panose="020B0503020202020204" pitchFamily="34" charset="0"/>
                <a:cs typeface="Times New Roman" panose="0202050305040509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Training LLMs for 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buClrTx/>
              <a:buSzTx/>
            </a:pPr>
            <a:r>
              <a:rPr kumimoji="1" lang="en-US" altLang="zh-CN" sz="2400" b="1" dirty="0">
                <a:latin typeface="Avenir Next" panose="020B0503020202020204" pitchFamily="34" charset="0"/>
                <a:cs typeface="Times New Roman" panose="02020503050405090304" pitchFamily="18" charset="0"/>
              </a:rPr>
              <a:t>Basic</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Idea</a:t>
            </a:r>
          </a:p>
          <a:p>
            <a:pPr lvl="1">
              <a:lnSpc>
                <a:spcPct val="100000"/>
              </a:lnSpc>
            </a:pPr>
            <a:r>
              <a:rPr kumimoji="1" lang="en-US" altLang="zh-CN" dirty="0">
                <a:latin typeface="Avenir Next" panose="020B0503020202020204" pitchFamily="34" charset="0"/>
                <a:cs typeface="Times New Roman" panose="02020503050405090304" pitchFamily="18" charset="0"/>
              </a:rPr>
              <a:t>Training LLMs in two stages: (1) performing continual pre-training</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t>
            </a:r>
            <a:r>
              <a:rPr kumimoji="1" lang="en-US" altLang="zh-CN" b="1" dirty="0">
                <a:solidFill>
                  <a:srgbClr val="FF0000"/>
                </a:solidFill>
                <a:latin typeface="Avenir Next" panose="020B0503020202020204" pitchFamily="34" charset="0"/>
                <a:cs typeface="Times New Roman" panose="02020503050405090304" pitchFamily="18" charset="0"/>
              </a:rPr>
              <a:t>CPT</a:t>
            </a:r>
            <a:r>
              <a:rPr kumimoji="1" lang="en-US" altLang="zh-CN" dirty="0">
                <a:latin typeface="Avenir Next" panose="020B0503020202020204" pitchFamily="34" charset="0"/>
                <a:cs typeface="Times New Roman" panose="02020503050405090304" pitchFamily="18" charset="0"/>
              </a:rPr>
              <a:t>) on SQL-related corpora to strengthen SQL knowledge, and (2)</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conducting supervised fine-tuning</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t>
            </a:r>
            <a:r>
              <a:rPr kumimoji="1" lang="en-US" altLang="zh-CN" b="1" dirty="0">
                <a:solidFill>
                  <a:srgbClr val="FF0000"/>
                </a:solidFill>
                <a:latin typeface="Avenir Next" panose="020B0503020202020204" pitchFamily="34" charset="0"/>
                <a:cs typeface="Times New Roman" panose="02020503050405090304" pitchFamily="18" charset="0"/>
              </a:rPr>
              <a:t>SFT</a:t>
            </a:r>
            <a:r>
              <a:rPr kumimoji="1" lang="en-US" altLang="zh-CN" dirty="0">
                <a:latin typeface="Avenir Next" panose="020B0503020202020204" pitchFamily="34" charset="0"/>
                <a:cs typeface="Times New Roman" panose="02020503050405090304" pitchFamily="18" charset="0"/>
              </a:rPr>
              <a:t>) on curated NL2SQL datasets to specialize in SQL</a:t>
            </a:r>
            <a:r>
              <a:rPr kumimoji="1" lang="zh-CN" altLang="en-US" dirty="0">
                <a:latin typeface="Avenir Next" panose="020B0503020202020204" pitchFamily="34" charset="0"/>
                <a:cs typeface="Times New Roman" panose="02020503050405090304" pitchFamily="18" charset="0"/>
              </a:rPr>
              <a:t> </a:t>
            </a:r>
            <a:r>
              <a:rPr kumimoji="1" lang="en-US" altLang="zh-CN" dirty="0" err="1">
                <a:latin typeface="Avenir Next" panose="020B0503020202020204" pitchFamily="34" charset="0"/>
                <a:cs typeface="Times New Roman" panose="02020503050405090304" pitchFamily="18" charset="0"/>
              </a:rPr>
              <a:t>geneartion</a:t>
            </a:r>
            <a:r>
              <a:rPr kumimoji="1" lang="en-US" altLang="zh-CN" dirty="0">
                <a:latin typeface="Avenir Next" panose="020B0503020202020204" pitchFamily="34" charset="0"/>
                <a:cs typeface="Times New Roman" panose="02020503050405090304" pitchFamily="18" charset="0"/>
              </a:rPr>
              <a:t>.</a:t>
            </a:r>
          </a:p>
          <a:p>
            <a:pPr lvl="1">
              <a:lnSpc>
                <a:spcPct val="100000"/>
              </a:lnSpc>
            </a:pPr>
            <a:endParaRPr kumimoji="1" lang="en-US" altLang="zh-CN" dirty="0">
              <a:latin typeface="Avenir Next" panose="020B0503020202020204" pitchFamily="34" charset="0"/>
              <a:cs typeface="Times New Roman" panose="02020503050405090304" pitchFamily="18"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Key Characteristics</a:t>
            </a:r>
            <a:endParaRPr kumimoji="1" lang="en-US" altLang="zh-CN" sz="2400" dirty="0">
              <a:latin typeface="Avenir Next" panose="020B0503020202020204" pitchFamily="34" charset="0"/>
              <a:cs typeface="Times New Roman" panose="02020503050405090304" pitchFamily="18" charset="0"/>
            </a:endParaRPr>
          </a:p>
          <a:p>
            <a:pPr marL="685800" lvl="3" algn="l">
              <a:lnSpc>
                <a:spcPct val="100000"/>
              </a:lnSpc>
              <a:spcBef>
                <a:spcPts val="1000"/>
              </a:spcBef>
              <a:buClrTx/>
              <a:buSzTx/>
            </a:pPr>
            <a:r>
              <a:rPr kumimoji="1" lang="en-US" altLang="zh-CN" sz="2400" b="1" dirty="0">
                <a:latin typeface="Avenir Next" panose="020B0503020202020204" pitchFamily="34" charset="0"/>
                <a:cs typeface="Times New Roman" panose="02020503050405090304" pitchFamily="18" charset="0"/>
              </a:rPr>
              <a:t>Enhanced SQL domain knowledge:</a:t>
            </a:r>
            <a:r>
              <a:rPr kumimoji="1" lang="en-US" altLang="zh-CN" sz="2400" dirty="0">
                <a:latin typeface="Avenir Next" panose="020B0503020202020204" pitchFamily="34" charset="0"/>
                <a:cs typeface="Times New Roman" panose="02020503050405090304" pitchFamily="18" charset="0"/>
              </a:rPr>
              <a:t> CPT injects rich understanding of SQL syntax and semantics.</a:t>
            </a:r>
          </a:p>
          <a:p>
            <a:pPr marL="685800" lvl="3" algn="l">
              <a:lnSpc>
                <a:spcPct val="100000"/>
              </a:lnSpc>
              <a:spcBef>
                <a:spcPts val="1000"/>
              </a:spcBef>
              <a:buClrTx/>
              <a:buSzTx/>
            </a:pPr>
            <a:r>
              <a:rPr kumimoji="1" lang="en-US" altLang="zh-CN" sz="2400" b="1" dirty="0">
                <a:latin typeface="Avenir Next" panose="020B0503020202020204" pitchFamily="34" charset="0"/>
                <a:cs typeface="Times New Roman" panose="02020503050405090304" pitchFamily="18" charset="0"/>
              </a:rPr>
              <a:t>Superior reasoning capabilities:</a:t>
            </a:r>
            <a:r>
              <a:rPr kumimoji="1" lang="en-US" altLang="zh-CN" sz="2400" dirty="0">
                <a:latin typeface="Avenir Next" panose="020B0503020202020204" pitchFamily="34" charset="0"/>
                <a:cs typeface="Times New Roman" panose="02020503050405090304" pitchFamily="18" charset="0"/>
              </a:rPr>
              <a:t> SFT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enables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models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 gain stronger ability to parse complex natural language and map it to SQL queries.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venir Next" panose="020B0503020202020204" pitchFamily="34" charset="0"/>
                <a:cs typeface="Times New Roman" panose="02020503050405090304" pitchFamily="18" charset="0"/>
                <a:sym typeface="+mn-ea"/>
              </a:rPr>
              <a:t>Training LLMs for NL2SQL</a:t>
            </a:r>
            <a:endParaRPr kumimoji="1" lang="en-US" altLang="zh-CN"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993913" y="1370573"/>
            <a:ext cx="11198087" cy="535531"/>
          </a:xfrm>
        </p:spPr>
        <p:txBody>
          <a:bodyPr>
            <a:noAutofit/>
          </a:bodyPr>
          <a:lstStyle/>
          <a:p>
            <a:r>
              <a:rPr kumimoji="1" lang="en-US" altLang="zh-CN" sz="2200" b="1" dirty="0" err="1">
                <a:latin typeface="Avenir Next" panose="020B0503020202020204" pitchFamily="34" charset="0"/>
                <a:cs typeface="Times New Roman Bold" panose="02020503050405090304" charset="0"/>
              </a:rPr>
              <a:t>CodeS</a:t>
            </a:r>
            <a:r>
              <a:rPr kumimoji="1" lang="en-US" altLang="zh-CN" sz="2200" b="1" dirty="0">
                <a:latin typeface="Avenir Next" panose="020B0503020202020204" pitchFamily="34" charset="0"/>
                <a:cs typeface="Times New Roman Bold" panose="02020503050405090304" charset="0"/>
              </a:rPr>
              <a:t> </a:t>
            </a:r>
            <a:r>
              <a:rPr kumimoji="1" lang="en-US" altLang="zh-CN" sz="2200" dirty="0">
                <a:latin typeface="Avenir Next" panose="020B0503020202020204" pitchFamily="34" charset="0"/>
                <a:cs typeface="Times New Roman" panose="02020503050405090304" pitchFamily="18" charset="0"/>
              </a:rPr>
              <a:t>proposes to develop a new text-to-SQL model built on </a:t>
            </a:r>
            <a:r>
              <a:rPr kumimoji="1" lang="en-US" altLang="zh-CN" sz="2200" b="1" dirty="0">
                <a:latin typeface="Avenir Next" panose="020B0503020202020204" pitchFamily="34" charset="0"/>
                <a:cs typeface="Times New Roman" panose="02020503050405090304" pitchFamily="18" charset="0"/>
              </a:rPr>
              <a:t>open-source</a:t>
            </a:r>
            <a:r>
              <a:rPr kumimoji="1" lang="en-US" altLang="zh-CN" sz="2200" dirty="0">
                <a:latin typeface="Avenir Next" panose="020B0503020202020204" pitchFamily="34" charset="0"/>
                <a:cs typeface="Times New Roman" panose="02020503050405090304" pitchFamily="18" charset="0"/>
              </a:rPr>
              <a:t> models. </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27</a:t>
            </a:fld>
            <a:endParaRPr kumimoji="1" lang="zh-CN" altLang="en-US" dirty="0">
              <a:latin typeface="Avenir Next" panose="020B0503020202020204" pitchFamily="34" charset="0"/>
              <a:cs typeface="Times New Roman" panose="02020503050405090304" pitchFamily="18" charset="0"/>
            </a:endParaRPr>
          </a:p>
        </p:txBody>
      </p:sp>
      <p:pic>
        <p:nvPicPr>
          <p:cNvPr id="6" name="Picture 2"/>
          <p:cNvPicPr>
            <a:picLocks noChangeAspect="1"/>
          </p:cNvPicPr>
          <p:nvPr/>
        </p:nvPicPr>
        <p:blipFill>
          <a:blip r:embed="rId2"/>
          <a:stretch>
            <a:fillRect/>
          </a:stretch>
        </p:blipFill>
        <p:spPr>
          <a:xfrm>
            <a:off x="6268085" y="2522581"/>
            <a:ext cx="5802537" cy="2847909"/>
          </a:xfrm>
          <a:prstGeom prst="rect">
            <a:avLst/>
          </a:prstGeom>
        </p:spPr>
      </p:pic>
      <p:sp>
        <p:nvSpPr>
          <p:cNvPr id="7" name="文本框 6"/>
          <p:cNvSpPr txBox="1"/>
          <p:nvPr/>
        </p:nvSpPr>
        <p:spPr>
          <a:xfrm>
            <a:off x="192741" y="6231982"/>
            <a:ext cx="11645348" cy="535531"/>
          </a:xfrm>
          <a:prstGeom prst="rect">
            <a:avLst/>
          </a:prstGeom>
        </p:spPr>
        <p:txBody>
          <a:bodyPr wrap="square">
            <a:spAutoFit/>
          </a:bodyPr>
          <a:lstStyle/>
          <a:p>
            <a:pPr marL="0" algn="l">
              <a:buClrTx/>
              <a:buSzTx/>
              <a:buFontTx/>
            </a:pPr>
            <a:r>
              <a:rPr lang="en-US" sz="1440" b="0" i="0" dirty="0">
                <a:latin typeface="Avenir Next" panose="020B0503020202020204" pitchFamily="34" charset="0"/>
                <a:cs typeface="Times New Roman" panose="02020503050405090304" pitchFamily="18" charset="0"/>
              </a:rPr>
              <a:t>Li, Haoyang, Jing Zhang, Hanbing Liu, Ju Fan, Xiaokang Zhang, Jun Zhu, Renjie Wei, Hongyan Pan, Cuiping Li, and Hong Chen. "Codes: Towards building open-source language models for text-to-sql." </a:t>
            </a:r>
            <a:r>
              <a:rPr lang="en-US" sz="1440" b="0" dirty="0">
                <a:latin typeface="Avenir Next" panose="020B0503020202020204" pitchFamily="34" charset="0"/>
                <a:cs typeface="Times New Roman" panose="02020503050405090304" pitchFamily="18" charset="0"/>
              </a:rPr>
              <a:t>Proceedings of the ACM on Management of Data</a:t>
            </a:r>
            <a:r>
              <a:rPr lang="en-US" sz="1440" b="0" i="0" dirty="0">
                <a:latin typeface="Avenir Next" panose="020B0503020202020204" pitchFamily="34" charset="0"/>
                <a:cs typeface="Times New Roman" panose="02020503050405090304" pitchFamily="18" charset="0"/>
              </a:rPr>
              <a:t> 2, no. 3 (2024): 1-28.</a:t>
            </a:r>
          </a:p>
        </p:txBody>
      </p:sp>
      <p:sp>
        <p:nvSpPr>
          <p:cNvPr id="9" name="TextBox 8">
            <a:extLst>
              <a:ext uri="{FF2B5EF4-FFF2-40B4-BE49-F238E27FC236}">
                <a16:creationId xmlns:a16="http://schemas.microsoft.com/office/drawing/2014/main" id="{756C0DF5-FB5E-5139-77FA-E9D453C4A7B2}"/>
              </a:ext>
            </a:extLst>
          </p:cNvPr>
          <p:cNvSpPr txBox="1"/>
          <p:nvPr/>
        </p:nvSpPr>
        <p:spPr>
          <a:xfrm>
            <a:off x="993913" y="2015098"/>
            <a:ext cx="5262580" cy="3508653"/>
          </a:xfrm>
          <a:prstGeom prst="rect">
            <a:avLst/>
          </a:prstGeom>
          <a:noFill/>
        </p:spPr>
        <p:txBody>
          <a:bodyPr wrap="square">
            <a:spAutoFit/>
          </a:bodyPr>
          <a:lstStyle/>
          <a:p>
            <a:pPr marL="342900" indent="-342900">
              <a:buFont typeface="Arial" panose="020B0604020202020204" pitchFamily="34" charset="0"/>
              <a:buChar char="•"/>
            </a:pPr>
            <a:r>
              <a:rPr kumimoji="1" lang="en-US" altLang="zh-CN" sz="2400" b="1" dirty="0">
                <a:latin typeface="Avenir Next" panose="020B0503020202020204" pitchFamily="34" charset="0"/>
                <a:cs typeface="Times New Roman" panose="02020503050405090304" pitchFamily="18" charset="0"/>
              </a:rPr>
              <a:t>Solution</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Overview:</a:t>
            </a:r>
            <a:endParaRPr kumimoji="1" lang="en-US" altLang="zh-CN" sz="2400" dirty="0">
              <a:latin typeface="Avenir Next" panose="020B0503020202020204" pitchFamily="34" charset="0"/>
              <a:cs typeface="Times New Roman" panose="02020503050405090304" pitchFamily="18" charset="0"/>
            </a:endParaRPr>
          </a:p>
          <a:p>
            <a:pPr marL="800100" lvl="1" indent="-342900">
              <a:buFont typeface="Arial" panose="020B0604020202020204" pitchFamily="34" charset="0"/>
              <a:buChar char="•"/>
            </a:pPr>
            <a:r>
              <a:rPr kumimoji="1" lang="en-US" altLang="zh-CN" sz="2200" dirty="0" err="1">
                <a:latin typeface="Avenir Next" panose="020B0503020202020204" pitchFamily="34" charset="0"/>
                <a:cs typeface="Times New Roman" panose="02020503050405090304" pitchFamily="18" charset="0"/>
              </a:rPr>
              <a:t>CodeS</a:t>
            </a:r>
            <a:r>
              <a:rPr kumimoji="1" lang="en-US" altLang="zh-CN" sz="2200" dirty="0">
                <a:latin typeface="Avenir Next" panose="020B0503020202020204" pitchFamily="34" charset="0"/>
                <a:cs typeface="Times New Roman" panose="02020503050405090304" pitchFamily="18" charset="0"/>
              </a:rPr>
              <a:t> introduces a series of open-source language models (ranging from 1B to 15B parameters) specifically tailored for text-to-SQL tasks</a:t>
            </a:r>
          </a:p>
          <a:p>
            <a:pPr marL="800100" lvl="1" indent="-342900">
              <a:buFont typeface="Arial" panose="020B0604020202020204" pitchFamily="34" charset="0"/>
              <a:buChar char="•"/>
            </a:pPr>
            <a:r>
              <a:rPr kumimoji="1" lang="en-US" altLang="zh-CN" sz="2200" dirty="0">
                <a:latin typeface="Avenir Next" panose="020B0503020202020204" pitchFamily="34" charset="0"/>
                <a:cs typeface="Times New Roman" panose="02020503050405090304" pitchFamily="18" charset="0"/>
              </a:rPr>
              <a:t>Built on top of </a:t>
            </a:r>
            <a:r>
              <a:rPr kumimoji="1" lang="en-US" altLang="zh-CN" sz="2200" dirty="0" err="1">
                <a:latin typeface="Avenir Next" panose="020B0503020202020204" pitchFamily="34" charset="0"/>
                <a:cs typeface="Times New Roman" panose="02020503050405090304" pitchFamily="18" charset="0"/>
              </a:rPr>
              <a:t>StarCoder</a:t>
            </a:r>
            <a:r>
              <a:rPr kumimoji="1" lang="en-US" altLang="zh-CN" sz="2200" dirty="0">
                <a:latin typeface="Avenir Next" panose="020B0503020202020204" pitchFamily="34" charset="0"/>
                <a:cs typeface="Times New Roman" panose="02020503050405090304" pitchFamily="18" charset="0"/>
              </a:rPr>
              <a:t>, </a:t>
            </a:r>
            <a:r>
              <a:rPr kumimoji="1" lang="en-US" altLang="zh-CN" sz="2200" dirty="0" err="1">
                <a:latin typeface="Avenir Next" panose="020B0503020202020204" pitchFamily="34" charset="0"/>
                <a:cs typeface="Times New Roman" panose="02020503050405090304" pitchFamily="18" charset="0"/>
              </a:rPr>
              <a:t>CodeS</a:t>
            </a:r>
            <a:r>
              <a:rPr kumimoji="1" lang="en-US" altLang="zh-CN" sz="2200" dirty="0">
                <a:latin typeface="Avenir Next" panose="020B0503020202020204" pitchFamily="34" charset="0"/>
                <a:cs typeface="Times New Roman" panose="02020503050405090304" pitchFamily="18" charset="0"/>
              </a:rPr>
              <a:t> is further enhanced through CPT</a:t>
            </a:r>
            <a:r>
              <a:rPr kumimoji="1" lang="zh-CN" altLang="en-US" sz="2200" dirty="0">
                <a:latin typeface="Avenir Next" panose="020B0503020202020204" pitchFamily="34" charset="0"/>
                <a:cs typeface="Times New Roman" panose="02020503050405090304" pitchFamily="18" charset="0"/>
              </a:rPr>
              <a:t> </a:t>
            </a:r>
            <a:r>
              <a:rPr kumimoji="1" lang="en-US" altLang="zh-CN" sz="2200" dirty="0">
                <a:latin typeface="Avenir Next" panose="020B0503020202020204" pitchFamily="34" charset="0"/>
                <a:cs typeface="Times New Roman" panose="02020503050405090304" pitchFamily="18" charset="0"/>
              </a:rPr>
              <a:t>and</a:t>
            </a:r>
            <a:r>
              <a:rPr kumimoji="1" lang="zh-CN" altLang="en-US" sz="2200" dirty="0">
                <a:latin typeface="Avenir Next" panose="020B0503020202020204" pitchFamily="34" charset="0"/>
                <a:cs typeface="Times New Roman" panose="02020503050405090304" pitchFamily="18" charset="0"/>
              </a:rPr>
              <a:t> </a:t>
            </a:r>
            <a:r>
              <a:rPr kumimoji="1" lang="en-US" altLang="zh-CN" sz="2200" dirty="0">
                <a:latin typeface="Avenir Next" panose="020B0503020202020204" pitchFamily="34" charset="0"/>
                <a:cs typeface="Times New Roman" panose="02020503050405090304" pitchFamily="18" charset="0"/>
              </a:rPr>
              <a:t>SFT on a curated 21.5GB SQL-centric corpus.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Avenir Next" panose="020B0503020202020204" pitchFamily="34" charset="0"/>
                <a:cs typeface="Times New Roman" panose="02020503050405090304" pitchFamily="18" charset="0"/>
              </a:rPr>
              <a:t>Data</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Collection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for</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CPT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and</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SFT</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28</a:t>
            </a:fld>
            <a:endParaRPr kumimoji="1" lang="zh-CN" altLang="en-US">
              <a:latin typeface="Avenir Next" panose="020B0503020202020204" pitchFamily="34" charset="0"/>
              <a:cs typeface="Times New Roman" panose="02020503050405090304" pitchFamily="18" charset="0"/>
            </a:endParaRPr>
          </a:p>
        </p:txBody>
      </p:sp>
      <p:pic>
        <p:nvPicPr>
          <p:cNvPr id="7" name="Picture 2"/>
          <p:cNvPicPr>
            <a:picLocks noChangeAspect="1"/>
          </p:cNvPicPr>
          <p:nvPr/>
        </p:nvPicPr>
        <p:blipFill>
          <a:blip r:embed="rId3"/>
          <a:stretch>
            <a:fillRect/>
          </a:stretch>
        </p:blipFill>
        <p:spPr>
          <a:xfrm>
            <a:off x="725817" y="3751254"/>
            <a:ext cx="6168875" cy="2324145"/>
          </a:xfrm>
          <a:prstGeom prst="rect">
            <a:avLst/>
          </a:prstGeom>
        </p:spPr>
      </p:pic>
      <p:sp>
        <p:nvSpPr>
          <p:cNvPr id="8" name="TextBox 4"/>
          <p:cNvSpPr txBox="1"/>
          <p:nvPr/>
        </p:nvSpPr>
        <p:spPr>
          <a:xfrm>
            <a:off x="1845464" y="6190940"/>
            <a:ext cx="3783408" cy="400110"/>
          </a:xfrm>
          <a:prstGeom prst="rect">
            <a:avLst/>
          </a:prstGeom>
          <a:noFill/>
        </p:spPr>
        <p:txBody>
          <a:bodyPr wrap="none" rtlCol="0">
            <a:spAutoFit/>
          </a:bodyPr>
          <a:lstStyle/>
          <a:p>
            <a:r>
              <a:rPr lang="x-none" sz="2000">
                <a:latin typeface="Times New Roman" panose="02020503050405090304" pitchFamily="18" charset="0"/>
                <a:cs typeface="Times New Roman" panose="02020503050405090304" pitchFamily="18" charset="0"/>
              </a:rPr>
              <a:t>Step</a:t>
            </a:r>
            <a:r>
              <a:rPr lang="zh-CN" altLang="en-US" sz="2000" dirty="0">
                <a:latin typeface="Avenir Next" panose="020B0503020202020204" pitchFamily="34" charset="0"/>
                <a:cs typeface="Times New Roman" panose="02020503050405090304" pitchFamily="18" charset="0"/>
              </a:rPr>
              <a:t> </a:t>
            </a:r>
            <a:r>
              <a:rPr lang="x-none" sz="2000">
                <a:latin typeface="Times New Roman" panose="02020503050405090304" pitchFamily="18" charset="0"/>
                <a:cs typeface="Times New Roman" panose="02020503050405090304" pitchFamily="18" charset="0"/>
              </a:rPr>
              <a:t>1</a:t>
            </a:r>
            <a:r>
              <a:rPr lang="x-none" sz="2000" dirty="0">
                <a:latin typeface="Times New Roman" panose="02020503050405090304" pitchFamily="18" charset="0"/>
                <a:cs typeface="Times New Roman" panose="02020503050405090304" pitchFamily="18" charset="0"/>
              </a:rPr>
              <a:t>: Collect SQL-related corpus</a:t>
            </a:r>
          </a:p>
        </p:txBody>
      </p:sp>
      <p:pic>
        <p:nvPicPr>
          <p:cNvPr id="9" name="Picture 6"/>
          <p:cNvPicPr>
            <a:picLocks noChangeAspect="1"/>
          </p:cNvPicPr>
          <p:nvPr/>
        </p:nvPicPr>
        <p:blipFill rotWithShape="1">
          <a:blip r:embed="rId4">
            <a:extLst>
              <a:ext uri="{28A0092B-C50C-407E-A947-70E740481C1C}">
                <a14:useLocalDpi xmlns:a14="http://schemas.microsoft.com/office/drawing/2010/main"/>
              </a:ext>
            </a:extLst>
          </a:blip>
          <a:srcRect/>
          <a:stretch>
            <a:fillRect/>
          </a:stretch>
        </p:blipFill>
        <p:spPr>
          <a:xfrm>
            <a:off x="8130023" y="3429000"/>
            <a:ext cx="1889739" cy="2702726"/>
          </a:xfrm>
          <a:prstGeom prst="rect">
            <a:avLst/>
          </a:prstGeom>
        </p:spPr>
      </p:pic>
      <p:sp>
        <p:nvSpPr>
          <p:cNvPr id="10" name="TextBox 7"/>
          <p:cNvSpPr txBox="1"/>
          <p:nvPr/>
        </p:nvSpPr>
        <p:spPr>
          <a:xfrm>
            <a:off x="7277966" y="6221708"/>
            <a:ext cx="4075908" cy="400110"/>
          </a:xfrm>
          <a:prstGeom prst="rect">
            <a:avLst/>
          </a:prstGeom>
          <a:noFill/>
        </p:spPr>
        <p:txBody>
          <a:bodyPr wrap="square">
            <a:spAutoFit/>
          </a:bodyPr>
          <a:lstStyle/>
          <a:p>
            <a:r>
              <a:rPr lang="x-none" sz="2000">
                <a:latin typeface="Times New Roman" panose="02020503050405090304" pitchFamily="18" charset="0"/>
                <a:cs typeface="Times New Roman" panose="02020503050405090304" pitchFamily="18" charset="0"/>
              </a:rPr>
              <a:t>Step</a:t>
            </a:r>
            <a:r>
              <a:rPr lang="zh-CN" altLang="en-US" sz="2000" dirty="0">
                <a:latin typeface="Avenir Next" panose="020B0503020202020204" pitchFamily="34" charset="0"/>
                <a:cs typeface="Times New Roman" panose="02020503050405090304" pitchFamily="18" charset="0"/>
              </a:rPr>
              <a:t> </a:t>
            </a:r>
            <a:r>
              <a:rPr lang="x-none" sz="2000">
                <a:latin typeface="Times New Roman" panose="02020503050405090304" pitchFamily="18" charset="0"/>
                <a:cs typeface="Times New Roman" panose="02020503050405090304" pitchFamily="18" charset="0"/>
              </a:rPr>
              <a:t>2</a:t>
            </a:r>
            <a:r>
              <a:rPr lang="x-none" sz="2000" dirty="0">
                <a:latin typeface="Times New Roman" panose="02020503050405090304" pitchFamily="18" charset="0"/>
                <a:cs typeface="Times New Roman" panose="02020503050405090304" pitchFamily="18" charset="0"/>
              </a:rPr>
              <a:t>: Incremental pre-training </a:t>
            </a:r>
            <a:endParaRPr lang="x-none" sz="2000" dirty="0">
              <a:cs typeface="Times New Roman" panose="02020503050405090304" pitchFamily="18" charset="0"/>
            </a:endParaRPr>
          </a:p>
        </p:txBody>
      </p:sp>
      <p:sp>
        <p:nvSpPr>
          <p:cNvPr id="3" name="内容占位符 2"/>
          <p:cNvSpPr>
            <a:spLocks noGrp="1"/>
          </p:cNvSpPr>
          <p:nvPr>
            <p:ph idx="1"/>
            <p:custDataLst>
              <p:tags r:id="rId1"/>
            </p:custDataLst>
          </p:nvPr>
        </p:nvSpPr>
        <p:spPr>
          <a:xfrm>
            <a:off x="682579" y="1370330"/>
            <a:ext cx="11153105" cy="2325853"/>
          </a:xfrm>
        </p:spPr>
        <p:txBody>
          <a:bodyPr>
            <a:noAutofit/>
          </a:bodyPr>
          <a:lstStyle/>
          <a:p>
            <a:pPr marL="228600" lvl="1" algn="l">
              <a:lnSpc>
                <a:spcPct val="100000"/>
              </a:lnSpc>
              <a:spcBef>
                <a:spcPts val="0"/>
              </a:spcBef>
              <a:buClrTx/>
              <a:buSzTx/>
            </a:pPr>
            <a:r>
              <a:rPr kumimoji="1" lang="en-US" altLang="zh-CN" sz="2400" b="1" dirty="0">
                <a:latin typeface="Avenir Next" panose="020B0503020202020204" pitchFamily="34" charset="0"/>
                <a:cs typeface="Times New Roman" panose="02020503050405090304" pitchFamily="18" charset="0"/>
              </a:rPr>
              <a:t>Curated CPT corpus:</a:t>
            </a:r>
            <a:r>
              <a:rPr kumimoji="1" lang="en-US" altLang="zh-CN" sz="2400" dirty="0">
                <a:latin typeface="Avenir Next" panose="020B0503020202020204" pitchFamily="34" charset="0"/>
                <a:cs typeface="Times New Roman" panose="02020503050405090304" pitchFamily="18" charset="0"/>
              </a:rPr>
              <a:t> 11GB SQL-related data, 6GB NL-to-code data, and 4.5GB NL-related data</a:t>
            </a:r>
          </a:p>
          <a:p>
            <a:pPr marL="228600" lvl="1">
              <a:lnSpc>
                <a:spcPct val="100000"/>
              </a:lnSpc>
              <a:spcBef>
                <a:spcPts val="0"/>
              </a:spcBef>
            </a:pPr>
            <a:r>
              <a:rPr kumimoji="1" lang="en-US" altLang="zh-CN" b="1" dirty="0">
                <a:latin typeface="Avenir Next" panose="020B0503020202020204" pitchFamily="34" charset="0"/>
                <a:cs typeface="Times New Roman" panose="02020503050405090304" pitchFamily="18" charset="0"/>
              </a:rPr>
              <a:t>SFT corpus:</a:t>
            </a:r>
            <a:r>
              <a:rPr kumimoji="1" lang="en-US" altLang="zh-CN" dirty="0">
                <a:latin typeface="Avenir Next" panose="020B0503020202020204" pitchFamily="34" charset="0"/>
                <a:cs typeface="Times New Roman" panose="02020503050405090304" pitchFamily="18" charset="0"/>
              </a:rPr>
              <a:t> NL-SQL-458K, containing 458K SQL queries paired with corresponding natural language questions</a:t>
            </a:r>
            <a:endParaRPr kumimoji="1" lang="en-US" altLang="zh-CN" sz="2400" dirty="0">
              <a:latin typeface="Avenir Next" panose="020B0503020202020204" pitchFamily="34" charset="0"/>
              <a:cs typeface="Times New Roman" panose="02020503050405090304" pitchFamily="18" charset="0"/>
            </a:endParaRPr>
          </a:p>
          <a:p>
            <a:pPr marL="228600" lvl="1" algn="l">
              <a:lnSpc>
                <a:spcPct val="100000"/>
              </a:lnSpc>
              <a:spcBef>
                <a:spcPts val="0"/>
              </a:spcBef>
              <a:buClrTx/>
              <a:buSzTx/>
            </a:pPr>
            <a:r>
              <a:rPr kumimoji="1" lang="en-US" altLang="zh-CN" sz="2400" b="1" dirty="0">
                <a:latin typeface="Avenir Next" panose="020B0503020202020204" pitchFamily="34" charset="0"/>
                <a:cs typeface="Times New Roman" panose="02020503050405090304" pitchFamily="18" charset="0"/>
              </a:rPr>
              <a:t>Enhanced capabilities:</a:t>
            </a:r>
            <a:r>
              <a:rPr kumimoji="1" lang="en-US" altLang="zh-CN" sz="2400" dirty="0">
                <a:latin typeface="Avenir Next" panose="020B0503020202020204" pitchFamily="34" charset="0"/>
                <a:cs typeface="Times New Roman" panose="02020503050405090304" pitchFamily="18" charset="0"/>
              </a:rPr>
              <a:t> improvements in both SQL generation and natural language understanding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2</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pSp>
        <p:nvGrpSpPr>
          <p:cNvPr id="19" name="组合 18"/>
          <p:cNvGrpSpPr/>
          <p:nvPr/>
        </p:nvGrpSpPr>
        <p:grpSpPr>
          <a:xfrm>
            <a:off x="1099128" y="1865744"/>
            <a:ext cx="3971636" cy="1115408"/>
            <a:chOff x="1099128" y="1865744"/>
            <a:chExt cx="3971636" cy="1115408"/>
          </a:xfrm>
        </p:grpSpPr>
        <p:cxnSp>
          <p:nvCxnSpPr>
            <p:cNvPr id="5" name="曲线连接符 4"/>
            <p:cNvCxnSpPr/>
            <p:nvPr/>
          </p:nvCxnSpPr>
          <p:spPr>
            <a:xfrm rot="10800000" flipV="1">
              <a:off x="1099128" y="1865744"/>
              <a:ext cx="1597891" cy="1069225"/>
            </a:xfrm>
            <a:prstGeom prst="curvedConnector3">
              <a:avLst>
                <a:gd name="adj1" fmla="val 9971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4076644" y="1987031"/>
              <a:ext cx="1115406" cy="87283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曲线连接符 20"/>
          <p:cNvCxnSpPr/>
          <p:nvPr/>
        </p:nvCxnSpPr>
        <p:spPr>
          <a:xfrm rot="16200000" flipH="1">
            <a:off x="1200730" y="2189019"/>
            <a:ext cx="1274617" cy="62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5400000">
            <a:off x="1612714" y="1924812"/>
            <a:ext cx="1366206" cy="124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0800000" flipV="1">
            <a:off x="5846582" y="1865742"/>
            <a:ext cx="1750330" cy="1366207"/>
          </a:xfrm>
          <a:prstGeom prst="curvedConnector3">
            <a:avLst>
              <a:gd name="adj1" fmla="val 103297"/>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5400000">
            <a:off x="6593135" y="2226365"/>
            <a:ext cx="1353532" cy="654023"/>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4" name="肘形连接符 33"/>
          <p:cNvCxnSpPr/>
          <p:nvPr/>
        </p:nvCxnSpPr>
        <p:spPr>
          <a:xfrm>
            <a:off x="469804" y="2139169"/>
            <a:ext cx="3389745" cy="2650836"/>
          </a:xfrm>
          <a:prstGeom prst="bentConnector3">
            <a:avLst>
              <a:gd name="adj1" fmla="val -1226"/>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flipV="1">
            <a:off x="4414982" y="4802909"/>
            <a:ext cx="323273" cy="65578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6" name="文本框 5"/>
          <p:cNvSpPr txBox="1"/>
          <p:nvPr/>
        </p:nvSpPr>
        <p:spPr>
          <a:xfrm>
            <a:off x="7554057" y="2139169"/>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7" name="文本框 6"/>
          <p:cNvSpPr txBox="1"/>
          <p:nvPr/>
        </p:nvSpPr>
        <p:spPr>
          <a:xfrm>
            <a:off x="6060282" y="5262687"/>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a:t>
            </a:r>
            <a:endParaRPr lang="zh-CN" altLang="en-US" sz="1600">
              <a:solidFill>
                <a:schemeClr val="bg1"/>
              </a:solidFill>
              <a:latin typeface="Avenir Next" panose="020B0503020202020204" pitchFamily="34" charset="0"/>
            </a:endParaRPr>
          </a:p>
        </p:txBody>
      </p:sp>
      <p:sp>
        <p:nvSpPr>
          <p:cNvPr id="8" name="文本框 7"/>
          <p:cNvSpPr txBox="1"/>
          <p:nvPr/>
        </p:nvSpPr>
        <p:spPr>
          <a:xfrm>
            <a:off x="-31437" y="2298742"/>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a:t>
            </a:r>
            <a:endParaRPr lang="zh-CN" altLang="en-US" sz="1600">
              <a:solidFill>
                <a:schemeClr val="bg1"/>
              </a:solidFill>
              <a:latin typeface="Avenir Next" panose="020B0503020202020204" pitchFamily="34" charset="0"/>
            </a:endParaRPr>
          </a:p>
        </p:txBody>
      </p:sp>
      <p:sp>
        <p:nvSpPr>
          <p:cNvPr id="11" name="标题 10"/>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linds(horizontal)">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linds(horizont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linds(horizontal)">
                                      <p:cBhvr>
                                        <p:cTn id="48" dur="500"/>
                                        <p:tgtEl>
                                          <p:spTgt spid="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linds(horizontal)">
                                      <p:cBhvr>
                                        <p:cTn id="56" dur="500"/>
                                        <p:tgtEl>
                                          <p:spTgt spid="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blinds(horizontal)">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39"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Avenir Next" panose="020B0503020202020204" pitchFamily="34" charset="0"/>
                <a:cs typeface="Times New Roman" panose="02020503050405090304" pitchFamily="18" charset="0"/>
              </a:rPr>
              <a:t>Data Augmentation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for</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SFT</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29</a:t>
            </a:fld>
            <a:endParaRPr kumimoji="1" lang="zh-CN" altLang="en-US">
              <a:latin typeface="Avenir Next" panose="020B0503020202020204" pitchFamily="34" charset="0"/>
              <a:cs typeface="Times New Roman" panose="02020503050405090304" pitchFamily="18" charset="0"/>
            </a:endParaRPr>
          </a:p>
        </p:txBody>
      </p:sp>
      <p:sp>
        <p:nvSpPr>
          <p:cNvPr id="10" name="TextBox 7"/>
          <p:cNvSpPr txBox="1"/>
          <p:nvPr/>
        </p:nvSpPr>
        <p:spPr>
          <a:xfrm>
            <a:off x="1610995" y="6369050"/>
            <a:ext cx="3248660" cy="368300"/>
          </a:xfrm>
          <a:prstGeom prst="rect">
            <a:avLst/>
          </a:prstGeom>
          <a:noFill/>
        </p:spPr>
        <p:txBody>
          <a:bodyPr wrap="square">
            <a:spAutoFit/>
          </a:bodyPr>
          <a:lstStyle/>
          <a:p>
            <a:r>
              <a:rPr lang="x-none" dirty="0">
                <a:latin typeface="Times New Roman" panose="02020503050405090304" pitchFamily="18" charset="0"/>
                <a:cs typeface="Times New Roman" panose="02020503050405090304" pitchFamily="18" charset="0"/>
              </a:rPr>
              <a:t>Bi-directional augmentation </a:t>
            </a:r>
          </a:p>
        </p:txBody>
      </p:sp>
      <p:sp>
        <p:nvSpPr>
          <p:cNvPr id="3" name="内容占位符 2"/>
          <p:cNvSpPr>
            <a:spLocks noGrp="1"/>
          </p:cNvSpPr>
          <p:nvPr>
            <p:ph idx="1"/>
            <p:custDataLst>
              <p:tags r:id="rId1"/>
            </p:custDataLst>
          </p:nvPr>
        </p:nvSpPr>
        <p:spPr>
          <a:xfrm>
            <a:off x="838201" y="1370330"/>
            <a:ext cx="11161058" cy="2468245"/>
          </a:xfrm>
        </p:spPr>
        <p:txBody>
          <a:bodyPr>
            <a:noAutofit/>
          </a:bodyPr>
          <a:lstStyle/>
          <a:p>
            <a:pPr marL="228600" lvl="1" algn="l">
              <a:lnSpc>
                <a:spcPct val="100000"/>
              </a:lnSpc>
              <a:spcBef>
                <a:spcPts val="1000"/>
              </a:spcBef>
              <a:buClrTx/>
              <a:buSzTx/>
            </a:pPr>
            <a:r>
              <a:rPr kumimoji="1" lang="en-US" altLang="zh-CN" sz="2000" b="1" dirty="0">
                <a:latin typeface="Avenir Next" panose="020B0503020202020204" pitchFamily="34" charset="0"/>
                <a:cs typeface="Times New Roman" panose="02020503050405090304" pitchFamily="18" charset="0"/>
              </a:rPr>
              <a:t>Question-to-SQL:</a:t>
            </a:r>
            <a:r>
              <a:rPr kumimoji="1" lang="en-US" altLang="zh-CN" sz="2000" dirty="0">
                <a:latin typeface="Avenir Next" panose="020B0503020202020204" pitchFamily="34" charset="0"/>
                <a:cs typeface="Times New Roman" panose="02020503050405090304" pitchFamily="18" charset="0"/>
              </a:rPr>
              <a:t> starting from real user questions, manually annotate, and expanding using GPT-3.5</a:t>
            </a:r>
          </a:p>
          <a:p>
            <a:pPr marL="228600" lvl="1" algn="l">
              <a:lnSpc>
                <a:spcPct val="100000"/>
              </a:lnSpc>
              <a:spcBef>
                <a:spcPts val="1000"/>
              </a:spcBef>
              <a:buClrTx/>
              <a:buSzTx/>
            </a:pPr>
            <a:r>
              <a:rPr kumimoji="1" lang="en-US" altLang="zh-CN" sz="2000" b="1" dirty="0">
                <a:latin typeface="Avenir Next" panose="020B0503020202020204" pitchFamily="34" charset="0"/>
                <a:cs typeface="Times New Roman" panose="02020503050405090304" pitchFamily="18" charset="0"/>
              </a:rPr>
              <a:t>SQL-to-Question:</a:t>
            </a:r>
            <a:r>
              <a:rPr kumimoji="1" lang="en-US" altLang="zh-CN" sz="2000" dirty="0">
                <a:latin typeface="Avenir Next" panose="020B0503020202020204" pitchFamily="34" charset="0"/>
                <a:cs typeface="Times New Roman" panose="02020503050405090304" pitchFamily="18" charset="0"/>
              </a:rPr>
              <a:t> leveraging Spider-style templates, populating with new domain schemas, and refining via GPT-3.5</a:t>
            </a:r>
          </a:p>
          <a:p>
            <a:pPr marL="228600" lvl="1">
              <a:lnSpc>
                <a:spcPct val="100000"/>
              </a:lnSpc>
              <a:spcBef>
                <a:spcPts val="1000"/>
              </a:spcBef>
            </a:pPr>
            <a:r>
              <a:rPr kumimoji="1" lang="en-US" altLang="zh-CN" sz="2000" b="1" dirty="0">
                <a:latin typeface="Avenir Next" panose="020B0503020202020204" pitchFamily="34" charset="0"/>
                <a:cs typeface="Times New Roman" panose="02020503050405090304" pitchFamily="18" charset="0"/>
              </a:rPr>
              <a:t>Enhanced capabilities:</a:t>
            </a:r>
            <a:r>
              <a:rPr kumimoji="1" lang="en-US" altLang="zh-CN" sz="2000" dirty="0">
                <a:latin typeface="Avenir Next" panose="020B0503020202020204" pitchFamily="34" charset="0"/>
                <a:cs typeface="Times New Roman" panose="02020503050405090304" pitchFamily="18" charset="0"/>
              </a:rPr>
              <a:t> rapid domain adaptation with minimal annotation effort</a:t>
            </a:r>
          </a:p>
        </p:txBody>
      </p:sp>
      <p:sp>
        <p:nvSpPr>
          <p:cNvPr id="7" name="TextBox 7"/>
          <p:cNvSpPr txBox="1"/>
          <p:nvPr>
            <p:custDataLst>
              <p:tags r:id="rId2"/>
            </p:custDataLst>
          </p:nvPr>
        </p:nvSpPr>
        <p:spPr>
          <a:xfrm>
            <a:off x="6313805" y="6402705"/>
            <a:ext cx="5332730" cy="368300"/>
          </a:xfrm>
          <a:prstGeom prst="rect">
            <a:avLst/>
          </a:prstGeom>
          <a:noFill/>
        </p:spPr>
        <p:txBody>
          <a:bodyPr wrap="square">
            <a:spAutoFit/>
          </a:bodyPr>
          <a:lstStyle/>
          <a:p>
            <a:r>
              <a:rPr lang="x-none" dirty="0">
                <a:latin typeface="Times New Roman" panose="02020503050405090304" pitchFamily="18" charset="0"/>
                <a:cs typeface="Times New Roman" panose="02020503050405090304" pitchFamily="18" charset="0"/>
              </a:rPr>
              <a:t>Prompt formats</a:t>
            </a:r>
            <a:r>
              <a:rPr lang="en-US" altLang="x-none" dirty="0">
                <a:latin typeface="Avenir Next" panose="020B0503020202020204" pitchFamily="34" charset="0"/>
                <a:cs typeface="Times New Roman" panose="02020503050405090304" pitchFamily="18" charset="0"/>
              </a:rPr>
              <a:t> used in  data </a:t>
            </a:r>
            <a:r>
              <a:rPr lang="x-none" dirty="0">
                <a:latin typeface="Times New Roman" panose="02020503050405090304" pitchFamily="18" charset="0"/>
                <a:cs typeface="Times New Roman" panose="02020503050405090304" pitchFamily="18" charset="0"/>
              </a:rPr>
              <a:t>augmentation. </a:t>
            </a:r>
          </a:p>
        </p:txBody>
      </p:sp>
      <p:pic>
        <p:nvPicPr>
          <p:cNvPr id="8" name="图片 7"/>
          <p:cNvPicPr>
            <a:picLocks noChangeAspect="1"/>
          </p:cNvPicPr>
          <p:nvPr>
            <p:custDataLst>
              <p:tags r:id="rId3"/>
            </p:custDataLst>
          </p:nvPr>
        </p:nvPicPr>
        <p:blipFill>
          <a:blip r:embed="rId6"/>
          <a:stretch>
            <a:fillRect/>
          </a:stretch>
        </p:blipFill>
        <p:spPr>
          <a:xfrm>
            <a:off x="1419225" y="3409950"/>
            <a:ext cx="3632200" cy="2959100"/>
          </a:xfrm>
          <a:prstGeom prst="rect">
            <a:avLst/>
          </a:prstGeom>
        </p:spPr>
      </p:pic>
      <p:pic>
        <p:nvPicPr>
          <p:cNvPr id="9" name="图片 8"/>
          <p:cNvPicPr>
            <a:picLocks noChangeAspect="1"/>
          </p:cNvPicPr>
          <p:nvPr>
            <p:custDataLst>
              <p:tags r:id="rId4"/>
            </p:custDataLst>
          </p:nvPr>
        </p:nvPicPr>
        <p:blipFill>
          <a:blip r:embed="rId7"/>
          <a:stretch>
            <a:fillRect/>
          </a:stretch>
        </p:blipFill>
        <p:spPr>
          <a:xfrm>
            <a:off x="6508750" y="3334385"/>
            <a:ext cx="3441700" cy="31635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RL-based Training</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for</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spcBef>
                <a:spcPts val="0"/>
              </a:spcBef>
              <a:spcAft>
                <a:spcPts val="600"/>
              </a:spcAft>
              <a:buClrTx/>
              <a:buSzTx/>
            </a:pPr>
            <a:r>
              <a:rPr kumimoji="1" lang="en-US" altLang="zh-CN" sz="2400" dirty="0">
                <a:latin typeface="Avenir Next" panose="020B0503020202020204" pitchFamily="34" charset="0"/>
                <a:cs typeface="Times New Roman" panose="02020503050405090304" pitchFamily="18" charset="0"/>
              </a:rPr>
              <a:t>Reinforcement learning</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based training for NL2SQL leverages </a:t>
            </a:r>
            <a:r>
              <a:rPr kumimoji="1" lang="en-US" altLang="zh-CN" sz="2400" dirty="0">
                <a:solidFill>
                  <a:srgbClr val="FF0000"/>
                </a:solidFill>
                <a:latin typeface="Avenir Next" panose="020B0503020202020204" pitchFamily="34" charset="0"/>
                <a:cs typeface="Times New Roman" panose="02020503050405090304" pitchFamily="18" charset="0"/>
              </a:rPr>
              <a:t>execution feedback</a:t>
            </a:r>
            <a:r>
              <a:rPr kumimoji="1" lang="en-US" altLang="zh-CN" sz="2400" dirty="0">
                <a:latin typeface="Avenir Next" panose="020B0503020202020204" pitchFamily="34" charset="0"/>
                <a:cs typeface="Times New Roman" panose="02020503050405090304" pitchFamily="18" charset="0"/>
              </a:rPr>
              <a:t> and </a:t>
            </a:r>
            <a:r>
              <a:rPr kumimoji="1" lang="en-US" altLang="zh-CN" sz="2400" dirty="0">
                <a:solidFill>
                  <a:srgbClr val="FF0000"/>
                </a:solidFill>
                <a:latin typeface="Avenir Next" panose="020B0503020202020204" pitchFamily="34" charset="0"/>
                <a:cs typeface="Times New Roman" panose="02020503050405090304" pitchFamily="18" charset="0"/>
              </a:rPr>
              <a:t>reasoning signals</a:t>
            </a:r>
            <a:r>
              <a:rPr kumimoji="1" lang="en-US" altLang="zh-CN" sz="2400" dirty="0">
                <a:latin typeface="Avenir Next" panose="020B0503020202020204" pitchFamily="34" charset="0"/>
                <a:cs typeface="Times New Roman" panose="02020503050405090304" pitchFamily="18" charset="0"/>
              </a:rPr>
              <a:t>, and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applies techniques such as DPO, GRPO, and reward-based optimization</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generate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SQL</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queries.</a:t>
            </a:r>
          </a:p>
          <a:p>
            <a:pPr algn="l">
              <a:lnSpc>
                <a:spcPct val="100000"/>
              </a:lnSpc>
              <a:spcBef>
                <a:spcPts val="0"/>
              </a:spcBef>
              <a:spcAft>
                <a:spcPts val="600"/>
              </a:spcAft>
              <a:buClrTx/>
              <a:buSzTx/>
            </a:pPr>
            <a:endParaRPr kumimoji="1" lang="en-US" altLang="zh-CN" sz="2700" dirty="0">
              <a:latin typeface="Avenir Next" panose="020B0503020202020204" pitchFamily="34" charset="0"/>
              <a:cs typeface="Times New Roman" panose="02020503050405090304" pitchFamily="18" charset="0"/>
            </a:endParaRPr>
          </a:p>
          <a:p>
            <a:pPr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Bold" panose="02020503050405090304" charset="0"/>
              </a:rPr>
              <a:t>Key Characteristics:</a:t>
            </a:r>
            <a:endParaRPr kumimoji="1" lang="en-US" altLang="zh-CN" sz="2000" dirty="0">
              <a:latin typeface="Avenir Next" panose="020B0503020202020204" pitchFamily="34" charset="0"/>
              <a:cs typeface="Times New Roman" panose="02020503050405090304" pitchFamily="18" charset="0"/>
            </a:endParaRP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Stronger Reasoning:</a:t>
            </a:r>
            <a:r>
              <a:rPr kumimoji="1" lang="en-US" altLang="zh-CN" sz="2400" dirty="0">
                <a:latin typeface="Avenir Next" panose="020B0503020202020204" pitchFamily="34" charset="0"/>
                <a:cs typeface="Times New Roman" panose="02020503050405090304" pitchFamily="18" charset="0"/>
              </a:rPr>
              <a:t> RL fosters structured, step-by-step reasoning for better SQL generation</a:t>
            </a: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Richer Feedback:</a:t>
            </a:r>
            <a:r>
              <a:rPr kumimoji="1" lang="en-US" altLang="zh-CN" sz="2400" dirty="0">
                <a:latin typeface="Avenir Next" panose="020B0503020202020204" pitchFamily="34" charset="0"/>
                <a:cs typeface="Times New Roman" panose="02020503050405090304" pitchFamily="18" charset="0"/>
              </a:rPr>
              <a:t> dedicated rewards overcome sparsity, guiding models more effectively</a:t>
            </a: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Higher Accuracy &amp; Generalization:</a:t>
            </a:r>
            <a:r>
              <a:rPr kumimoji="1" lang="en-US" altLang="zh-CN" sz="2400" dirty="0">
                <a:latin typeface="Avenir Next" panose="020B0503020202020204" pitchFamily="34" charset="0"/>
                <a:cs typeface="Times New Roman" panose="02020503050405090304" pitchFamily="18" charset="0"/>
              </a:rPr>
              <a:t> outperform larger models across benchmarks at lower cost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stretch>
            <a:fillRect/>
          </a:stretch>
        </p:blipFill>
        <p:spPr>
          <a:xfrm>
            <a:off x="1214903" y="2548466"/>
            <a:ext cx="9191321" cy="3853922"/>
          </a:xfrm>
          <a:prstGeom prst="rect">
            <a:avLst/>
          </a:prstGeom>
        </p:spPr>
      </p:pic>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RL-based Training</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for</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200" y="1102045"/>
            <a:ext cx="11160760" cy="1688195"/>
          </a:xfrm>
        </p:spPr>
        <p:txBody>
          <a:bodyPr>
            <a:noAutofit/>
          </a:bodyPr>
          <a:lstStyle/>
          <a:p>
            <a:pPr>
              <a:lnSpc>
                <a:spcPct val="100000"/>
              </a:lnSpc>
              <a:spcBef>
                <a:spcPts val="0"/>
              </a:spcBef>
              <a:spcAft>
                <a:spcPts val="600"/>
              </a:spcAft>
            </a:pPr>
            <a:r>
              <a:rPr kumimoji="1" lang="en-US" sz="2400" b="1" dirty="0" err="1">
                <a:solidFill>
                  <a:srgbClr val="003366"/>
                </a:solidFill>
                <a:latin typeface="Avenir Next" panose="020B0503020202020204" pitchFamily="34" charset="0"/>
                <a:cs typeface="Times New Roman" panose="02020503050405090304" pitchFamily="18" charset="0"/>
              </a:rPr>
              <a:t>Reasoning-SQL</a:t>
            </a:r>
            <a:r>
              <a:rPr kumimoji="1" lang="en-GB" altLang="zh-CN" sz="2400" dirty="0">
                <a:latin typeface="Avenir Next" panose="020B0503020202020204" pitchFamily="34" charset="0"/>
                <a:cs typeface="Times New Roman" panose="02020503050405090304" pitchFamily="18" charset="0"/>
              </a:rPr>
              <a:t>, RL-Enhanced </a:t>
            </a:r>
            <a:r>
              <a:rPr kumimoji="1" lang="en-US" altLang="zh-CN" sz="2400" dirty="0">
                <a:latin typeface="Avenir Next" panose="020B0503020202020204" pitchFamily="34" charset="0"/>
                <a:cs typeface="Times New Roman" panose="02020503050405090304" pitchFamily="18" charset="0"/>
              </a:rPr>
              <a:t>NL2SQ</a:t>
            </a:r>
            <a:r>
              <a:rPr kumimoji="1" lang="en-GB" altLang="zh-CN" sz="2400" dirty="0">
                <a:latin typeface="Avenir Next" panose="020B0503020202020204" pitchFamily="34" charset="0"/>
                <a:cs typeface="Times New Roman" panose="02020503050405090304" pitchFamily="18" charset="0"/>
              </a:rPr>
              <a:t> with </a:t>
            </a:r>
            <a:r>
              <a:rPr kumimoji="1" lang="en-GB" altLang="zh-CN" sz="2400" b="1" i="1" dirty="0">
                <a:solidFill>
                  <a:srgbClr val="C00000"/>
                </a:solidFill>
                <a:latin typeface="Avenir Next" panose="020B0503020202020204" pitchFamily="34" charset="0"/>
                <a:cs typeface="Times New Roman" panose="02020503050405090304" pitchFamily="18" charset="0"/>
              </a:rPr>
              <a:t>Partial Rewards</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Introducing the first RL-based framework for optimizing reasoning in LLMs for NL2SQL</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Leveraging Group Relative Policy Optimization (GRPO) for efficient and stable training</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Employing a novel suite of partial rewards to address the reward sparsity problem</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31</a:t>
            </a:fld>
            <a:endParaRPr kumimoji="1" lang="zh-CN" altLang="en-US" dirty="0">
              <a:latin typeface="Avenir Next" panose="020B0503020202020204" pitchFamily="34" charset="0"/>
              <a:cs typeface="Times New Roman" panose="02020503050405090304" pitchFamily="18" charset="0"/>
            </a:endParaRPr>
          </a:p>
        </p:txBody>
      </p:sp>
      <p:sp>
        <p:nvSpPr>
          <p:cNvPr id="6" name="文本框 5"/>
          <p:cNvSpPr txBox="1"/>
          <p:nvPr/>
        </p:nvSpPr>
        <p:spPr>
          <a:xfrm>
            <a:off x="182843" y="6318274"/>
            <a:ext cx="12009157" cy="584775"/>
          </a:xfrm>
          <a:prstGeom prst="rect">
            <a:avLst/>
          </a:prstGeom>
        </p:spPr>
        <p:txBody>
          <a:bodyPr wrap="square">
            <a:spAutoFit/>
          </a:bodyPr>
          <a:lstStyle/>
          <a:p>
            <a:pPr marL="0" algn="l">
              <a:buClrTx/>
              <a:buSzTx/>
              <a:buFontTx/>
            </a:pPr>
            <a:r>
              <a:rPr lang="en-US" sz="1600" b="0" i="0" dirty="0">
                <a:latin typeface="Avenir Next" panose="020B0503020202020204" pitchFamily="34" charset="0"/>
                <a:cs typeface="Times New Roman" panose="02020503050405090304" pitchFamily="18" charset="0"/>
              </a:rPr>
              <a:t>Pourreza, Mohammadreza, Shayan Talaei, Ruoxi Sun, Xingchen Wan, et</a:t>
            </a:r>
            <a:r>
              <a:rPr lang="zh-CN" altLang="en-US" sz="1600" b="0" i="0" dirty="0">
                <a:latin typeface="Avenir Next" panose="020B0503020202020204" pitchFamily="34" charset="0"/>
                <a:cs typeface="Times New Roman" panose="02020503050405090304" pitchFamily="18" charset="0"/>
              </a:rPr>
              <a:t> </a:t>
            </a:r>
            <a:r>
              <a:rPr lang="en-US" altLang="zh-CN" sz="1600" b="0" i="0" dirty="0">
                <a:latin typeface="Avenir Next" panose="020B0503020202020204" pitchFamily="34" charset="0"/>
                <a:cs typeface="Times New Roman" panose="02020503050405090304" pitchFamily="18" charset="0"/>
              </a:rPr>
              <a:t>al</a:t>
            </a:r>
            <a:r>
              <a:rPr lang="en-US" sz="1600" b="0" i="0" dirty="0">
                <a:latin typeface="Avenir Next" panose="020B0503020202020204" pitchFamily="34" charset="0"/>
                <a:cs typeface="Times New Roman" panose="02020503050405090304" pitchFamily="18" charset="0"/>
              </a:rPr>
              <a:t>. "Reasoning-sql: Reinforcement learning with sql tailored partial rewards for reasoning-enhanced text-to-sql." </a:t>
            </a:r>
            <a:r>
              <a:rPr lang="en-US" sz="1600" b="0" dirty="0">
                <a:latin typeface="Avenir Next" panose="020B0503020202020204" pitchFamily="34" charset="0"/>
                <a:cs typeface="Times New Roman" panose="02020503050405090304" pitchFamily="18" charset="0"/>
              </a:rPr>
              <a:t>arXiv preprint arXiv:2503.23157</a:t>
            </a:r>
            <a:r>
              <a:rPr lang="en-US" sz="1600" b="0" i="0" dirty="0">
                <a:latin typeface="Avenir Next" panose="020B0503020202020204" pitchFamily="34" charset="0"/>
                <a:cs typeface="Times New Roman" panose="02020503050405090304" pitchFamily="18" charset="0"/>
              </a:rPr>
              <a:t> (2025).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A</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Suite</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of Partial Rewards</a:t>
            </a:r>
          </a:p>
        </p:txBody>
      </p:sp>
      <p:sp>
        <p:nvSpPr>
          <p:cNvPr id="3" name="内容占位符 2"/>
          <p:cNvSpPr>
            <a:spLocks noGrp="1"/>
          </p:cNvSpPr>
          <p:nvPr>
            <p:ph idx="1"/>
          </p:nvPr>
        </p:nvSpPr>
        <p:spPr>
          <a:xfrm>
            <a:off x="308113" y="1184274"/>
            <a:ext cx="11883887" cy="1958171"/>
          </a:xfrm>
        </p:spPr>
        <p:txBody>
          <a:bodyPr>
            <a:noAutofit/>
          </a:bodyPr>
          <a:lstStyle/>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Execution Accuracy Reward (RLEF):</a:t>
            </a:r>
            <a:r>
              <a:rPr kumimoji="1" sz="2000" dirty="0">
                <a:latin typeface="Avenir Next" panose="020B0503020202020204" pitchFamily="34" charset="0"/>
                <a:cs typeface="Times New Roman" panose="02020503050405090304" pitchFamily="18" charset="0"/>
              </a:rPr>
              <a:t> Binary reward for correct SQL execution</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LLM-as-a-Judge Reward (RLAIF):</a:t>
            </a:r>
            <a:r>
              <a:rPr kumimoji="1" sz="2000" dirty="0">
                <a:latin typeface="Avenir Next" panose="020B0503020202020204" pitchFamily="34" charset="0"/>
                <a:cs typeface="Times New Roman" panose="02020503050405090304" pitchFamily="18" charset="0"/>
              </a:rPr>
              <a:t> AI feedback for queries with zero execution accuracy</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Syntax Check Reward:</a:t>
            </a:r>
            <a:r>
              <a:rPr kumimoji="1" sz="2000" dirty="0">
                <a:latin typeface="Avenir Next" panose="020B0503020202020204" pitchFamily="34" charset="0"/>
                <a:cs typeface="Times New Roman" panose="02020503050405090304" pitchFamily="18" charset="0"/>
              </a:rPr>
              <a:t> Positive score for syntactically valid and executable queries</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Schema Linking Reward:</a:t>
            </a:r>
            <a:r>
              <a:rPr kumimoji="1" sz="2000" dirty="0">
                <a:latin typeface="Avenir Next" panose="020B0503020202020204" pitchFamily="34" charset="0"/>
                <a:cs typeface="Times New Roman" panose="02020503050405090304" pitchFamily="18" charset="0"/>
              </a:rPr>
              <a:t> Jaccard similarity between schema items in candidate vs. gold queries</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N-gram Similarity Reward:</a:t>
            </a:r>
            <a:r>
              <a:rPr kumimoji="1" sz="2000" dirty="0">
                <a:latin typeface="Avenir Next" panose="020B0503020202020204" pitchFamily="34" charset="0"/>
                <a:cs typeface="Times New Roman" panose="02020503050405090304" pitchFamily="18" charset="0"/>
              </a:rPr>
              <a:t> Token-level overlap measurement using Jaccard similarity</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32</a:t>
            </a:fld>
            <a:endParaRPr kumimoji="1" lang="zh-CN" altLang="en-US" dirty="0">
              <a:latin typeface="Avenir Next" panose="020B0503020202020204" pitchFamily="34" charset="0"/>
              <a:cs typeface="Times New Roman" panose="02020503050405090304" pitchFamily="18" charset="0"/>
            </a:endParaRPr>
          </a:p>
        </p:txBody>
      </p:sp>
      <p:pic>
        <p:nvPicPr>
          <p:cNvPr id="6" name="图片 5"/>
          <p:cNvPicPr>
            <a:picLocks noChangeAspect="1"/>
          </p:cNvPicPr>
          <p:nvPr>
            <p:custDataLst>
              <p:tags r:id="rId1"/>
            </p:custDataLst>
          </p:nvPr>
        </p:nvPicPr>
        <p:blipFill>
          <a:blip r:embed="rId3"/>
          <a:stretch>
            <a:fillRect/>
          </a:stretch>
        </p:blipFill>
        <p:spPr>
          <a:xfrm>
            <a:off x="1785778" y="3085113"/>
            <a:ext cx="8620443" cy="3682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456504" cy="1325563"/>
          </a:xfrm>
        </p:spPr>
        <p:txBody>
          <a:bodyPr/>
          <a:lstStyle/>
          <a:p>
            <a:r>
              <a:rPr lang="en-US" altLang="zh-CN" dirty="0">
                <a:latin typeface="Avenir Next" panose="020B0503020202020204" pitchFamily="34" charset="0"/>
                <a:cs typeface="Times New Roman" panose="02020503050405090304" pitchFamily="18" charset="0"/>
                <a:sym typeface="+mn-ea"/>
              </a:rPr>
              <a:t>Process-Supervised Rewards for 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1588651"/>
          </a:xfrm>
        </p:spPr>
        <p:txBody>
          <a:bodyPr>
            <a:noAutofit/>
          </a:bodyPr>
          <a:lstStyle/>
          <a:p>
            <a:pPr>
              <a:lnSpc>
                <a:spcPct val="100000"/>
              </a:lnSpc>
            </a:pPr>
            <a:r>
              <a:rPr kumimoji="1" lang="en-US" sz="2400" b="1" dirty="0">
                <a:solidFill>
                  <a:srgbClr val="003366"/>
                </a:solidFill>
                <a:latin typeface="Avenir Next" panose="020B0503020202020204" pitchFamily="34" charset="0"/>
                <a:cs typeface="Times New Roman" panose="02020503050405090304" pitchFamily="18" charset="0"/>
              </a:rPr>
              <a:t>Reward-SQL</a:t>
            </a:r>
            <a:r>
              <a:rPr kumimoji="1" lang="en-US" altLang="zh-CN" sz="2400" b="1" dirty="0">
                <a:solidFill>
                  <a:srgbClr val="003366"/>
                </a:solidFill>
                <a:latin typeface="Avenir Next" panose="020B0503020202020204" pitchFamily="34" charset="0"/>
                <a:cs typeface="Times New Roman" panose="02020503050405090304" pitchFamily="18" charset="0"/>
              </a:rPr>
              <a:t>:</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introducing</a:t>
            </a:r>
            <a:r>
              <a:rPr kumimoji="1" lang="zh-CN" altLang="en-US" sz="2400" b="1" dirty="0">
                <a:latin typeface="Avenir Next" panose="020B0503020202020204" pitchFamily="34" charset="0"/>
                <a:cs typeface="Times New Roman" panose="02020503050405090304" pitchFamily="18" charset="0"/>
              </a:rPr>
              <a:t> </a:t>
            </a:r>
            <a:r>
              <a:rPr kumimoji="1" sz="2400" dirty="0">
                <a:latin typeface="Avenir Next" panose="020B0503020202020204" pitchFamily="34" charset="0"/>
                <a:cs typeface="Times New Roman" panose="02020503050405090304" pitchFamily="18" charset="0"/>
              </a:rPr>
              <a:t>Process Reward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Models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(PRMs)</a:t>
            </a:r>
            <a:r>
              <a:rPr kumimoji="1" lang="zh-CN" altLang="en-US" sz="2400" dirty="0">
                <a:latin typeface="Avenir Next" panose="020B0503020202020204" pitchFamily="34" charset="0"/>
                <a:cs typeface="Times New Roman" panose="02020503050405090304" pitchFamily="18" charset="0"/>
              </a:rPr>
              <a:t> </a:t>
            </a:r>
            <a:r>
              <a:rPr kumimoji="1" sz="2400" dirty="0">
                <a:latin typeface="Avenir Next" panose="020B0503020202020204" pitchFamily="34" charset="0"/>
                <a:cs typeface="Times New Roman" panose="02020503050405090304" pitchFamily="18" charset="0"/>
              </a:rPr>
              <a:t> for </a:t>
            </a:r>
            <a:r>
              <a:rPr kumimoji="1" lang="en-US" altLang="zh-CN" sz="2400" dirty="0">
                <a:latin typeface="Avenir Next" panose="020B0503020202020204" pitchFamily="34" charset="0"/>
                <a:cs typeface="Times New Roman" panose="02020503050405090304" pitchFamily="18" charset="0"/>
              </a:rPr>
              <a:t>NL2SQL</a:t>
            </a:r>
            <a:endParaRPr kumimoji="1" lang="en-US" sz="2400" dirty="0">
              <a:latin typeface="Avenir Next" panose="020B0503020202020204" pitchFamily="34" charset="0"/>
              <a:cs typeface="Times New Roman" panose="02020503050405090304" pitchFamily="18" charset="0"/>
            </a:endParaRPr>
          </a:p>
          <a:p>
            <a:pPr lvl="1" algn="l">
              <a:lnSpc>
                <a:spcPct val="90000"/>
              </a:lnSpc>
              <a:buClrTx/>
              <a:buSzTx/>
            </a:pPr>
            <a:r>
              <a:rPr kumimoji="1" lang="en-US" altLang="zh-CN" sz="2055" b="1" dirty="0">
                <a:latin typeface="Avenir Next" panose="020B0503020202020204" pitchFamily="34" charset="0"/>
                <a:cs typeface="Times New Roman Bold" panose="02020503050405090304" charset="0"/>
              </a:rPr>
              <a:t>PRM-Enhanced Test-Time Scaling: </a:t>
            </a:r>
            <a:r>
              <a:rPr kumimoji="1" lang="en-US" altLang="zh-CN" sz="2055" dirty="0">
                <a:latin typeface="Avenir Next" panose="020B0503020202020204" pitchFamily="34" charset="0"/>
                <a:cs typeface="Times New Roman Bold" panose="02020503050405090304" charset="0"/>
              </a:rPr>
              <a:t>Adopting PRMs for test-time scaling for</a:t>
            </a:r>
            <a:r>
              <a:rPr kumimoji="1" lang="zh-CN" altLang="en-US" sz="2055" dirty="0">
                <a:latin typeface="Avenir Next" panose="020B0503020202020204" pitchFamily="34" charset="0"/>
                <a:cs typeface="Times New Roman Bold" panose="02020503050405090304" charset="0"/>
              </a:rPr>
              <a:t> </a:t>
            </a:r>
            <a:r>
              <a:rPr kumimoji="1" lang="en-US" altLang="zh-CN" sz="2055" dirty="0">
                <a:latin typeface="Avenir Next" panose="020B0503020202020204" pitchFamily="34" charset="0"/>
                <a:cs typeface="Times New Roman Bold" panose="02020503050405090304" charset="0"/>
              </a:rPr>
              <a:t>NL2SQL</a:t>
            </a:r>
          </a:p>
          <a:p>
            <a:pPr lvl="1" algn="l">
              <a:lnSpc>
                <a:spcPct val="90000"/>
              </a:lnSpc>
              <a:buClrTx/>
              <a:buSzTx/>
            </a:pPr>
            <a:r>
              <a:rPr kumimoji="1" lang="en-US" altLang="zh-CN" sz="2055" b="1" dirty="0">
                <a:latin typeface="Avenir Next" panose="020B0503020202020204" pitchFamily="34" charset="0"/>
                <a:cs typeface="Times New Roman" panose="02020503050405090304" pitchFamily="18" charset="0"/>
              </a:rPr>
              <a:t>GRPO-Integrated Training:</a:t>
            </a:r>
            <a:r>
              <a:rPr kumimoji="1" lang="en-US" altLang="zh-CN" sz="2055" dirty="0">
                <a:latin typeface="Avenir Next" panose="020B0503020202020204" pitchFamily="34" charset="0"/>
                <a:cs typeface="Times New Roman" panose="02020503050405090304" pitchFamily="18" charset="0"/>
              </a:rPr>
              <a:t> Incorporating PRMs into training via Group Relative Policy Optimization to further enhance reasoning capabilities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33</a:t>
            </a:fld>
            <a:endParaRPr kumimoji="1" lang="zh-CN" altLang="en-US" dirty="0">
              <a:latin typeface="Avenir Next" panose="020B0503020202020204" pitchFamily="34" charset="0"/>
              <a:cs typeface="Times New Roman" panose="02020503050405090304" pitchFamily="18" charset="0"/>
            </a:endParaRPr>
          </a:p>
        </p:txBody>
      </p:sp>
      <p:pic>
        <p:nvPicPr>
          <p:cNvPr id="105" name="图片 104"/>
          <p:cNvPicPr>
            <a:picLocks noChangeAspect="1"/>
          </p:cNvPicPr>
          <p:nvPr>
            <p:custDataLst>
              <p:tags r:id="rId1"/>
            </p:custDataLst>
          </p:nvPr>
        </p:nvPicPr>
        <p:blipFill>
          <a:blip r:embed="rId3"/>
          <a:stretch>
            <a:fillRect/>
          </a:stretch>
        </p:blipFill>
        <p:spPr>
          <a:xfrm>
            <a:off x="949166" y="2643713"/>
            <a:ext cx="10266998" cy="3586748"/>
          </a:xfrm>
          <a:prstGeom prst="rect">
            <a:avLst/>
          </a:prstGeom>
        </p:spPr>
      </p:pic>
      <p:sp>
        <p:nvSpPr>
          <p:cNvPr id="5" name="文本框 4"/>
          <p:cNvSpPr txBox="1"/>
          <p:nvPr/>
        </p:nvSpPr>
        <p:spPr>
          <a:xfrm>
            <a:off x="581660" y="6287770"/>
            <a:ext cx="11002010" cy="533400"/>
          </a:xfrm>
          <a:prstGeom prst="rect">
            <a:avLst/>
          </a:prstGeom>
        </p:spPr>
        <p:txBody>
          <a:bodyPr wrap="square">
            <a:spAutoFit/>
          </a:bodyPr>
          <a:lstStyle/>
          <a:p>
            <a:pPr marL="0" algn="l">
              <a:buClrTx/>
              <a:buSzTx/>
              <a:buFontTx/>
            </a:pPr>
            <a:r>
              <a:rPr lang="en-US" sz="1440" b="0" i="0" dirty="0">
                <a:latin typeface="Avenir Next" panose="020B0503020202020204" pitchFamily="34" charset="0"/>
                <a:cs typeface="Times New Roman" panose="02020503050405090304" pitchFamily="18" charset="0"/>
              </a:rPr>
              <a:t>Zhang, Yuxin, Meihao Fan, Ju Fan, Mingyang Yi, Yuyu Luo, Jian Tan, and Guoliang Li. "Reward-sql: Boosting text-to-sql via stepwise reasoning and process-supervised rewards." </a:t>
            </a:r>
            <a:r>
              <a:rPr lang="en-US" sz="1440" b="0" dirty="0">
                <a:latin typeface="Avenir Next" panose="020B0503020202020204" pitchFamily="34" charset="0"/>
                <a:cs typeface="Times New Roman" panose="02020503050405090304" pitchFamily="18" charset="0"/>
              </a:rPr>
              <a:t>arXiv preprint arXiv:2505.04671</a:t>
            </a:r>
            <a:r>
              <a:rPr lang="en-US" sz="1440" b="0" i="0" dirty="0">
                <a:latin typeface="Avenir Next" panose="020B0503020202020204" pitchFamily="34" charset="0"/>
                <a:cs typeface="Times New Roman" panose="02020503050405090304" pitchFamily="18" charset="0"/>
              </a:rPr>
              <a:t> (2025).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353800" cy="1325563"/>
          </a:xfrm>
        </p:spPr>
        <p:txBody>
          <a:bodyPr/>
          <a:lstStyle/>
          <a:p>
            <a:r>
              <a:rPr lang="en-US" altLang="zh-CN" dirty="0">
                <a:latin typeface="Avenir Next" panose="020B0503020202020204" pitchFamily="34" charset="0"/>
                <a:cs typeface="Times New Roman" panose="02020503050405090304" pitchFamily="18" charset="0"/>
                <a:sym typeface="+mn-ea"/>
              </a:rPr>
              <a:t>Process-Supervised Rewards for NL2SQL</a:t>
            </a:r>
          </a:p>
        </p:txBody>
      </p:sp>
      <p:sp>
        <p:nvSpPr>
          <p:cNvPr id="3" name="内容占位符 2"/>
          <p:cNvSpPr>
            <a:spLocks noGrp="1"/>
          </p:cNvSpPr>
          <p:nvPr>
            <p:ph idx="1"/>
          </p:nvPr>
        </p:nvSpPr>
        <p:spPr>
          <a:xfrm>
            <a:off x="407504" y="1184366"/>
            <a:ext cx="11784495" cy="2394857"/>
          </a:xfrm>
        </p:spPr>
        <p:txBody>
          <a:bodyPr>
            <a:noAutofit/>
          </a:bodyPr>
          <a:lstStyle/>
          <a:p>
            <a:pPr>
              <a:lnSpc>
                <a:spcPct val="100000"/>
              </a:lnSpc>
            </a:pPr>
            <a:r>
              <a:rPr kumimoji="1" sz="2200" b="1" dirty="0">
                <a:latin typeface="Avenir Next" panose="020B0503020202020204" pitchFamily="34" charset="0"/>
                <a:cs typeface="Times New Roman" panose="02020503050405090304" pitchFamily="18" charset="0"/>
              </a:rPr>
              <a:t>SQL </a:t>
            </a:r>
            <a:r>
              <a:rPr kumimoji="1" lang="en-US" sz="2200" b="1" dirty="0">
                <a:latin typeface="Avenir Next" panose="020B0503020202020204" pitchFamily="34" charset="0"/>
                <a:cs typeface="Times New Roman" panose="02020503050405090304" pitchFamily="18" charset="0"/>
              </a:rPr>
              <a:t>Query </a:t>
            </a:r>
            <a:r>
              <a:rPr kumimoji="1" sz="2200" b="1" dirty="0">
                <a:latin typeface="Avenir Next" panose="020B0503020202020204" pitchFamily="34" charset="0"/>
                <a:cs typeface="Times New Roman" panose="02020503050405090304" pitchFamily="18" charset="0"/>
              </a:rPr>
              <a:t>Decomposition</a:t>
            </a:r>
            <a:r>
              <a:rPr kumimoji="1" sz="2200" dirty="0">
                <a:latin typeface="Avenir Next" panose="020B0503020202020204" pitchFamily="34" charset="0"/>
                <a:cs typeface="Times New Roman" panose="02020503050405090304" pitchFamily="18" charset="0"/>
              </a:rPr>
              <a:t>: Breaks complex queries into </a:t>
            </a:r>
            <a:r>
              <a:rPr kumimoji="1" sz="2200" u="sng" dirty="0">
                <a:solidFill>
                  <a:srgbClr val="C00000"/>
                </a:solidFill>
                <a:latin typeface="Avenir Next" panose="020B0503020202020204" pitchFamily="34" charset="0"/>
                <a:cs typeface="Times New Roman" panose="02020503050405090304" pitchFamily="18" charset="0"/>
              </a:rPr>
              <a:t>step-by-step Common Table Expressions</a:t>
            </a:r>
            <a:r>
              <a:rPr kumimoji="1" lang="zh-CN" altLang="en-US" sz="2200" u="sng" dirty="0">
                <a:solidFill>
                  <a:srgbClr val="C00000"/>
                </a:solidFill>
                <a:latin typeface="Avenir Next" panose="020B0503020202020204" pitchFamily="34" charset="0"/>
                <a:cs typeface="Times New Roman" panose="02020503050405090304" pitchFamily="18" charset="0"/>
              </a:rPr>
              <a:t> </a:t>
            </a:r>
            <a:r>
              <a:rPr kumimoji="1" lang="en-US" altLang="zh-CN" sz="2200" u="sng" dirty="0">
                <a:solidFill>
                  <a:srgbClr val="C00000"/>
                </a:solidFill>
                <a:latin typeface="Avenir Next" panose="020B0503020202020204" pitchFamily="34" charset="0"/>
                <a:cs typeface="Times New Roman" panose="02020503050405090304" pitchFamily="18" charset="0"/>
              </a:rPr>
              <a:t>(CTEs)</a:t>
            </a:r>
            <a:endParaRPr kumimoji="1" sz="2200" u="sng" dirty="0">
              <a:solidFill>
                <a:srgbClr val="C00000"/>
              </a:solidFill>
              <a:latin typeface="Avenir Next" panose="020B0503020202020204" pitchFamily="34" charset="0"/>
              <a:cs typeface="Times New Roman" panose="02020503050405090304" pitchFamily="18" charset="0"/>
            </a:endParaRPr>
          </a:p>
          <a:p>
            <a:pPr>
              <a:lnSpc>
                <a:spcPct val="100000"/>
              </a:lnSpc>
            </a:pPr>
            <a:r>
              <a:rPr kumimoji="1" sz="2200" b="1" dirty="0">
                <a:latin typeface="Avenir Next" panose="020B0503020202020204" pitchFamily="34" charset="0"/>
                <a:cs typeface="Times New Roman" panose="02020503050405090304" pitchFamily="18" charset="0"/>
              </a:rPr>
              <a:t>Step-Level Executability</a:t>
            </a:r>
            <a:r>
              <a:rPr kumimoji="1" sz="2200" dirty="0">
                <a:latin typeface="Avenir Next" panose="020B0503020202020204" pitchFamily="34" charset="0"/>
                <a:cs typeface="Times New Roman" panose="02020503050405090304" pitchFamily="18" charset="0"/>
              </a:rPr>
              <a:t>: Each CTE produces concrete, verifiable intermediate results</a:t>
            </a:r>
          </a:p>
          <a:p>
            <a:pPr>
              <a:lnSpc>
                <a:spcPct val="100000"/>
              </a:lnSpc>
            </a:pPr>
            <a:r>
              <a:rPr kumimoji="1" sz="2200" b="1" dirty="0">
                <a:latin typeface="Avenir Next" panose="020B0503020202020204" pitchFamily="34" charset="0"/>
                <a:cs typeface="Times New Roman" panose="02020503050405090304" pitchFamily="18" charset="0"/>
              </a:rPr>
              <a:t>PRM-Compatible Structure</a:t>
            </a:r>
            <a:r>
              <a:rPr kumimoji="1" sz="2200" dirty="0">
                <a:latin typeface="Avenir Next" panose="020B0503020202020204" pitchFamily="34" charset="0"/>
                <a:cs typeface="Times New Roman" panose="02020503050405090304" pitchFamily="18" charset="0"/>
              </a:rPr>
              <a:t>: Enables fine-grained evaluation at each reasoning step</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34</a:t>
            </a:fld>
            <a:endParaRPr kumimoji="1" lang="zh-CN" altLang="en-US" dirty="0">
              <a:latin typeface="Avenir Next" panose="020B0503020202020204" pitchFamily="34" charset="0"/>
              <a:cs typeface="Times New Roman" panose="02020503050405090304" pitchFamily="18" charset="0"/>
            </a:endParaRPr>
          </a:p>
        </p:txBody>
      </p:sp>
      <p:pic>
        <p:nvPicPr>
          <p:cNvPr id="5" name="图片 4"/>
          <p:cNvPicPr>
            <a:picLocks noChangeAspect="1"/>
          </p:cNvPicPr>
          <p:nvPr>
            <p:custDataLst>
              <p:tags r:id="rId1"/>
            </p:custDataLst>
          </p:nvPr>
        </p:nvPicPr>
        <p:blipFill>
          <a:blip r:embed="rId3"/>
          <a:stretch>
            <a:fillRect/>
          </a:stretch>
        </p:blipFill>
        <p:spPr>
          <a:xfrm>
            <a:off x="1879876" y="2941955"/>
            <a:ext cx="8669020" cy="36429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PRM-Involved GRPO Training</a:t>
            </a: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GRPO Model Update</a:t>
            </a:r>
            <a:r>
              <a:rPr kumimoji="1" sz="2200" dirty="0">
                <a:latin typeface="Avenir Next" panose="020B0503020202020204" pitchFamily="34" charset="0"/>
                <a:cs typeface="Times New Roman" panose="02020503050405090304" pitchFamily="18" charset="0"/>
              </a:rPr>
              <a:t>:</a:t>
            </a:r>
            <a:r>
              <a:rPr kumimoji="1" lang="zh-CN" altLang="en-US" sz="2200" dirty="0">
                <a:latin typeface="Avenir Next" panose="020B0503020202020204" pitchFamily="34" charset="0"/>
                <a:cs typeface="Times New Roman" panose="02020503050405090304" pitchFamily="18" charset="0"/>
              </a:rPr>
              <a:t> </a:t>
            </a:r>
            <a:r>
              <a:rPr kumimoji="1" lang="en-US" sz="2200" dirty="0">
                <a:latin typeface="Avenir Next" panose="020B0503020202020204" pitchFamily="34" charset="0"/>
                <a:cs typeface="Times New Roman" panose="02020503050405090304" pitchFamily="18" charset="0"/>
              </a:rPr>
              <a:t>Leveraging GRPO to update the model with PRM preferences, maintaining consistency between training and inference distributions to further enhance test-time scaling capabilities.</a:t>
            </a:r>
          </a:p>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Combined Reward Structure</a:t>
            </a:r>
            <a:r>
              <a:rPr kumimoji="1" sz="2200" dirty="0">
                <a:latin typeface="Avenir Next" panose="020B0503020202020204" pitchFamily="34" charset="0"/>
                <a:cs typeface="Times New Roman" panose="02020503050405090304" pitchFamily="18" charset="0"/>
              </a:rPr>
              <a:t>: Process Reward (PR) + Outcome Reward (OR) for comprehensive feedback</a:t>
            </a:r>
          </a:p>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Fine-Grained Advantages</a:t>
            </a:r>
            <a:r>
              <a:rPr kumimoji="1" sz="2200" dirty="0">
                <a:latin typeface="Avenir Next" panose="020B0503020202020204" pitchFamily="34" charset="0"/>
                <a:cs typeface="Times New Roman" panose="02020503050405090304" pitchFamily="18" charset="0"/>
              </a:rPr>
              <a:t>: Step-level advantages reflecting both solution quality and internal step variations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35</a:t>
            </a:fld>
            <a:endParaRPr kumimoji="1" lang="zh-CN" altLang="en-US" dirty="0">
              <a:latin typeface="Avenir Next" panose="020B0503020202020204" pitchFamily="34" charset="0"/>
              <a:cs typeface="Times New Roman" panose="02020503050405090304" pitchFamily="18" charset="0"/>
            </a:endParaRPr>
          </a:p>
        </p:txBody>
      </p:sp>
      <p:pic>
        <p:nvPicPr>
          <p:cNvPr id="7" name="图片 6"/>
          <p:cNvPicPr>
            <a:picLocks noChangeAspect="1"/>
          </p:cNvPicPr>
          <p:nvPr>
            <p:custDataLst>
              <p:tags r:id="rId1"/>
            </p:custDataLst>
          </p:nvPr>
        </p:nvPicPr>
        <p:blipFill>
          <a:blip r:embed="rId3">
            <a:extLst>
              <a:ext uri="{28A0092B-C50C-407E-A947-70E740481C1C}">
                <a14:useLocalDpi xmlns:a14="http://schemas.microsoft.com/office/drawing/2010/main"/>
              </a:ext>
            </a:extLst>
          </a:blip>
          <a:srcRect/>
          <a:stretch>
            <a:fillRect/>
          </a:stretch>
        </p:blipFill>
        <p:spPr>
          <a:xfrm>
            <a:off x="3102610" y="4123690"/>
            <a:ext cx="5986780" cy="2395220"/>
          </a:xfrm>
          <a:prstGeom prst="rect">
            <a:avLst/>
          </a:prstGeom>
        </p:spPr>
      </p:pic>
      <p:sp>
        <p:nvSpPr>
          <p:cNvPr id="8" name="文本框 7"/>
          <p:cNvSpPr txBox="1"/>
          <p:nvPr/>
        </p:nvSpPr>
        <p:spPr>
          <a:xfrm>
            <a:off x="4781550" y="6459220"/>
            <a:ext cx="4064000" cy="398780"/>
          </a:xfrm>
          <a:prstGeom prst="rect">
            <a:avLst/>
          </a:prstGeom>
          <a:noFill/>
        </p:spPr>
        <p:txBody>
          <a:bodyPr wrap="square" rtlCol="0">
            <a:spAutoFit/>
          </a:bodyPr>
          <a:lstStyle/>
          <a:p>
            <a:pPr algn="l">
              <a:buClrTx/>
              <a:buSzTx/>
              <a:buFontTx/>
            </a:pPr>
            <a:r>
              <a:rPr lang="x-none" sz="2000" dirty="0">
                <a:latin typeface="Times New Roman" panose="02020503050405090304" pitchFamily="18" charset="0"/>
                <a:cs typeface="Times New Roman" panose="02020503050405090304" pitchFamily="18" charset="0"/>
              </a:rPr>
              <a:t>Online GRPO Training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Takeaways</a:t>
            </a:r>
          </a:p>
        </p:txBody>
      </p:sp>
      <p:sp>
        <p:nvSpPr>
          <p:cNvPr id="22" name="内容占位符 2"/>
          <p:cNvSpPr>
            <a:spLocks noGrp="1"/>
          </p:cNvSpPr>
          <p:nvPr>
            <p:ph idx="1"/>
          </p:nvPr>
        </p:nvSpPr>
        <p:spPr>
          <a:xfrm>
            <a:off x="838200" y="1405255"/>
            <a:ext cx="10694035" cy="4937760"/>
          </a:xfrm>
        </p:spPr>
        <p:txBody>
          <a:bodyPr>
            <a:noAutofit/>
          </a:bodyPr>
          <a:lstStyle/>
          <a:p>
            <a:pPr algn="l">
              <a:lnSpc>
                <a:spcPct val="100000"/>
              </a:lnSpc>
              <a:buClrTx/>
              <a:buSzTx/>
            </a:pPr>
            <a:r>
              <a:rPr kumimoji="1" lang="en-US" sz="2400" b="1" dirty="0">
                <a:latin typeface="Avenir Next" panose="020B0503020202020204" pitchFamily="34" charset="0"/>
                <a:cs typeface="Times New Roman Bold" panose="02020503050405090304" charset="0"/>
              </a:rPr>
              <a:t>Architectural Simplification:</a:t>
            </a:r>
            <a:r>
              <a:rPr kumimoji="1" lang="en-US" sz="2400" dirty="0">
                <a:latin typeface="Avenir Next" panose="020B0503020202020204" pitchFamily="34" charset="0"/>
                <a:cs typeface="Times New Roman" panose="02020503050405090304" pitchFamily="18" charset="0"/>
              </a:rPr>
              <a:t> Text-to-SQL has evolved from complex multi-stage PLM pipelines to streamlined end-to-end training, with RL</a:t>
            </a:r>
            <a:r>
              <a:rPr kumimoji="1" lang="en-US" altLang="zh-CN" sz="2400" dirty="0">
                <a:latin typeface="Avenir Next" panose="020B0503020202020204" pitchFamily="34" charset="0"/>
                <a:cs typeface="Times New Roman" panose="02020503050405090304" pitchFamily="18" charset="0"/>
              </a:rPr>
              <a:t>-based</a:t>
            </a:r>
            <a:r>
              <a:rPr kumimoji="1" lang="en-US" sz="2400" dirty="0">
                <a:latin typeface="Avenir Next" panose="020B0503020202020204" pitchFamily="34" charset="0"/>
                <a:cs typeface="Times New Roman" panose="02020503050405090304" pitchFamily="18" charset="0"/>
              </a:rPr>
              <a:t> frameworks </a:t>
            </a:r>
            <a:r>
              <a:rPr kumimoji="1" lang="en-US" sz="2400" dirty="0">
                <a:solidFill>
                  <a:srgbClr val="C00000"/>
                </a:solidFill>
                <a:latin typeface="Avenir Next" panose="020B0503020202020204" pitchFamily="34" charset="0"/>
                <a:cs typeface="Times New Roman" panose="02020503050405090304" pitchFamily="18" charset="0"/>
              </a:rPr>
              <a:t>eliminating auxiliary components </a:t>
            </a:r>
            <a:r>
              <a:rPr kumimoji="1" lang="en-US" sz="2400" dirty="0">
                <a:latin typeface="Avenir Next" panose="020B0503020202020204" pitchFamily="34" charset="0"/>
                <a:cs typeface="Times New Roman" panose="02020503050405090304" pitchFamily="18" charset="0"/>
              </a:rPr>
              <a:t>while achieving superior performance.</a:t>
            </a:r>
            <a:endParaRPr kumimoji="1" lang="en-US" sz="2400" b="1" dirty="0">
              <a:solidFill>
                <a:schemeClr val="tx1"/>
              </a:solidFill>
              <a:latin typeface="Avenir Next" panose="020B0503020202020204" pitchFamily="34" charset="0"/>
              <a:cs typeface="Times New Roman Bold" panose="02020503050405090304" charset="0"/>
            </a:endParaRPr>
          </a:p>
          <a:p>
            <a:pPr algn="l">
              <a:lnSpc>
                <a:spcPct val="100000"/>
              </a:lnSpc>
              <a:buClrTx/>
              <a:buSzTx/>
            </a:pPr>
            <a:r>
              <a:rPr kumimoji="1" lang="en-US" sz="2400" b="1" dirty="0">
                <a:solidFill>
                  <a:schemeClr val="tx1"/>
                </a:solidFill>
                <a:latin typeface="Avenir Next" panose="020B0503020202020204" pitchFamily="34" charset="0"/>
                <a:cs typeface="Times New Roman Bold" panose="02020503050405090304" charset="0"/>
              </a:rPr>
              <a:t>Escalating Data Demands:</a:t>
            </a:r>
            <a:r>
              <a:rPr kumimoji="1" lang="en-US" sz="2400" dirty="0">
                <a:latin typeface="Avenir Next" panose="020B0503020202020204" pitchFamily="34" charset="0"/>
                <a:cs typeface="Times New Roman" panose="02020503050405090304" pitchFamily="18" charset="0"/>
              </a:rPr>
              <a:t> Simplified architectures paradoxically require exponentially </a:t>
            </a:r>
            <a:r>
              <a:rPr kumimoji="1" lang="en-US" sz="2400" dirty="0">
                <a:solidFill>
                  <a:srgbClr val="C00000"/>
                </a:solidFill>
                <a:latin typeface="Avenir Next" panose="020B0503020202020204" pitchFamily="34" charset="0"/>
                <a:cs typeface="Times New Roman" panose="02020503050405090304" pitchFamily="18" charset="0"/>
              </a:rPr>
              <a:t>more training data</a:t>
            </a:r>
            <a:r>
              <a:rPr kumimoji="1" lang="en-US" sz="2400" dirty="0">
                <a:latin typeface="Avenir Next" panose="020B0503020202020204" pitchFamily="34" charset="0"/>
                <a:cs typeface="Times New Roman" panose="02020503050405090304" pitchFamily="18" charset="0"/>
              </a:rPr>
              <a:t>, making synthetic data generation critical while demanding unprecedented quality and diversity for robust generalization.</a:t>
            </a:r>
            <a:endParaRPr kumimoji="1" lang="en-US" sz="2400" b="1" dirty="0">
              <a:latin typeface="Avenir Next" panose="020B0503020202020204" pitchFamily="34" charset="0"/>
              <a:cs typeface="Times New Roman Bold" panose="02020503050405090304" charset="0"/>
            </a:endParaRPr>
          </a:p>
          <a:p>
            <a:pPr algn="l">
              <a:lnSpc>
                <a:spcPct val="100000"/>
              </a:lnSpc>
              <a:buClrTx/>
              <a:buSzTx/>
            </a:pPr>
            <a:r>
              <a:rPr kumimoji="1" lang="en-US" sz="2400" b="1" dirty="0">
                <a:latin typeface="Avenir Next" panose="020B0503020202020204" pitchFamily="34" charset="0"/>
                <a:cs typeface="Times New Roman Bold" panose="02020503050405090304" charset="0"/>
              </a:rPr>
              <a:t>Performance-Cost Trade-off:</a:t>
            </a:r>
            <a:r>
              <a:rPr kumimoji="1" lang="en-US" sz="2400" dirty="0">
                <a:latin typeface="Avenir Next" panose="020B0503020202020204" pitchFamily="34" charset="0"/>
                <a:cs typeface="Times New Roman" panose="02020503050405090304" pitchFamily="18" charset="0"/>
              </a:rPr>
              <a:t> State-of-the-art methods introduce </a:t>
            </a:r>
            <a:r>
              <a:rPr kumimoji="1" lang="en-US" sz="2400" dirty="0">
                <a:solidFill>
                  <a:srgbClr val="C00000"/>
                </a:solidFill>
                <a:latin typeface="Avenir Next" panose="020B0503020202020204" pitchFamily="34" charset="0"/>
                <a:cs typeface="Times New Roman" panose="02020503050405090304" pitchFamily="18" charset="0"/>
              </a:rPr>
              <a:t>substantial computational overhead</a:t>
            </a:r>
            <a:r>
              <a:rPr kumimoji="1" lang="en-US" sz="2400" dirty="0">
                <a:latin typeface="Avenir Next" panose="020B0503020202020204" pitchFamily="34" charset="0"/>
                <a:cs typeface="Times New Roman" panose="02020503050405090304" pitchFamily="18" charset="0"/>
              </a:rPr>
              <a:t>, creating fundamental tensions between model performance and practical deployment in resource-constrained environments.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1DBA-52AC-E1CA-1737-E6372EE9773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F6ECB3-7BC0-0173-C42F-990480174DE0}"/>
              </a:ext>
            </a:extLst>
          </p:cNvPr>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Tutorial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Outline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a:extLst>
              <a:ext uri="{FF2B5EF4-FFF2-40B4-BE49-F238E27FC236}">
                <a16:creationId xmlns:a16="http://schemas.microsoft.com/office/drawing/2014/main" id="{25F3528F-BE00-AAA8-9B48-883E8841D688}"/>
              </a:ext>
            </a:extLst>
          </p:cNvPr>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dirty="0">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b="1" dirty="0">
                <a:solidFill>
                  <a:srgbClr val="C00000"/>
                </a:solidFill>
                <a:latin typeface="Avenir Next" panose="020B0503020202020204" pitchFamily="34" charset="0"/>
                <a:cs typeface="Times New Roman" panose="02020503050405090304" pitchFamily="18" charset="0"/>
              </a:rPr>
              <a:t>NL2SQL Solutions with LLM Agents</a:t>
            </a:r>
          </a:p>
          <a:p>
            <a:pPr marL="285750" indent="-285750"/>
            <a:r>
              <a:rPr lang="en-GB" altLang="zh-CN" dirty="0">
                <a:latin typeface="Avenir Next" panose="020B0503020202020204" pitchFamily="34" charset="0"/>
                <a:cs typeface="Times New Roman" panose="02020503050405090304" pitchFamily="18" charset="0"/>
              </a:rPr>
              <a:t>Open Problems</a:t>
            </a:r>
          </a:p>
        </p:txBody>
      </p:sp>
      <p:sp>
        <p:nvSpPr>
          <p:cNvPr id="4" name="灯片编号占位符 3">
            <a:extLst>
              <a:ext uri="{FF2B5EF4-FFF2-40B4-BE49-F238E27FC236}">
                <a16:creationId xmlns:a16="http://schemas.microsoft.com/office/drawing/2014/main" id="{BA621B62-F7EA-2DF3-4EE0-19FA0B073EEC}"/>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37</a:t>
            </a:fld>
            <a:endParaRPr kumimoji="1" lang="zh-CN" altLang="en-US" dirty="0">
              <a:latin typeface="Avenir Next" panose="020B0503020202020204" pitchFamily="34" charset="0"/>
            </a:endParaRPr>
          </a:p>
        </p:txBody>
      </p:sp>
    </p:spTree>
    <p:extLst>
      <p:ext uri="{BB962C8B-B14F-4D97-AF65-F5344CB8AC3E}">
        <p14:creationId xmlns:p14="http://schemas.microsoft.com/office/powerpoint/2010/main" val="2892331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What is the (Reasoning) Agent?</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38</a:t>
            </a:fld>
            <a:endParaRPr kumimoji="1" lang="zh-CN" altLang="en-US" dirty="0">
              <a:latin typeface="Avenir Next" panose="020B0503020202020204" pitchFamily="34" charset="0"/>
            </a:endParaRPr>
          </a:p>
        </p:txBody>
      </p:sp>
      <p:pic>
        <p:nvPicPr>
          <p:cNvPr id="6" name="图片 5" descr="图示&#10;&#10;AI 生成的内容可能不正确。"/>
          <p:cNvPicPr>
            <a:picLocks noChangeAspect="1"/>
          </p:cNvPicPr>
          <p:nvPr/>
        </p:nvPicPr>
        <p:blipFill>
          <a:blip r:embed="rId3"/>
          <a:stretch>
            <a:fillRect/>
          </a:stretch>
        </p:blipFill>
        <p:spPr>
          <a:xfrm>
            <a:off x="1133844" y="1728426"/>
            <a:ext cx="9328818" cy="4289354"/>
          </a:xfrm>
          <a:prstGeom prst="rect">
            <a:avLst/>
          </a:prstGeom>
        </p:spPr>
      </p:pic>
      <p:sp>
        <p:nvSpPr>
          <p:cNvPr id="8" name="文本框 7"/>
          <p:cNvSpPr txBox="1"/>
          <p:nvPr/>
        </p:nvSpPr>
        <p:spPr>
          <a:xfrm>
            <a:off x="2571950" y="6402388"/>
            <a:ext cx="7048099" cy="338554"/>
          </a:xfrm>
          <a:prstGeom prst="rect">
            <a:avLst/>
          </a:prstGeom>
          <a:noFill/>
        </p:spPr>
        <p:txBody>
          <a:bodyPr wrap="square">
            <a:spAutoFit/>
          </a:bodyPr>
          <a:lstStyle/>
          <a:p>
            <a:pPr algn="ctr"/>
            <a:r>
              <a:rPr lang="zh-CN" altLang="en-US" sz="1600" dirty="0">
                <a:latin typeface="Avenir Next" panose="020B0503020202020204" pitchFamily="34" charset="0"/>
                <a:hlinkClick r:id="rId4"/>
              </a:rPr>
              <a:t>https://blog.dailydoseofds.com/p/intro-to-react-reasoning-and-action</a:t>
            </a:r>
            <a:endParaRPr lang="en-US" altLang="zh-CN" sz="1600" dirty="0">
              <a:latin typeface="Avenir Next" panose="020B05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3</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pSp>
        <p:nvGrpSpPr>
          <p:cNvPr id="19" name="组合 18"/>
          <p:cNvGrpSpPr/>
          <p:nvPr/>
        </p:nvGrpSpPr>
        <p:grpSpPr>
          <a:xfrm>
            <a:off x="1099128" y="1865744"/>
            <a:ext cx="3971636" cy="1115408"/>
            <a:chOff x="1099128" y="1865744"/>
            <a:chExt cx="3971636" cy="1115408"/>
          </a:xfrm>
        </p:grpSpPr>
        <p:cxnSp>
          <p:nvCxnSpPr>
            <p:cNvPr id="5" name="曲线连接符 4"/>
            <p:cNvCxnSpPr/>
            <p:nvPr/>
          </p:nvCxnSpPr>
          <p:spPr>
            <a:xfrm rot="10800000" flipV="1">
              <a:off x="1099128" y="1865744"/>
              <a:ext cx="1597891" cy="1069225"/>
            </a:xfrm>
            <a:prstGeom prst="curvedConnector3">
              <a:avLst>
                <a:gd name="adj1" fmla="val 9971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4076644" y="1987031"/>
              <a:ext cx="1115406" cy="87283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曲线连接符 20"/>
          <p:cNvCxnSpPr/>
          <p:nvPr/>
        </p:nvCxnSpPr>
        <p:spPr>
          <a:xfrm rot="16200000" flipH="1">
            <a:off x="1200730" y="2189019"/>
            <a:ext cx="1274617" cy="62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5400000">
            <a:off x="1612714" y="1924812"/>
            <a:ext cx="1366206" cy="124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0800000" flipV="1">
            <a:off x="5846582" y="1865742"/>
            <a:ext cx="1750330" cy="1366207"/>
          </a:xfrm>
          <a:prstGeom prst="curvedConnector3">
            <a:avLst>
              <a:gd name="adj1" fmla="val 103297"/>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5400000">
            <a:off x="6593135" y="2226365"/>
            <a:ext cx="1353532" cy="654023"/>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4" name="肘形连接符 33"/>
          <p:cNvCxnSpPr/>
          <p:nvPr/>
        </p:nvCxnSpPr>
        <p:spPr>
          <a:xfrm>
            <a:off x="457201" y="2103582"/>
            <a:ext cx="3389745" cy="2650836"/>
          </a:xfrm>
          <a:prstGeom prst="bentConnector3">
            <a:avLst>
              <a:gd name="adj1" fmla="val -2044"/>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flipV="1">
            <a:off x="4414982" y="4802909"/>
            <a:ext cx="323273" cy="65578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3" name="图片 2"/>
          <p:cNvPicPr>
            <a:picLocks noChangeAspect="1"/>
          </p:cNvPicPr>
          <p:nvPr/>
        </p:nvPicPr>
        <p:blipFill>
          <a:blip r:embed="rId3"/>
          <a:stretch>
            <a:fillRect/>
          </a:stretch>
        </p:blipFill>
        <p:spPr>
          <a:xfrm>
            <a:off x="7299807" y="2898486"/>
            <a:ext cx="4835823" cy="3826694"/>
          </a:xfrm>
          <a:prstGeom prst="rect">
            <a:avLst/>
          </a:prstGeom>
        </p:spPr>
      </p:pic>
      <p:sp>
        <p:nvSpPr>
          <p:cNvPr id="6" name="可选流程 5"/>
          <p:cNvSpPr/>
          <p:nvPr/>
        </p:nvSpPr>
        <p:spPr>
          <a:xfrm>
            <a:off x="8146473" y="193489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C4.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Multiple Possible SQL Queries</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2" name="文本框 11"/>
          <p:cNvSpPr txBox="1"/>
          <p:nvPr/>
        </p:nvSpPr>
        <p:spPr>
          <a:xfrm>
            <a:off x="9690303" y="4634590"/>
            <a:ext cx="1451038" cy="338554"/>
          </a:xfrm>
          <a:prstGeom prst="rect">
            <a:avLst/>
          </a:prstGeom>
          <a:noFill/>
        </p:spPr>
        <p:txBody>
          <a:bodyPr wrap="none" rtlCol="0">
            <a:spAutoFit/>
          </a:bodyPr>
          <a:lstStyle/>
          <a:p>
            <a:r>
              <a:rPr kumimoji="1" lang="en-US" altLang="zh-CN" sz="1600" i="1" err="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LiteraryGenre</a:t>
            </a:r>
            <a:endParaRPr kumimoji="1" lang="zh-CN" altLang="en-US" sz="1600" i="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3" name="文本框 12"/>
          <p:cNvSpPr txBox="1"/>
          <p:nvPr/>
        </p:nvSpPr>
        <p:spPr>
          <a:xfrm>
            <a:off x="9845137" y="6490977"/>
            <a:ext cx="1451038" cy="338554"/>
          </a:xfrm>
          <a:prstGeom prst="rect">
            <a:avLst/>
          </a:prstGeom>
          <a:noFill/>
        </p:spPr>
        <p:txBody>
          <a:bodyPr wrap="none" rtlCol="0">
            <a:spAutoFit/>
          </a:bodyPr>
          <a:lstStyle/>
          <a:p>
            <a:r>
              <a:rPr kumimoji="1" lang="en-US" altLang="zh-CN" sz="1600" i="1" err="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LiteraryGenre</a:t>
            </a:r>
            <a:endParaRPr kumimoji="1" lang="zh-CN" altLang="en-US" sz="1600" i="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5" name="任意形状 14"/>
          <p:cNvSpPr/>
          <p:nvPr/>
        </p:nvSpPr>
        <p:spPr>
          <a:xfrm>
            <a:off x="5545667" y="1473200"/>
            <a:ext cx="2302933" cy="1964267"/>
          </a:xfrm>
          <a:custGeom>
            <a:avLst/>
            <a:gdLst>
              <a:gd name="connsiteX0" fmla="*/ 2065866 w 2302933"/>
              <a:gd name="connsiteY0" fmla="*/ 0 h 1964267"/>
              <a:gd name="connsiteX1" fmla="*/ 1793832 w 2302933"/>
              <a:gd name="connsiteY1" fmla="*/ 151130 h 1964267"/>
              <a:gd name="connsiteX2" fmla="*/ 1532466 w 2302933"/>
              <a:gd name="connsiteY2" fmla="*/ 296333 h 1964267"/>
              <a:gd name="connsiteX3" fmla="*/ 1134533 w 2302933"/>
              <a:gd name="connsiteY3" fmla="*/ 385233 h 1964267"/>
              <a:gd name="connsiteX4" fmla="*/ 736600 w 2302933"/>
              <a:gd name="connsiteY4" fmla="*/ 474133 h 1964267"/>
              <a:gd name="connsiteX5" fmla="*/ 441621 w 2302933"/>
              <a:gd name="connsiteY5" fmla="*/ 645837 h 1964267"/>
              <a:gd name="connsiteX6" fmla="*/ 169333 w 2302933"/>
              <a:gd name="connsiteY6" fmla="*/ 804333 h 1964267"/>
              <a:gd name="connsiteX7" fmla="*/ 84667 w 2302933"/>
              <a:gd name="connsiteY7" fmla="*/ 1109133 h 1964267"/>
              <a:gd name="connsiteX8" fmla="*/ 0 w 2302933"/>
              <a:gd name="connsiteY8" fmla="*/ 1413933 h 1964267"/>
              <a:gd name="connsiteX9" fmla="*/ 160866 w 2302933"/>
              <a:gd name="connsiteY9" fmla="*/ 1964267 h 1964267"/>
              <a:gd name="connsiteX10" fmla="*/ 563287 w 2302933"/>
              <a:gd name="connsiteY10" fmla="*/ 1935226 h 1964267"/>
              <a:gd name="connsiteX11" fmla="*/ 982133 w 2302933"/>
              <a:gd name="connsiteY11" fmla="*/ 1905000 h 1964267"/>
              <a:gd name="connsiteX12" fmla="*/ 1319445 w 2302933"/>
              <a:gd name="connsiteY12" fmla="*/ 1860296 h 1964267"/>
              <a:gd name="connsiteX13" fmla="*/ 1684866 w 2302933"/>
              <a:gd name="connsiteY13" fmla="*/ 1811867 h 1964267"/>
              <a:gd name="connsiteX14" fmla="*/ 1913466 w 2302933"/>
              <a:gd name="connsiteY14" fmla="*/ 1303867 h 1964267"/>
              <a:gd name="connsiteX15" fmla="*/ 2108200 w 2302933"/>
              <a:gd name="connsiteY15" fmla="*/ 931334 h 1964267"/>
              <a:gd name="connsiteX16" fmla="*/ 2302933 w 2302933"/>
              <a:gd name="connsiteY16" fmla="*/ 558800 h 1964267"/>
              <a:gd name="connsiteX17" fmla="*/ 2235200 w 2302933"/>
              <a:gd name="connsiteY17" fmla="*/ 186267 h 1964267"/>
              <a:gd name="connsiteX18" fmla="*/ 2065866 w 2302933"/>
              <a:gd name="connsiteY18" fmla="*/ 0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2933" h="1964267" fill="none" extrusionOk="0">
                <a:moveTo>
                  <a:pt x="2065866" y="0"/>
                </a:moveTo>
                <a:cubicBezTo>
                  <a:pt x="1940726" y="77785"/>
                  <a:pt x="1894364" y="60621"/>
                  <a:pt x="1793832" y="151130"/>
                </a:cubicBezTo>
                <a:cubicBezTo>
                  <a:pt x="1693299" y="241639"/>
                  <a:pt x="1646701" y="198287"/>
                  <a:pt x="1532466" y="296333"/>
                </a:cubicBezTo>
                <a:cubicBezTo>
                  <a:pt x="1351708" y="369778"/>
                  <a:pt x="1312911" y="321379"/>
                  <a:pt x="1134533" y="385233"/>
                </a:cubicBezTo>
                <a:cubicBezTo>
                  <a:pt x="956155" y="449087"/>
                  <a:pt x="900509" y="422026"/>
                  <a:pt x="736600" y="474133"/>
                </a:cubicBezTo>
                <a:cubicBezTo>
                  <a:pt x="628906" y="558260"/>
                  <a:pt x="497349" y="582577"/>
                  <a:pt x="441621" y="645837"/>
                </a:cubicBezTo>
                <a:cubicBezTo>
                  <a:pt x="385893" y="709097"/>
                  <a:pt x="273949" y="716323"/>
                  <a:pt x="169333" y="804333"/>
                </a:cubicBezTo>
                <a:cubicBezTo>
                  <a:pt x="164468" y="871891"/>
                  <a:pt x="100435" y="1045393"/>
                  <a:pt x="84667" y="1109133"/>
                </a:cubicBezTo>
                <a:cubicBezTo>
                  <a:pt x="68899" y="1172873"/>
                  <a:pt x="-17010" y="1337847"/>
                  <a:pt x="0" y="1413933"/>
                </a:cubicBezTo>
                <a:cubicBezTo>
                  <a:pt x="68988" y="1514930"/>
                  <a:pt x="28450" y="1752839"/>
                  <a:pt x="160866" y="1964267"/>
                </a:cubicBezTo>
                <a:cubicBezTo>
                  <a:pt x="307557" y="1941870"/>
                  <a:pt x="414231" y="1986063"/>
                  <a:pt x="563287" y="1935226"/>
                </a:cubicBezTo>
                <a:cubicBezTo>
                  <a:pt x="712343" y="1884389"/>
                  <a:pt x="820672" y="1961478"/>
                  <a:pt x="982133" y="1905000"/>
                </a:cubicBezTo>
                <a:cubicBezTo>
                  <a:pt x="1107699" y="1861662"/>
                  <a:pt x="1154401" y="1902153"/>
                  <a:pt x="1319445" y="1860296"/>
                </a:cubicBezTo>
                <a:cubicBezTo>
                  <a:pt x="1484489" y="1818439"/>
                  <a:pt x="1512408" y="1853533"/>
                  <a:pt x="1684866" y="1811867"/>
                </a:cubicBezTo>
                <a:cubicBezTo>
                  <a:pt x="1753157" y="1654043"/>
                  <a:pt x="1883356" y="1457922"/>
                  <a:pt x="1913466" y="1303867"/>
                </a:cubicBezTo>
                <a:cubicBezTo>
                  <a:pt x="1953947" y="1222671"/>
                  <a:pt x="2033941" y="1095064"/>
                  <a:pt x="2108200" y="931334"/>
                </a:cubicBezTo>
                <a:cubicBezTo>
                  <a:pt x="2182459" y="767604"/>
                  <a:pt x="2268437" y="663759"/>
                  <a:pt x="2302933" y="558800"/>
                </a:cubicBezTo>
                <a:cubicBezTo>
                  <a:pt x="2256951" y="391654"/>
                  <a:pt x="2275646" y="296408"/>
                  <a:pt x="2235200" y="186267"/>
                </a:cubicBezTo>
                <a:cubicBezTo>
                  <a:pt x="2180205" y="137110"/>
                  <a:pt x="2146966" y="67120"/>
                  <a:pt x="2065866" y="0"/>
                </a:cubicBezTo>
                <a:close/>
              </a:path>
              <a:path w="2302933" h="1964267" stroke="0" extrusionOk="0">
                <a:moveTo>
                  <a:pt x="2065866" y="0"/>
                </a:moveTo>
                <a:cubicBezTo>
                  <a:pt x="1990511" y="73871"/>
                  <a:pt x="1920118" y="55671"/>
                  <a:pt x="1804500" y="145203"/>
                </a:cubicBezTo>
                <a:cubicBezTo>
                  <a:pt x="1688882" y="234735"/>
                  <a:pt x="1630312" y="205010"/>
                  <a:pt x="1532466" y="296333"/>
                </a:cubicBezTo>
                <a:cubicBezTo>
                  <a:pt x="1408170" y="339781"/>
                  <a:pt x="1250321" y="328454"/>
                  <a:pt x="1118616" y="388789"/>
                </a:cubicBezTo>
                <a:cubicBezTo>
                  <a:pt x="986911" y="449124"/>
                  <a:pt x="827305" y="434273"/>
                  <a:pt x="736600" y="474133"/>
                </a:cubicBezTo>
                <a:cubicBezTo>
                  <a:pt x="683641" y="542043"/>
                  <a:pt x="555729" y="543995"/>
                  <a:pt x="464312" y="632629"/>
                </a:cubicBezTo>
                <a:cubicBezTo>
                  <a:pt x="372895" y="721263"/>
                  <a:pt x="228355" y="769424"/>
                  <a:pt x="169333" y="804333"/>
                </a:cubicBezTo>
                <a:cubicBezTo>
                  <a:pt x="176798" y="885437"/>
                  <a:pt x="105590" y="995608"/>
                  <a:pt x="88053" y="1096941"/>
                </a:cubicBezTo>
                <a:cubicBezTo>
                  <a:pt x="70516" y="1198274"/>
                  <a:pt x="5532" y="1247155"/>
                  <a:pt x="0" y="1413933"/>
                </a:cubicBezTo>
                <a:cubicBezTo>
                  <a:pt x="85726" y="1598989"/>
                  <a:pt x="63921" y="1725594"/>
                  <a:pt x="160866" y="1964267"/>
                </a:cubicBezTo>
                <a:cubicBezTo>
                  <a:pt x="263511" y="1909461"/>
                  <a:pt x="383367" y="1949988"/>
                  <a:pt x="579712" y="1934041"/>
                </a:cubicBezTo>
                <a:cubicBezTo>
                  <a:pt x="776057" y="1918094"/>
                  <a:pt x="850460" y="1922650"/>
                  <a:pt x="982133" y="1905000"/>
                </a:cubicBezTo>
                <a:cubicBezTo>
                  <a:pt x="1117888" y="1852350"/>
                  <a:pt x="1206018" y="1896728"/>
                  <a:pt x="1347554" y="1856571"/>
                </a:cubicBezTo>
                <a:cubicBezTo>
                  <a:pt x="1489090" y="1816414"/>
                  <a:pt x="1585106" y="1827567"/>
                  <a:pt x="1684866" y="1811867"/>
                </a:cubicBezTo>
                <a:cubicBezTo>
                  <a:pt x="1734589" y="1639369"/>
                  <a:pt x="1834685" y="1555954"/>
                  <a:pt x="1913466" y="1303867"/>
                </a:cubicBezTo>
                <a:cubicBezTo>
                  <a:pt x="1934440" y="1190908"/>
                  <a:pt x="2073172" y="1046136"/>
                  <a:pt x="2112094" y="923883"/>
                </a:cubicBezTo>
                <a:cubicBezTo>
                  <a:pt x="2151016" y="801630"/>
                  <a:pt x="2273187" y="656667"/>
                  <a:pt x="2302933" y="558800"/>
                </a:cubicBezTo>
                <a:cubicBezTo>
                  <a:pt x="2249953" y="376282"/>
                  <a:pt x="2285249" y="270258"/>
                  <a:pt x="2235200" y="186267"/>
                </a:cubicBezTo>
                <a:cubicBezTo>
                  <a:pt x="2132353" y="110370"/>
                  <a:pt x="2134606" y="51685"/>
                  <a:pt x="2065866" y="0"/>
                </a:cubicBezTo>
                <a:close/>
              </a:path>
            </a:pathLst>
          </a:custGeom>
          <a:solidFill>
            <a:srgbClr val="FF0000">
              <a:alpha val="0"/>
            </a:srgbClr>
          </a:solid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7" name="灯片编号占位符 3"/>
          <p:cNvSpPr txBox="1"/>
          <p:nvPr/>
        </p:nvSpPr>
        <p:spPr>
          <a:xfrm>
            <a:off x="9408459" y="65547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555381-9BA3-9543-9FC3-0B4BD9DA0727}" type="slidenum">
              <a:rPr kumimoji="1" lang="zh-CN" altLang="en-US" sz="11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3</a:t>
            </a:fld>
            <a:endParaRPr kumimoji="1" lang="zh-CN" altLang="en-US" sz="11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8" name="文本框 7"/>
          <p:cNvSpPr txBox="1"/>
          <p:nvPr/>
        </p:nvSpPr>
        <p:spPr>
          <a:xfrm>
            <a:off x="7554057" y="2139169"/>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9" name="文本框 8"/>
          <p:cNvSpPr txBox="1"/>
          <p:nvPr/>
        </p:nvSpPr>
        <p:spPr>
          <a:xfrm>
            <a:off x="6060282" y="5262687"/>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a:t>
            </a:r>
            <a:endParaRPr lang="zh-CN" altLang="en-US" sz="1600">
              <a:solidFill>
                <a:schemeClr val="bg1"/>
              </a:solidFill>
              <a:latin typeface="Avenir Next" panose="020B0503020202020204" pitchFamily="34" charset="0"/>
            </a:endParaRPr>
          </a:p>
        </p:txBody>
      </p:sp>
      <p:sp>
        <p:nvSpPr>
          <p:cNvPr id="11" name="文本框 10"/>
          <p:cNvSpPr txBox="1"/>
          <p:nvPr/>
        </p:nvSpPr>
        <p:spPr>
          <a:xfrm>
            <a:off x="-31437" y="2298742"/>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a:t>
            </a:r>
            <a:endParaRPr lang="zh-CN" altLang="en-US" sz="1600">
              <a:solidFill>
                <a:schemeClr val="bg1"/>
              </a:solidFill>
              <a:latin typeface="Avenir Next" panose="020B0503020202020204" pitchFamily="34" charset="0"/>
            </a:endParaRPr>
          </a:p>
        </p:txBody>
      </p:sp>
      <p:sp>
        <p:nvSpPr>
          <p:cNvPr id="16" name="文本框 15"/>
          <p:cNvSpPr txBox="1"/>
          <p:nvPr/>
        </p:nvSpPr>
        <p:spPr>
          <a:xfrm>
            <a:off x="11373589" y="4758060"/>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18" name="标题 17"/>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rm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CHASE-SQL</a:t>
            </a:r>
            <a:r>
              <a:rPr kumimoji="1" lang="en-GB" altLang="zh-CN"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ICLR 2025, Google Cloud and Stanford</a:t>
            </a:r>
            <a:r>
              <a:rPr kumimoji="1" lang="en-US" altLang="zh-CN" sz="2400" b="1" dirty="0">
                <a:latin typeface="Avenir Next" panose="020B0503020202020204" pitchFamily="34" charset="0"/>
                <a:cs typeface="Times New Roman" panose="02020503050405090304" pitchFamily="18" charset="0"/>
              </a:rPr>
              <a:t>)</a:t>
            </a:r>
            <a:endParaRPr kumimoji="1" lang="zh-CN" altLang="en-US" sz="2000" dirty="0">
              <a:latin typeface="Avenir Next" panose="020B0503020202020204" pitchFamily="34" charset="0"/>
              <a:cs typeface="Times New Roman" panose="02020503050405090304" pitchFamily="18" charset="0"/>
            </a:endParaRPr>
          </a:p>
          <a:p>
            <a:pPr lvl="1">
              <a:lnSpc>
                <a:spcPct val="100000"/>
              </a:lnSpc>
            </a:pPr>
            <a:r>
              <a:rPr lang="en-GB" altLang="zh-CN" sz="2000" dirty="0">
                <a:latin typeface="Avenir Next" panose="020B0503020202020204" pitchFamily="34" charset="0"/>
                <a:cs typeface="Times New Roman" panose="02020503050405090304" pitchFamily="18" charset="0"/>
              </a:rPr>
              <a:t>Utilizes the </a:t>
            </a:r>
            <a:r>
              <a:rPr lang="en-GB" altLang="zh-CN" sz="2000" b="1" dirty="0" err="1">
                <a:latin typeface="Avenir Next" panose="020B0503020202020204" pitchFamily="34" charset="0"/>
                <a:cs typeface="Times New Roman" panose="02020503050405090304" pitchFamily="18" charset="0"/>
              </a:rPr>
              <a:t>MinHash</a:t>
            </a:r>
            <a:r>
              <a:rPr lang="en-GB" altLang="zh-CN" sz="2000" b="1" dirty="0">
                <a:latin typeface="Avenir Next" panose="020B0503020202020204" pitchFamily="34" charset="0"/>
                <a:cs typeface="Times New Roman" panose="02020503050405090304" pitchFamily="18" charset="0"/>
              </a:rPr>
              <a:t> LSH </a:t>
            </a:r>
            <a:r>
              <a:rPr lang="en-GB" altLang="zh-CN" sz="2000" dirty="0">
                <a:latin typeface="Avenir Next" panose="020B0503020202020204" pitchFamily="34" charset="0"/>
                <a:cs typeface="Times New Roman" panose="02020503050405090304" pitchFamily="18" charset="0"/>
              </a:rPr>
              <a:t>to search for values related to the user query </a:t>
            </a:r>
          </a:p>
          <a:p>
            <a:pPr lvl="1">
              <a:lnSpc>
                <a:spcPct val="100000"/>
              </a:lnSpc>
            </a:pPr>
            <a:r>
              <a:rPr lang="en-GB" altLang="zh-CN" sz="2000" dirty="0">
                <a:latin typeface="Avenir Next" panose="020B0503020202020204" pitchFamily="34" charset="0"/>
                <a:cs typeface="Times New Roman" panose="02020503050405090304" pitchFamily="18" charset="0"/>
              </a:rPr>
              <a:t>Multiple prompting strategies to </a:t>
            </a:r>
            <a:r>
              <a:rPr lang="en-GB" altLang="zh-CN" sz="2000" b="1" dirty="0">
                <a:latin typeface="Avenir Next" panose="020B0503020202020204" pitchFamily="34" charset="0"/>
                <a:cs typeface="Times New Roman" panose="02020503050405090304" pitchFamily="18" charset="0"/>
              </a:rPr>
              <a:t>generate various candidate SQL queries </a:t>
            </a:r>
            <a:r>
              <a:rPr lang="en-GB" altLang="zh-CN" sz="2000" dirty="0">
                <a:latin typeface="Avenir Next" panose="020B0503020202020204" pitchFamily="34" charset="0"/>
                <a:cs typeface="Times New Roman" panose="02020503050405090304" pitchFamily="18" charset="0"/>
              </a:rPr>
              <a:t>using LLMs</a:t>
            </a:r>
            <a:r>
              <a:rPr lang="en-US" altLang="zh-CN" sz="2000" dirty="0">
                <a:latin typeface="Avenir Next" panose="020B0503020202020204" pitchFamily="34" charset="0"/>
                <a:cs typeface="Times New Roman" panose="02020503050405090304" pitchFamily="18" charset="0"/>
              </a:rPr>
              <a:t>,</a:t>
            </a:r>
            <a:r>
              <a:rPr lang="zh-CN" altLang="en-US" sz="2000" dirty="0">
                <a:latin typeface="Avenir Next" panose="020B0503020202020204" pitchFamily="34" charset="0"/>
                <a:cs typeface="Times New Roman" panose="02020503050405090304" pitchFamily="18" charset="0"/>
              </a:rPr>
              <a:t> </a:t>
            </a:r>
            <a:r>
              <a:rPr lang="en-GB" altLang="zh-CN" sz="2000" dirty="0">
                <a:latin typeface="Avenir Next" panose="020B0503020202020204" pitchFamily="34" charset="0"/>
                <a:cs typeface="Times New Roman" panose="02020503050405090304" pitchFamily="18" charset="0"/>
              </a:rPr>
              <a:t>and corrects SQL queries with execution errors through prompting LLMs.</a:t>
            </a:r>
          </a:p>
          <a:p>
            <a:pPr lvl="1">
              <a:lnSpc>
                <a:spcPct val="100000"/>
              </a:lnSpc>
            </a:pPr>
            <a:r>
              <a:rPr lang="en-GB" altLang="zh-CN" sz="2000" dirty="0">
                <a:latin typeface="Avenir Next" panose="020B0503020202020204" pitchFamily="34" charset="0"/>
                <a:cs typeface="Times New Roman" panose="02020503050405090304" pitchFamily="18" charset="0"/>
              </a:rPr>
              <a:t>Employs an </a:t>
            </a:r>
            <a:r>
              <a:rPr lang="en-GB" altLang="zh-CN" sz="2000" b="1" dirty="0">
                <a:latin typeface="Avenir Next" panose="020B0503020202020204" pitchFamily="34" charset="0"/>
                <a:cs typeface="Times New Roman" panose="02020503050405090304" pitchFamily="18" charset="0"/>
              </a:rPr>
              <a:t>SQL selection agent </a:t>
            </a:r>
            <a:r>
              <a:rPr lang="en-GB" altLang="zh-CN" sz="2000" dirty="0">
                <a:latin typeface="Avenir Next" panose="020B0503020202020204" pitchFamily="34" charset="0"/>
                <a:cs typeface="Times New Roman" panose="02020503050405090304" pitchFamily="18" charset="0"/>
              </a:rPr>
              <a:t>fine-tuned specifically for the database to select the final SQL from multiple candidates.</a:t>
            </a:r>
          </a:p>
          <a:p>
            <a:pPr marL="457200" lvl="1" indent="0">
              <a:lnSpc>
                <a:spcPct val="100000"/>
              </a:lnSpc>
              <a:buNone/>
            </a:pP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39</a:t>
            </a:fld>
            <a:endParaRPr kumimoji="1" lang="zh-CN" altLang="en-US" dirty="0">
              <a:latin typeface="Avenir Next" panose="020B0503020202020204" pitchFamily="34" charset="0"/>
              <a:cs typeface="Times New Roman" panose="02020503050405090304" pitchFamily="18" charset="0"/>
            </a:endParaRPr>
          </a:p>
        </p:txBody>
      </p:sp>
      <p:pic>
        <p:nvPicPr>
          <p:cNvPr id="5" name="图片 4" descr="图示&#10;&#10;AI 生成的内容可能不正确。"/>
          <p:cNvPicPr>
            <a:picLocks noChangeAspect="1"/>
          </p:cNvPicPr>
          <p:nvPr/>
        </p:nvPicPr>
        <p:blipFill>
          <a:blip r:embed="rId3"/>
          <a:stretch>
            <a:fillRect/>
          </a:stretch>
        </p:blipFill>
        <p:spPr>
          <a:xfrm>
            <a:off x="2209800" y="3360101"/>
            <a:ext cx="7772400" cy="3407412"/>
          </a:xfrm>
          <a:prstGeom prst="rect">
            <a:avLst/>
          </a:prstGeom>
        </p:spPr>
      </p:pic>
      <p:pic>
        <p:nvPicPr>
          <p:cNvPr id="7" name="图片 6"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12" name="文本框 11"/>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7"/>
            <a:ext cx="11161059" cy="487680"/>
          </a:xfrm>
        </p:spPr>
        <p:txBody>
          <a:bodyPr>
            <a:norm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CHASE-SQL</a:t>
            </a:r>
            <a:r>
              <a:rPr kumimoji="1" lang="en-GB" altLang="zh-CN"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ICLR 2025, Google Cloud and Stanford</a:t>
            </a:r>
            <a:r>
              <a:rPr kumimoji="1" lang="en-US" altLang="zh-CN" sz="2400" b="1" dirty="0">
                <a:latin typeface="Avenir Next" panose="020B0503020202020204" pitchFamily="34" charset="0"/>
                <a:cs typeface="Times New Roman" panose="02020503050405090304" pitchFamily="18" charset="0"/>
              </a:rPr>
              <a:t>)</a:t>
            </a: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40</a:t>
            </a:fld>
            <a:endParaRPr kumimoji="1" lang="zh-CN" altLang="en-US" dirty="0">
              <a:latin typeface="Avenir Next" panose="020B0503020202020204" pitchFamily="34" charset="0"/>
              <a:cs typeface="Times New Roman" panose="02020503050405090304" pitchFamily="18" charset="0"/>
            </a:endParaRPr>
          </a:p>
        </p:txBody>
      </p:sp>
      <p:pic>
        <p:nvPicPr>
          <p:cNvPr id="5" name="图片 4" descr="图示&#10;&#10;AI 生成的内容可能不正确。"/>
          <p:cNvPicPr>
            <a:picLocks noChangeAspect="1"/>
          </p:cNvPicPr>
          <p:nvPr/>
        </p:nvPicPr>
        <p:blipFill>
          <a:blip r:embed="rId3"/>
          <a:stretch>
            <a:fillRect/>
          </a:stretch>
        </p:blipFill>
        <p:spPr>
          <a:xfrm>
            <a:off x="2638695" y="1579727"/>
            <a:ext cx="7047411" cy="3089578"/>
          </a:xfrm>
          <a:prstGeom prst="rect">
            <a:avLst/>
          </a:prstGeom>
        </p:spPr>
      </p:pic>
      <p:sp>
        <p:nvSpPr>
          <p:cNvPr id="7" name="文本框 6"/>
          <p:cNvSpPr txBox="1"/>
          <p:nvPr/>
        </p:nvSpPr>
        <p:spPr>
          <a:xfrm>
            <a:off x="838199" y="4350907"/>
            <a:ext cx="11353801" cy="2369880"/>
          </a:xfrm>
          <a:prstGeom prst="rect">
            <a:avLst/>
          </a:prstGeom>
          <a:noFill/>
        </p:spPr>
        <p:txBody>
          <a:bodyPr wrap="square">
            <a:spAutoFit/>
          </a:bodyPr>
          <a:lstStyle/>
          <a:p>
            <a:pPr>
              <a:lnSpc>
                <a:spcPct val="150000"/>
              </a:lnSpc>
            </a:pPr>
            <a:r>
              <a:rPr lang="en-GB" altLang="zh-CN" sz="20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Reliance on closed-source large models</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 High cost (</a:t>
            </a:r>
            <a:r>
              <a:rPr lang="en-GB" altLang="zh-CN" b="1" dirty="0">
                <a:solidFill>
                  <a:srgbClr val="C00000"/>
                </a:solidFill>
                <a:latin typeface="Avenir Next" panose="020B0503020202020204" pitchFamily="34" charset="0"/>
                <a:cs typeface="Times New Roman" panose="02020503050405090304" pitchFamily="18" charset="0"/>
              </a:rPr>
              <a:t>0.6 USD/query</a:t>
            </a:r>
            <a:r>
              <a:rPr lang="en-GB" altLang="zh-CN" dirty="0">
                <a:latin typeface="Avenir Next" panose="020B0503020202020204" pitchFamily="34" charset="0"/>
                <a:cs typeface="Times New Roman" panose="02020503050405090304" pitchFamily="18" charset="0"/>
              </a:rPr>
              <a:t>), making it difficult to widely deploy in real-world industrial scenarios.</a:t>
            </a:r>
          </a:p>
          <a:p>
            <a:pPr marL="285750" indent="-285750">
              <a:buFont typeface="Arial" panose="020B0604020202090204" pitchFamily="34" charset="0"/>
              <a:buChar char="•"/>
            </a:pPr>
            <a:endParaRPr lang="en-GB" altLang="zh-CN" sz="1000" b="1" dirty="0">
              <a:latin typeface="Avenir Next" panose="020B0503020202020204" pitchFamily="34" charset="0"/>
              <a:cs typeface="Times New Roman" panose="02020503050405090304" pitchFamily="18" charset="0"/>
            </a:endParaRP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SQL selection agent requires fine-tuning</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The </a:t>
            </a:r>
            <a:r>
              <a:rPr lang="en-GB" altLang="zh-CN" i="1" dirty="0">
                <a:solidFill>
                  <a:srgbClr val="C00000"/>
                </a:solidFill>
                <a:latin typeface="Avenir Next" panose="020B0503020202020204" pitchFamily="34" charset="0"/>
                <a:cs typeface="Times New Roman" panose="02020503050405090304" pitchFamily="18" charset="0"/>
              </a:rPr>
              <a:t>Google</a:t>
            </a:r>
            <a:r>
              <a:rPr lang="en-GB" altLang="zh-CN" dirty="0">
                <a:latin typeface="Avenir Next" panose="020B0503020202020204" pitchFamily="34" charset="0"/>
                <a:cs typeface="Times New Roman" panose="02020503050405090304" pitchFamily="18" charset="0"/>
              </a:rPr>
              <a:t> team </a:t>
            </a:r>
            <a:r>
              <a:rPr lang="en-GB" altLang="zh-CN" i="1" dirty="0">
                <a:solidFill>
                  <a:srgbClr val="C00000"/>
                </a:solidFill>
                <a:latin typeface="Avenir Next" panose="020B0503020202020204" pitchFamily="34" charset="0"/>
                <a:cs typeface="Times New Roman" panose="02020503050405090304" pitchFamily="18" charset="0"/>
              </a:rPr>
              <a:t>fine-tuned</a:t>
            </a:r>
            <a:r>
              <a:rPr lang="en-GB" altLang="zh-CN" dirty="0">
                <a:latin typeface="Avenir Next" panose="020B0503020202020204" pitchFamily="34" charset="0"/>
                <a:cs typeface="Times New Roman" panose="02020503050405090304" pitchFamily="18" charset="0"/>
              </a:rPr>
              <a:t> the </a:t>
            </a:r>
            <a:r>
              <a:rPr lang="en-GB" altLang="zh-CN" i="1" dirty="0">
                <a:solidFill>
                  <a:srgbClr val="C00000"/>
                </a:solidFill>
                <a:latin typeface="Avenir Next" panose="020B0503020202020204" pitchFamily="34" charset="0"/>
                <a:cs typeface="Times New Roman" panose="02020503050405090304" pitchFamily="18" charset="0"/>
              </a:rPr>
              <a:t>Gemini-1.5-Flash</a:t>
            </a:r>
            <a:r>
              <a:rPr lang="en-GB" altLang="zh-CN" dirty="0">
                <a:latin typeface="Avenir Next" panose="020B0503020202020204" pitchFamily="34" charset="0"/>
                <a:cs typeface="Times New Roman" panose="02020503050405090304" pitchFamily="18" charset="0"/>
              </a:rPr>
              <a:t> model specifically.</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Limited flexibility due to reliance on domain-specific data.</a:t>
            </a: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Predefined and Fixed Reasoning Workflows</a:t>
            </a:r>
          </a:p>
        </p:txBody>
      </p:sp>
      <p:pic>
        <p:nvPicPr>
          <p:cNvPr id="8" name="图片 7"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9" name="文本框 8"/>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389909" y="3357885"/>
            <a:ext cx="7232073" cy="3481860"/>
          </a:xfrm>
          <a:prstGeom prst="rect">
            <a:avLst/>
          </a:prstGeom>
        </p:spPr>
      </p:pic>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712939" y="1220274"/>
            <a:ext cx="10145562" cy="2394857"/>
          </a:xfrm>
        </p:spPr>
        <p:txBody>
          <a:bodyPr>
            <a:no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OpenSearch</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lvl="1">
              <a:lnSpc>
                <a:spcPct val="100000"/>
              </a:lnSpc>
            </a:pPr>
            <a:r>
              <a:rPr lang="en-GB" altLang="zh-CN" sz="2200" b="1" dirty="0">
                <a:latin typeface="Avenir Next" panose="020B0503020202020204" pitchFamily="34" charset="0"/>
                <a:cs typeface="Times New Roman" panose="02020503050405090304" pitchFamily="18" charset="0"/>
              </a:rPr>
              <a:t>Modular Architecture</a:t>
            </a:r>
            <a:r>
              <a:rPr lang="en-GB" altLang="zh-CN" sz="2200" dirty="0">
                <a:latin typeface="Avenir Next" panose="020B0503020202020204" pitchFamily="34" charset="0"/>
                <a:cs typeface="Times New Roman" panose="02020503050405090304" pitchFamily="18" charset="0"/>
              </a:rPr>
              <a:t>: Divides the task into four stages (Preprocessing, Extraction, Generation, and Refinement) and adds an Alignment module to ensure consistency between steps.</a:t>
            </a:r>
          </a:p>
          <a:p>
            <a:pPr lvl="1">
              <a:lnSpc>
                <a:spcPct val="100000"/>
              </a:lnSpc>
            </a:pPr>
            <a:r>
              <a:rPr lang="en-GB" altLang="zh-CN" sz="2200" b="1" dirty="0">
                <a:latin typeface="Avenir Next" panose="020B0503020202020204" pitchFamily="34" charset="0"/>
                <a:cs typeface="Times New Roman" panose="02020503050405090304" pitchFamily="18" charset="0"/>
              </a:rPr>
              <a:t>Intermediate Language: </a:t>
            </a:r>
            <a:r>
              <a:rPr lang="en-GB" altLang="zh-CN" sz="2200" dirty="0">
                <a:latin typeface="Avenir Next" panose="020B0503020202020204" pitchFamily="34" charset="0"/>
                <a:cs typeface="Times New Roman" panose="02020503050405090304" pitchFamily="18" charset="0"/>
              </a:rPr>
              <a:t>A custom language named SQL-Like is designed to structure the model's reasoning process.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41</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7" name="文本框 6"/>
          <p:cNvSpPr txBox="1"/>
          <p:nvPr/>
        </p:nvSpPr>
        <p:spPr>
          <a:xfrm>
            <a:off x="10214037" y="1207748"/>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3605047" y="1630837"/>
            <a:ext cx="6861769" cy="3303578"/>
          </a:xfrm>
          <a:prstGeom prst="rect">
            <a:avLst/>
          </a:prstGeom>
        </p:spPr>
      </p:pic>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7"/>
            <a:ext cx="11161059" cy="519138"/>
          </a:xfrm>
        </p:spPr>
        <p:txBody>
          <a:bodyPr>
            <a:no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OpenSearch</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marL="0" indent="0">
              <a:lnSpc>
                <a:spcPct val="100000"/>
              </a:lnSpc>
              <a:buNone/>
            </a:pPr>
            <a:endParaRPr kumimoji="1" lang="en-GB" altLang="zh-CN" sz="24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42</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8" name="文本框 7"/>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
        <p:nvSpPr>
          <p:cNvPr id="9" name="文本框 8"/>
          <p:cNvSpPr txBox="1"/>
          <p:nvPr/>
        </p:nvSpPr>
        <p:spPr>
          <a:xfrm>
            <a:off x="838199" y="4273731"/>
            <a:ext cx="11353801" cy="2492990"/>
          </a:xfrm>
          <a:prstGeom prst="rect">
            <a:avLst/>
          </a:prstGeom>
          <a:noFill/>
        </p:spPr>
        <p:txBody>
          <a:bodyPr wrap="square">
            <a:spAutoFit/>
          </a:bodyPr>
          <a:lstStyle/>
          <a:p>
            <a:pPr>
              <a:lnSpc>
                <a:spcPct val="150000"/>
              </a:lnSpc>
            </a:pPr>
            <a:r>
              <a:rPr lang="en-GB" altLang="zh-CN" sz="24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sz="2000" b="1" dirty="0">
                <a:latin typeface="Avenir Next" panose="020B0503020202020204" pitchFamily="34" charset="0"/>
                <a:cs typeface="Times New Roman" panose="02020503050405090304" pitchFamily="18" charset="0"/>
              </a:rPr>
              <a:t>Reliance on closed-source large models</a:t>
            </a:r>
          </a:p>
          <a:p>
            <a:pPr marL="742950" lvl="1" indent="-285750">
              <a:buFont typeface="Arial" panose="020B0604020202090204" pitchFamily="34" charset="0"/>
              <a:buChar char="•"/>
            </a:pPr>
            <a:r>
              <a:rPr lang="en-US" altLang="zh-CN" sz="2000" dirty="0">
                <a:latin typeface="Avenir Next" panose="020B0503020202020204" pitchFamily="34" charset="0"/>
                <a:cs typeface="Times New Roman" panose="02020503050405090304" pitchFamily="18" charset="0"/>
              </a:rPr>
              <a:t>Privacy Risks </a:t>
            </a:r>
          </a:p>
          <a:p>
            <a:pPr marL="285750" indent="-285750">
              <a:buFont typeface="Arial" panose="020B0604020202090204" pitchFamily="34" charset="0"/>
              <a:buChar char="•"/>
            </a:pPr>
            <a:r>
              <a:rPr lang="en" altLang="zh-CN" sz="2000" b="1" dirty="0">
                <a:latin typeface="Avenir Next" panose="020B0503020202020204" pitchFamily="34" charset="0"/>
              </a:rPr>
              <a:t>Rigidity of the Alignment Module</a:t>
            </a:r>
            <a:r>
              <a:rPr lang="en" altLang="zh-CN" sz="2000" dirty="0">
                <a:latin typeface="Avenir Next" panose="020B0503020202020204" pitchFamily="34" charset="0"/>
              </a:rPr>
              <a:t>: </a:t>
            </a:r>
          </a:p>
          <a:p>
            <a:pPr marL="742950" lvl="1" indent="-285750">
              <a:buFont typeface="Arial" panose="020B0604020202090204" pitchFamily="34" charset="0"/>
              <a:buChar char="•"/>
            </a:pPr>
            <a:r>
              <a:rPr lang="en" altLang="zh-CN" sz="2000" dirty="0">
                <a:latin typeface="Avenir Next" panose="020B0503020202020204" pitchFamily="34" charset="0"/>
              </a:rPr>
              <a:t>The alignment mechanism enforces consistency but risks over-constraining SQL generation and limiting adaptability across scenarios.</a:t>
            </a:r>
          </a:p>
          <a:p>
            <a:pPr marL="285750" indent="-285750">
              <a:buFont typeface="Arial" panose="020B0604020202090204" pitchFamily="34" charset="0"/>
              <a:buChar char="•"/>
            </a:pPr>
            <a:r>
              <a:rPr lang="en-GB" altLang="zh-CN" sz="2000" b="1" dirty="0">
                <a:latin typeface="Avenir Next" panose="020B0503020202020204" pitchFamily="34" charset="0"/>
                <a:cs typeface="Times New Roman" panose="02020503050405090304" pitchFamily="18" charset="0"/>
              </a:rPr>
              <a:t>Predefined and </a:t>
            </a:r>
            <a:r>
              <a:rPr lang="en-US" altLang="zh-CN" sz="2000" b="1" dirty="0">
                <a:latin typeface="Avenir Next" panose="020B0503020202020204" pitchFamily="34" charset="0"/>
                <a:cs typeface="Times New Roman" panose="02020503050405090304" pitchFamily="18" charset="0"/>
              </a:rPr>
              <a:t>fixed</a:t>
            </a:r>
            <a:r>
              <a:rPr lang="en-GB" altLang="zh-CN" sz="2000" b="1" dirty="0">
                <a:latin typeface="Avenir Next" panose="020B0503020202020204" pitchFamily="34" charset="0"/>
                <a:cs typeface="Times New Roman" panose="02020503050405090304" pitchFamily="18" charset="0"/>
              </a:rPr>
              <a:t> </a:t>
            </a:r>
            <a:r>
              <a:rPr lang="en-US" altLang="zh-CN" sz="2000" b="1" dirty="0">
                <a:latin typeface="Avenir Next" panose="020B0503020202020204" pitchFamily="34" charset="0"/>
                <a:cs typeface="Times New Roman" panose="02020503050405090304" pitchFamily="18" charset="0"/>
              </a:rPr>
              <a:t>reasoning</a:t>
            </a:r>
            <a:r>
              <a:rPr lang="en-GB" altLang="zh-CN" sz="2000" b="1" dirty="0">
                <a:latin typeface="Avenir Next" panose="020B0503020202020204" pitchFamily="34" charset="0"/>
                <a:cs typeface="Times New Roman" panose="02020503050405090304" pitchFamily="18" charset="0"/>
              </a:rPr>
              <a:t> </a:t>
            </a:r>
            <a:r>
              <a:rPr lang="en-US" altLang="zh-CN" sz="2000" b="1" dirty="0">
                <a:latin typeface="Avenir Next" panose="020B0503020202020204" pitchFamily="34" charset="0"/>
                <a:cs typeface="Times New Roman" panose="02020503050405090304" pitchFamily="18" charset="0"/>
              </a:rPr>
              <a:t>workflows</a:t>
            </a:r>
            <a:endParaRPr lang="en-GB" altLang="zh-CN" sz="2000" b="1" dirty="0">
              <a:latin typeface="Avenir Next" panose="020B0503020202020204" pitchFamily="34" charset="0"/>
              <a:cs typeface="Times New Roman" panose="0202050305040509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pPr>
            <a:r>
              <a:rPr kumimoji="1" lang="en-GB" altLang="zh-CN" sz="2400" b="1" dirty="0" err="1">
                <a:solidFill>
                  <a:srgbClr val="003366"/>
                </a:solidFill>
                <a:latin typeface="Avenir Next" panose="020B0503020202020204" pitchFamily="34" charset="0"/>
                <a:cs typeface="Times New Roman" panose="02020503050405090304" pitchFamily="18" charset="0"/>
              </a:rPr>
              <a:t>XiYan</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lvl="1">
              <a:lnSpc>
                <a:spcPct val="100000"/>
              </a:lnSpc>
            </a:pPr>
            <a:r>
              <a:rPr lang="en-GB" altLang="zh-CN" sz="2000" b="1" dirty="0">
                <a:latin typeface="Avenir Next" panose="020B0503020202020204" pitchFamily="34" charset="0"/>
                <a:cs typeface="Times New Roman" panose="02020503050405090304" pitchFamily="18" charset="0"/>
              </a:rPr>
              <a:t>M-Schema</a:t>
            </a:r>
            <a:r>
              <a:rPr lang="en-GB" altLang="zh-CN" sz="2000" dirty="0">
                <a:latin typeface="Avenir Next" panose="020B0503020202020204" pitchFamily="34" charset="0"/>
                <a:cs typeface="Times New Roman" panose="02020503050405090304" pitchFamily="18" charset="0"/>
              </a:rPr>
              <a:t>: Uses column and value retrieval to select relevant schema items from </a:t>
            </a:r>
            <a:r>
              <a:rPr lang="en-GB" altLang="zh-CN" sz="2000" dirty="0" err="1">
                <a:latin typeface="Avenir Next" panose="020B0503020202020204" pitchFamily="34" charset="0"/>
                <a:cs typeface="Times New Roman" panose="02020503050405090304" pitchFamily="18" charset="0"/>
              </a:rPr>
              <a:t>DBs.</a:t>
            </a:r>
            <a:r>
              <a:rPr lang="en-GB" altLang="zh-CN" sz="2000" dirty="0">
                <a:latin typeface="Avenir Next" panose="020B0503020202020204" pitchFamily="34" charset="0"/>
                <a:cs typeface="Times New Roman" panose="02020503050405090304" pitchFamily="18" charset="0"/>
              </a:rPr>
              <a:t> </a:t>
            </a:r>
          </a:p>
          <a:p>
            <a:pPr lvl="1">
              <a:lnSpc>
                <a:spcPct val="100000"/>
              </a:lnSpc>
            </a:pPr>
            <a:r>
              <a:rPr lang="en-GB" altLang="zh-CN" sz="2000" b="1" dirty="0">
                <a:latin typeface="Avenir Next" panose="020B0503020202020204" pitchFamily="34" charset="0"/>
                <a:cs typeface="Times New Roman" panose="02020503050405090304" pitchFamily="18" charset="0"/>
              </a:rPr>
              <a:t>Fine-tunes a base LLM </a:t>
            </a:r>
            <a:r>
              <a:rPr lang="en-GB" altLang="zh-CN" sz="2000" dirty="0">
                <a:latin typeface="Avenir Next" panose="020B0503020202020204" pitchFamily="34" charset="0"/>
                <a:cs typeface="Times New Roman" panose="02020503050405090304" pitchFamily="18" charset="0"/>
              </a:rPr>
              <a:t>on SQL-specific data, then </a:t>
            </a:r>
            <a:r>
              <a:rPr lang="en-GB" altLang="zh-CN" sz="2000" b="1" dirty="0">
                <a:latin typeface="Avenir Next" panose="020B0503020202020204" pitchFamily="34" charset="0"/>
                <a:cs typeface="Times New Roman" panose="02020503050405090304" pitchFamily="18" charset="0"/>
              </a:rPr>
              <a:t>creates multiple specialized SQL-generation</a:t>
            </a:r>
            <a:r>
              <a:rPr lang="en-GB" altLang="zh-CN" sz="2000" dirty="0">
                <a:latin typeface="Avenir Next" panose="020B0503020202020204" pitchFamily="34" charset="0"/>
                <a:cs typeface="Times New Roman" panose="02020503050405090304" pitchFamily="18" charset="0"/>
              </a:rPr>
              <a:t> models by fine-tuning with diverse Text-to-SQL syntax datasets.</a:t>
            </a:r>
            <a:r>
              <a:rPr lang="zh-CN" altLang="en-US" sz="2000" dirty="0">
                <a:latin typeface="Avenir Next" panose="020B0503020202020204" pitchFamily="34" charset="0"/>
                <a:cs typeface="Times New Roman" panose="02020503050405090304" pitchFamily="18" charset="0"/>
              </a:rPr>
              <a:t> </a:t>
            </a:r>
            <a:endParaRPr lang="en-US" altLang="zh-CN" sz="2000" dirty="0">
              <a:latin typeface="Avenir Next" panose="020B0503020202020204" pitchFamily="34" charset="0"/>
              <a:cs typeface="Times New Roman" panose="02020503050405090304" pitchFamily="18" charset="0"/>
            </a:endParaRPr>
          </a:p>
          <a:p>
            <a:pPr lvl="1">
              <a:lnSpc>
                <a:spcPct val="100000"/>
              </a:lnSpc>
            </a:pPr>
            <a:r>
              <a:rPr lang="en-GB" altLang="zh-CN" sz="2000" dirty="0">
                <a:latin typeface="Avenir Next" panose="020B0503020202020204" pitchFamily="34" charset="0"/>
                <a:cs typeface="Times New Roman" panose="02020503050405090304" pitchFamily="18" charset="0"/>
              </a:rPr>
              <a:t>Employs a </a:t>
            </a:r>
            <a:r>
              <a:rPr lang="en-GB" altLang="zh-CN" sz="2000" b="1" dirty="0">
                <a:latin typeface="Avenir Next" panose="020B0503020202020204" pitchFamily="34" charset="0"/>
                <a:cs typeface="Times New Roman" panose="02020503050405090304" pitchFamily="18" charset="0"/>
              </a:rPr>
              <a:t>fine-tuned SQL selection </a:t>
            </a:r>
            <a:r>
              <a:rPr lang="en-GB" altLang="zh-CN" sz="2000" dirty="0">
                <a:latin typeface="Avenir Next" panose="020B0503020202020204" pitchFamily="34" charset="0"/>
                <a:cs typeface="Times New Roman" panose="02020503050405090304" pitchFamily="18" charset="0"/>
              </a:rPr>
              <a:t>model to choose the best SQL from predictions made by multiple generators.</a:t>
            </a: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43</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0223161" y="145319"/>
            <a:ext cx="1446559" cy="1214523"/>
          </a:xfrm>
          <a:prstGeom prst="rect">
            <a:avLst/>
          </a:prstGeom>
        </p:spPr>
      </p:pic>
      <p:sp>
        <p:nvSpPr>
          <p:cNvPr id="8" name="文本框 7"/>
          <p:cNvSpPr txBox="1"/>
          <p:nvPr/>
        </p:nvSpPr>
        <p:spPr>
          <a:xfrm>
            <a:off x="9773920" y="1335636"/>
            <a:ext cx="2345042" cy="369332"/>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Open-source</a:t>
            </a: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1354021" y="3654959"/>
            <a:ext cx="9999779" cy="283897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pPr>
            <a:r>
              <a:rPr kumimoji="1" lang="en-GB" altLang="zh-CN" sz="2400" b="1" dirty="0" err="1">
                <a:solidFill>
                  <a:srgbClr val="003366"/>
                </a:solidFill>
                <a:latin typeface="Avenir Next" panose="020B0503020202020204" pitchFamily="34" charset="0"/>
                <a:cs typeface="Times New Roman" panose="02020503050405090304" pitchFamily="18" charset="0"/>
              </a:rPr>
              <a:t>XiYan</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44</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0223161" y="145319"/>
            <a:ext cx="1446559" cy="1214523"/>
          </a:xfrm>
          <a:prstGeom prst="rect">
            <a:avLst/>
          </a:prstGeom>
        </p:spPr>
      </p:pic>
      <p:sp>
        <p:nvSpPr>
          <p:cNvPr id="8" name="文本框 7"/>
          <p:cNvSpPr txBox="1"/>
          <p:nvPr/>
        </p:nvSpPr>
        <p:spPr>
          <a:xfrm>
            <a:off x="9773920" y="1335636"/>
            <a:ext cx="2345042" cy="369332"/>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Open-source</a:t>
            </a: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1418838" y="1934803"/>
            <a:ext cx="9999779" cy="2838974"/>
          </a:xfrm>
          <a:prstGeom prst="rect">
            <a:avLst/>
          </a:prstGeom>
        </p:spPr>
      </p:pic>
      <p:sp>
        <p:nvSpPr>
          <p:cNvPr id="5" name="文本框 4"/>
          <p:cNvSpPr txBox="1"/>
          <p:nvPr/>
        </p:nvSpPr>
        <p:spPr>
          <a:xfrm>
            <a:off x="886607" y="4694556"/>
            <a:ext cx="11305393" cy="2123658"/>
          </a:xfrm>
          <a:prstGeom prst="rect">
            <a:avLst/>
          </a:prstGeom>
          <a:noFill/>
        </p:spPr>
        <p:txBody>
          <a:bodyPr wrap="square">
            <a:spAutoFit/>
          </a:bodyPr>
          <a:lstStyle/>
          <a:p>
            <a:pPr>
              <a:lnSpc>
                <a:spcPct val="150000"/>
              </a:lnSpc>
            </a:pPr>
            <a:r>
              <a:rPr lang="en-GB" altLang="zh-CN" sz="24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High dependency on extensive </a:t>
            </a:r>
            <a:r>
              <a:rPr lang="en-GB" altLang="zh-CN" sz="2400" b="1" dirty="0">
                <a:latin typeface="Avenir Next" panose="020B0503020202020204" pitchFamily="34" charset="0"/>
                <a:cs typeface="Times New Roman" panose="02020503050405090304" pitchFamily="18" charset="0"/>
              </a:rPr>
              <a:t>domain-specific data</a:t>
            </a:r>
            <a:r>
              <a:rPr lang="en-GB" altLang="zh-CN" sz="2400" dirty="0">
                <a:latin typeface="Avenir Next" panose="020B0503020202020204" pitchFamily="34" charset="0"/>
                <a:cs typeface="Times New Roman" panose="02020503050405090304" pitchFamily="18" charset="0"/>
              </a:rPr>
              <a:t>.</a:t>
            </a:r>
          </a:p>
          <a:p>
            <a:pPr marL="285750" indent="-28575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Significant </a:t>
            </a:r>
            <a:r>
              <a:rPr lang="en-GB" altLang="zh-CN" sz="2400" b="1" dirty="0">
                <a:latin typeface="Avenir Next" panose="020B0503020202020204" pitchFamily="34" charset="0"/>
                <a:cs typeface="Times New Roman" panose="02020503050405090304" pitchFamily="18" charset="0"/>
              </a:rPr>
              <a:t>costs</a:t>
            </a:r>
            <a:r>
              <a:rPr lang="en-GB" altLang="zh-CN" sz="2400" dirty="0">
                <a:latin typeface="Avenir Next" panose="020B0503020202020204" pitchFamily="34" charset="0"/>
                <a:cs typeface="Times New Roman" panose="02020503050405090304" pitchFamily="18" charset="0"/>
              </a:rPr>
              <a:t> associated with </a:t>
            </a:r>
            <a:r>
              <a:rPr lang="en-GB" altLang="zh-CN" sz="2400" b="1" dirty="0">
                <a:latin typeface="Avenir Next" panose="020B0503020202020204" pitchFamily="34" charset="0"/>
                <a:cs typeface="Times New Roman" panose="02020503050405090304" pitchFamily="18" charset="0"/>
              </a:rPr>
              <a:t>fine-tuning</a:t>
            </a:r>
            <a:r>
              <a:rPr lang="en-GB" altLang="zh-CN" sz="2400" dirty="0">
                <a:latin typeface="Avenir Next" panose="020B0503020202020204" pitchFamily="34" charset="0"/>
                <a:cs typeface="Times New Roman" panose="02020503050405090304" pitchFamily="18" charset="0"/>
              </a:rPr>
              <a:t> multiple models.</a:t>
            </a:r>
          </a:p>
          <a:p>
            <a:pPr marL="285750" indent="-285750">
              <a:buFont typeface="Arial" panose="020B0604020202090204" pitchFamily="34" charset="0"/>
              <a:buChar char="•"/>
            </a:pPr>
            <a:r>
              <a:rPr lang="en-GB" altLang="zh-CN" sz="2400" b="1" dirty="0">
                <a:latin typeface="Avenir Next" panose="020B0503020202020204" pitchFamily="34" charset="0"/>
                <a:cs typeface="Times New Roman" panose="02020503050405090304" pitchFamily="18" charset="0"/>
              </a:rPr>
              <a:t>Difficulty</a:t>
            </a:r>
            <a:r>
              <a:rPr lang="en-GB" altLang="zh-CN" sz="2400" dirty="0">
                <a:latin typeface="Avenir Next" panose="020B0503020202020204" pitchFamily="34" charset="0"/>
                <a:cs typeface="Times New Roman" panose="02020503050405090304" pitchFamily="18" charset="0"/>
              </a:rPr>
              <a:t> in rapid </a:t>
            </a:r>
            <a:r>
              <a:rPr lang="en-GB" altLang="zh-CN" sz="2400" b="1" dirty="0">
                <a:latin typeface="Avenir Next" panose="020B0503020202020204" pitchFamily="34" charset="0"/>
                <a:cs typeface="Times New Roman" panose="02020503050405090304" pitchFamily="18" charset="0"/>
              </a:rPr>
              <a:t>adaptation</a:t>
            </a:r>
            <a:r>
              <a:rPr lang="en-GB" altLang="zh-CN" sz="2400" dirty="0">
                <a:latin typeface="Avenir Next" panose="020B0503020202020204" pitchFamily="34" charset="0"/>
                <a:cs typeface="Times New Roman" panose="02020503050405090304" pitchFamily="18" charset="0"/>
              </a:rPr>
              <a:t> and </a:t>
            </a:r>
            <a:r>
              <a:rPr lang="en-GB" altLang="zh-CN" sz="2400" b="1" dirty="0">
                <a:latin typeface="Avenir Next" panose="020B0503020202020204" pitchFamily="34" charset="0"/>
                <a:cs typeface="Times New Roman" panose="02020503050405090304" pitchFamily="18" charset="0"/>
              </a:rPr>
              <a:t>generalization</a:t>
            </a:r>
            <a:r>
              <a:rPr lang="en-GB" altLang="zh-CN" sz="2400" dirty="0">
                <a:latin typeface="Avenir Next" panose="020B0503020202020204" pitchFamily="34" charset="0"/>
                <a:cs typeface="Times New Roman" panose="02020503050405090304" pitchFamily="18" charset="0"/>
              </a:rPr>
              <a:t> across varied scenarios.</a:t>
            </a:r>
          </a:p>
          <a:p>
            <a:pPr marL="285750" indent="-285750">
              <a:buFont typeface="Arial" panose="020B0604020202090204" pitchFamily="34" charset="0"/>
              <a:buChar char="•"/>
            </a:pPr>
            <a:r>
              <a:rPr lang="en-GB" altLang="zh-CN" sz="2400" b="1" dirty="0">
                <a:latin typeface="Avenir Next" panose="020B0503020202020204" pitchFamily="34" charset="0"/>
                <a:cs typeface="Times New Roman" panose="02020503050405090304" pitchFamily="18" charset="0"/>
              </a:rPr>
              <a:t>Predefined and Fixed Reasoning Workflows</a:t>
            </a:r>
            <a:r>
              <a:rPr lang="en-GB" altLang="zh-CN" sz="2400" dirty="0">
                <a:latin typeface="Avenir Next" panose="020B0503020202020204" pitchFamily="34" charset="0"/>
                <a:cs typeface="Times New Roman" panose="02020503050405090304" pitchFamily="18"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8255"/>
            <a:ext cx="11254273" cy="1325563"/>
          </a:xfrm>
        </p:spPr>
        <p:txBody>
          <a:bodyPr/>
          <a:lstStyle/>
          <a:p>
            <a:r>
              <a:rPr kumimoji="1" lang="en-US" altLang="zh-CN" dirty="0">
                <a:latin typeface="Avenir Next" panose="020B0503020202020204" pitchFamily="34" charset="0"/>
                <a:cs typeface="Times New Roman" panose="02020503050405090304" pitchFamily="18" charset="0"/>
              </a:rPr>
              <a:t>Key Takeaways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45</a:t>
            </a:fld>
            <a:endParaRPr kumimoji="1" lang="zh-CN" altLang="en-US" dirty="0">
              <a:latin typeface="Avenir Next" panose="020B0503020202020204" pitchFamily="34" charset="0"/>
              <a:cs typeface="Times New Roman" panose="02020503050405090304" pitchFamily="18" charset="0"/>
            </a:endParaRPr>
          </a:p>
        </p:txBody>
      </p:sp>
      <p:sp>
        <p:nvSpPr>
          <p:cNvPr id="6" name="内容占位符 5"/>
          <p:cNvSpPr>
            <a:spLocks noGrp="1"/>
          </p:cNvSpPr>
          <p:nvPr>
            <p:ph idx="1"/>
          </p:nvPr>
        </p:nvSpPr>
        <p:spPr>
          <a:xfrm>
            <a:off x="838200" y="1441095"/>
            <a:ext cx="10920984" cy="5044372"/>
          </a:xfrm>
        </p:spPr>
        <p:txBody>
          <a:bodyPr>
            <a:noAutofit/>
          </a:bodyPr>
          <a:lstStyle/>
          <a:p>
            <a:r>
              <a:rPr lang="en-US" altLang="zh-CN" b="1" dirty="0">
                <a:solidFill>
                  <a:srgbClr val="003366"/>
                </a:solidFill>
                <a:latin typeface="Avenir Next" panose="020B0503020202020204" pitchFamily="34" charset="0"/>
                <a:cs typeface="Times New Roman" panose="02020503050405090304" pitchFamily="18" charset="0"/>
              </a:rPr>
              <a:t>Closed-source LLMs for Text-to-SQL:</a:t>
            </a:r>
          </a:p>
          <a:p>
            <a:pPr lvl="1"/>
            <a:r>
              <a:rPr lang="en-GB" altLang="zh-CN" dirty="0">
                <a:latin typeface="Avenir Next" panose="020B0503020202020204" pitchFamily="34" charset="0"/>
                <a:cs typeface="Times New Roman" panose="02020503050405090304" pitchFamily="18" charset="0"/>
              </a:rPr>
              <a:t>High </a:t>
            </a:r>
            <a:r>
              <a:rPr lang="en-GB" altLang="zh-CN" dirty="0">
                <a:solidFill>
                  <a:srgbClr val="C00000"/>
                </a:solidFill>
                <a:latin typeface="Avenir Next" panose="020B0503020202020204" pitchFamily="34" charset="0"/>
                <a:cs typeface="Times New Roman" panose="02020503050405090304" pitchFamily="18" charset="0"/>
              </a:rPr>
              <a:t>inference</a:t>
            </a:r>
            <a:r>
              <a:rPr lang="en-GB" altLang="zh-CN" dirty="0">
                <a:latin typeface="Avenir Next" panose="020B0503020202020204" pitchFamily="34" charset="0"/>
                <a:cs typeface="Times New Roman" panose="02020503050405090304" pitchFamily="18" charset="0"/>
              </a:rPr>
              <a:t> API </a:t>
            </a:r>
            <a:r>
              <a:rPr lang="en-GB" altLang="zh-CN" dirty="0">
                <a:solidFill>
                  <a:srgbClr val="C00000"/>
                </a:solidFill>
                <a:latin typeface="Avenir Next" panose="020B0503020202020204" pitchFamily="34" charset="0"/>
                <a:cs typeface="Times New Roman" panose="02020503050405090304" pitchFamily="18" charset="0"/>
              </a:rPr>
              <a:t>cost</a:t>
            </a:r>
            <a:r>
              <a:rPr lang="en-GB" altLang="zh-CN" dirty="0">
                <a:latin typeface="Avenir Next" panose="020B0503020202020204" pitchFamily="34" charset="0"/>
                <a:cs typeface="Times New Roman" panose="02020503050405090304" pitchFamily="18" charset="0"/>
              </a:rPr>
              <a:t> limits practical deployments.</a:t>
            </a:r>
          </a:p>
          <a:p>
            <a:pPr lvl="1"/>
            <a:r>
              <a:rPr lang="en-GB" altLang="zh-CN" dirty="0">
                <a:latin typeface="Avenir Next" panose="020B0503020202020204" pitchFamily="34" charset="0"/>
                <a:cs typeface="Times New Roman" panose="02020503050405090304" pitchFamily="18" charset="0"/>
              </a:rPr>
              <a:t>Potential data privacy concerns for sensitive applications.</a:t>
            </a:r>
          </a:p>
          <a:p>
            <a:pPr lvl="1"/>
            <a:endParaRPr lang="en-GB" altLang="zh-CN" dirty="0">
              <a:latin typeface="Avenir Next" panose="020B0503020202020204" pitchFamily="34" charset="0"/>
              <a:cs typeface="Times New Roman" panose="02020503050405090304" pitchFamily="18" charset="0"/>
            </a:endParaRPr>
          </a:p>
          <a:p>
            <a:r>
              <a:rPr lang="en-US" altLang="zh-CN" b="1" dirty="0">
                <a:solidFill>
                  <a:srgbClr val="003366"/>
                </a:solidFill>
                <a:latin typeface="Avenir Next" panose="020B0503020202020204" pitchFamily="34" charset="0"/>
                <a:cs typeface="Times New Roman" panose="02020503050405090304" pitchFamily="18" charset="0"/>
              </a:rPr>
              <a:t>Open-source LLMs for Text-to-SQL:</a:t>
            </a:r>
          </a:p>
          <a:p>
            <a:pPr lvl="1"/>
            <a:r>
              <a:rPr lang="en-GB" altLang="zh-CN" dirty="0">
                <a:latin typeface="Avenir Next" panose="020B0503020202020204" pitchFamily="34" charset="0"/>
                <a:cs typeface="Times New Roman" panose="02020503050405090304" pitchFamily="18" charset="0"/>
              </a:rPr>
              <a:t>Dependence on </a:t>
            </a:r>
            <a:r>
              <a:rPr lang="en-GB" altLang="zh-CN" dirty="0">
                <a:solidFill>
                  <a:srgbClr val="C00000"/>
                </a:solidFill>
                <a:latin typeface="Avenir Next" panose="020B0503020202020204" pitchFamily="34" charset="0"/>
                <a:cs typeface="Times New Roman" panose="02020503050405090304" pitchFamily="18" charset="0"/>
              </a:rPr>
              <a:t>extensive</a:t>
            </a:r>
            <a:r>
              <a:rPr lang="en-GB" altLang="zh-CN" dirty="0">
                <a:latin typeface="Avenir Next" panose="020B0503020202020204" pitchFamily="34" charset="0"/>
                <a:cs typeface="Times New Roman" panose="02020503050405090304" pitchFamily="18" charset="0"/>
              </a:rPr>
              <a:t> domain-specific </a:t>
            </a:r>
            <a:r>
              <a:rPr lang="en-GB" altLang="zh-CN" dirty="0">
                <a:solidFill>
                  <a:srgbClr val="C00000"/>
                </a:solidFill>
                <a:latin typeface="Avenir Next" panose="020B0503020202020204" pitchFamily="34" charset="0"/>
                <a:cs typeface="Times New Roman" panose="02020503050405090304" pitchFamily="18" charset="0"/>
              </a:rPr>
              <a:t>data</a:t>
            </a:r>
            <a:r>
              <a:rPr lang="en-GB" altLang="zh-CN" dirty="0">
                <a:latin typeface="Avenir Next" panose="020B0503020202020204" pitchFamily="34" charset="0"/>
                <a:cs typeface="Times New Roman" panose="02020503050405090304" pitchFamily="18" charset="0"/>
              </a:rPr>
              <a:t> for </a:t>
            </a:r>
            <a:r>
              <a:rPr lang="en-GB" altLang="zh-CN" dirty="0">
                <a:solidFill>
                  <a:srgbClr val="C00000"/>
                </a:solidFill>
                <a:latin typeface="Avenir Next" panose="020B0503020202020204" pitchFamily="34" charset="0"/>
                <a:cs typeface="Times New Roman" panose="02020503050405090304" pitchFamily="18" charset="0"/>
              </a:rPr>
              <a:t>model fine-tuning</a:t>
            </a:r>
            <a:r>
              <a:rPr lang="en-GB" altLang="zh-CN" dirty="0">
                <a:latin typeface="Avenir Next" panose="020B0503020202020204" pitchFamily="34" charset="0"/>
                <a:cs typeface="Times New Roman" panose="02020503050405090304" pitchFamily="18" charset="0"/>
              </a:rPr>
              <a:t>.</a:t>
            </a:r>
          </a:p>
          <a:p>
            <a:pPr lvl="1"/>
            <a:r>
              <a:rPr lang="en-GB" altLang="zh-CN" dirty="0">
                <a:latin typeface="Avenir Next" panose="020B0503020202020204" pitchFamily="34" charset="0"/>
                <a:cs typeface="Times New Roman" panose="02020503050405090304" pitchFamily="18" charset="0"/>
              </a:rPr>
              <a:t>Limited generalization capability across different use cases.</a:t>
            </a:r>
          </a:p>
          <a:p>
            <a:endParaRPr lang="en-US" altLang="zh-CN" dirty="0">
              <a:latin typeface="Avenir Next" panose="020B0503020202020204" pitchFamily="34" charset="0"/>
              <a:cs typeface="Times New Roman" panose="02020503050405090304" pitchFamily="18" charset="0"/>
            </a:endParaRPr>
          </a:p>
          <a:p>
            <a:r>
              <a:rPr lang="en-GB" altLang="zh-CN" b="1" dirty="0">
                <a:solidFill>
                  <a:srgbClr val="003366"/>
                </a:solidFill>
                <a:latin typeface="Avenir Next" panose="020B0503020202020204" pitchFamily="34" charset="0"/>
                <a:cs typeface="Times New Roman" panose="02020503050405090304" pitchFamily="18" charset="0"/>
              </a:rPr>
              <a:t>Common Limitations in Existing Solutions</a:t>
            </a:r>
            <a:r>
              <a:rPr lang="en-US" altLang="zh-CN" b="1" dirty="0">
                <a:solidFill>
                  <a:srgbClr val="003366"/>
                </a:solidFill>
                <a:latin typeface="Avenir Next" panose="020B0503020202020204" pitchFamily="34" charset="0"/>
                <a:cs typeface="Times New Roman" panose="02020503050405090304" pitchFamily="18" charset="0"/>
              </a:rPr>
              <a:t>:</a:t>
            </a:r>
          </a:p>
          <a:p>
            <a:pPr lvl="1"/>
            <a:r>
              <a:rPr lang="en-GB" altLang="zh-CN" dirty="0">
                <a:solidFill>
                  <a:srgbClr val="C00000"/>
                </a:solidFill>
                <a:latin typeface="Avenir Next" panose="020B0503020202020204" pitchFamily="34" charset="0"/>
                <a:cs typeface="Times New Roman" panose="02020503050405090304" pitchFamily="18" charset="0"/>
              </a:rPr>
              <a:t>Predefined</a:t>
            </a:r>
            <a:r>
              <a:rPr lang="en-GB" altLang="zh-CN" dirty="0">
                <a:latin typeface="Avenir Next" panose="020B0503020202020204" pitchFamily="34" charset="0"/>
                <a:cs typeface="Times New Roman" panose="02020503050405090304" pitchFamily="18" charset="0"/>
              </a:rPr>
              <a:t> and </a:t>
            </a:r>
            <a:r>
              <a:rPr lang="en-GB" altLang="zh-CN" dirty="0">
                <a:solidFill>
                  <a:srgbClr val="C00000"/>
                </a:solidFill>
                <a:latin typeface="Avenir Next" panose="020B0503020202020204" pitchFamily="34" charset="0"/>
                <a:cs typeface="Times New Roman" panose="02020503050405090304" pitchFamily="18" charset="0"/>
              </a:rPr>
              <a:t>fixed reasoning workflows</a:t>
            </a:r>
            <a:r>
              <a:rPr lang="en-GB" altLang="zh-CN" dirty="0">
                <a:latin typeface="Avenir Next" panose="020B0503020202020204" pitchFamily="34" charset="0"/>
                <a:cs typeface="Times New Roman" panose="02020503050405090304" pitchFamily="18" charset="0"/>
              </a:rPr>
              <a:t> restrict adaptability.</a:t>
            </a:r>
          </a:p>
          <a:p>
            <a:pPr lvl="1"/>
            <a:r>
              <a:rPr lang="en-US" altLang="zh-CN" dirty="0">
                <a:latin typeface="Avenir Next" panose="020B0503020202020204" pitchFamily="34" charset="0"/>
                <a:cs typeface="Times New Roman" panose="02020503050405090304" pitchFamily="18" charset="0"/>
              </a:rPr>
              <a:t>Domain adaptation and generalization across DB and text queries </a:t>
            </a:r>
          </a:p>
        </p:txBody>
      </p:sp>
      <p:pic>
        <p:nvPicPr>
          <p:cNvPr id="3" name="图片 2" descr="图形用户界面, 应用程序&#10;&#10;AI 生成的内容可能不正确。"/>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609254" y="1439507"/>
            <a:ext cx="476151" cy="442399"/>
          </a:xfrm>
          <a:prstGeom prst="rect">
            <a:avLst/>
          </a:prstGeom>
        </p:spPr>
      </p:pic>
      <p:pic>
        <p:nvPicPr>
          <p:cNvPr id="5" name="图片 4"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558330" y="3158692"/>
            <a:ext cx="567267" cy="476274"/>
          </a:xfrm>
          <a:prstGeom prst="rect">
            <a:avLst/>
          </a:prstGeom>
        </p:spPr>
      </p:pic>
      <p:pic>
        <p:nvPicPr>
          <p:cNvPr id="7" name="图片 6" descr="图形用户界面, 应用程序&#10;&#10;AI 生成的内容可能不正确。"/>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141914" y="4985605"/>
            <a:ext cx="476151" cy="442399"/>
          </a:xfrm>
          <a:prstGeom prst="rect">
            <a:avLst/>
          </a:prstGeom>
        </p:spPr>
      </p:pic>
      <p:pic>
        <p:nvPicPr>
          <p:cNvPr id="8" name="图片 7"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558330" y="4975557"/>
            <a:ext cx="567267" cy="47627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4986" y="45229"/>
            <a:ext cx="11254273" cy="1325563"/>
          </a:xfrm>
        </p:spPr>
        <p:txBody>
          <a:bodyPr/>
          <a:lstStyle/>
          <a:p>
            <a:r>
              <a:rPr kumimoji="1" lang="en-US" altLang="zh-CN" dirty="0">
                <a:latin typeface="Avenir Next" panose="020B0503020202020204" pitchFamily="34" charset="0"/>
                <a:cs typeface="Times New Roman" panose="02020503050405090304" pitchFamily="18" charset="0"/>
              </a:rPr>
              <a:t>Where Are We Going?</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46</a:t>
            </a:fld>
            <a:endParaRPr kumimoji="1" lang="zh-CN" altLang="en-US" dirty="0">
              <a:latin typeface="Avenir Next" panose="020B0503020202020204" pitchFamily="34" charset="0"/>
              <a:cs typeface="Times New Roman" panose="02020503050405090304" pitchFamily="18" charset="0"/>
            </a:endParaRPr>
          </a:p>
        </p:txBody>
      </p:sp>
      <p:sp>
        <p:nvSpPr>
          <p:cNvPr id="3" name="圆角矩形 2"/>
          <p:cNvSpPr/>
          <p:nvPr/>
        </p:nvSpPr>
        <p:spPr>
          <a:xfrm>
            <a:off x="960870" y="2190129"/>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High Inference API</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Cost</a:t>
            </a:r>
            <a:endParaRPr kumimoji="1" lang="zh-CN" altLang="en-US" b="1" dirty="0">
              <a:latin typeface="Avenir Next" panose="020B0503020202020204" pitchFamily="34" charset="0"/>
              <a:cs typeface="Times New Roman" panose="02020503050405090304" pitchFamily="18" charset="0"/>
            </a:endParaRPr>
          </a:p>
        </p:txBody>
      </p:sp>
      <p:sp>
        <p:nvSpPr>
          <p:cNvPr id="7" name="文本框 6"/>
          <p:cNvSpPr txBox="1"/>
          <p:nvPr/>
        </p:nvSpPr>
        <p:spPr>
          <a:xfrm>
            <a:off x="1621820" y="1688920"/>
            <a:ext cx="1667435" cy="400110"/>
          </a:xfrm>
          <a:prstGeom prst="rect">
            <a:avLst/>
          </a:prstGeom>
          <a:noFill/>
        </p:spPr>
        <p:txBody>
          <a:bodyPr wrap="square">
            <a:spAutoFit/>
          </a:bodyPr>
          <a:lstStyle/>
          <a:p>
            <a:pPr algn="ctr"/>
            <a:r>
              <a:rPr lang="en-US" altLang="zh-CN" sz="2000" b="1" dirty="0">
                <a:solidFill>
                  <a:srgbClr val="C00000"/>
                </a:solidFill>
                <a:latin typeface="Avenir Next" panose="020B0503020202020204" pitchFamily="34" charset="0"/>
                <a:cs typeface="Times New Roman" panose="02020503050405090304" pitchFamily="18" charset="0"/>
              </a:rPr>
              <a:t>Challenges</a:t>
            </a:r>
            <a:endParaRPr lang="zh-CN" altLang="en-US" sz="2000" b="1" dirty="0">
              <a:solidFill>
                <a:srgbClr val="C00000"/>
              </a:solidFill>
              <a:latin typeface="Avenir Next" panose="020B0503020202020204" pitchFamily="34" charset="0"/>
              <a:cs typeface="Times New Roman" panose="02020503050405090304" pitchFamily="18" charset="0"/>
            </a:endParaRPr>
          </a:p>
        </p:txBody>
      </p:sp>
      <p:sp>
        <p:nvSpPr>
          <p:cNvPr id="9" name="文本框 8"/>
          <p:cNvSpPr txBox="1"/>
          <p:nvPr/>
        </p:nvSpPr>
        <p:spPr>
          <a:xfrm>
            <a:off x="5620760" y="1688920"/>
            <a:ext cx="1550895" cy="400110"/>
          </a:xfrm>
          <a:prstGeom prst="rect">
            <a:avLst/>
          </a:prstGeom>
          <a:noFill/>
        </p:spPr>
        <p:txBody>
          <a:bodyPr wrap="square">
            <a:spAutoFit/>
          </a:bodyPr>
          <a:lstStyle/>
          <a:p>
            <a:pPr algn="ctr"/>
            <a:r>
              <a:rPr lang="en-US" altLang="zh-CN" sz="2000" b="1" dirty="0">
                <a:solidFill>
                  <a:schemeClr val="accent6">
                    <a:lumMod val="75000"/>
                  </a:schemeClr>
                </a:solidFill>
                <a:latin typeface="Avenir Next" panose="020B0503020202020204" pitchFamily="34" charset="0"/>
                <a:cs typeface="Times New Roman" panose="02020503050405090304" pitchFamily="18" charset="0"/>
              </a:rPr>
              <a:t>Key Idea</a:t>
            </a:r>
            <a:endParaRPr lang="zh-CN" altLang="en-US" sz="20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13" name="圆角矩形 12"/>
          <p:cNvSpPr/>
          <p:nvPr/>
        </p:nvSpPr>
        <p:spPr>
          <a:xfrm>
            <a:off x="4844321" y="2190129"/>
            <a:ext cx="3103775"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Open-source LLMs</a:t>
            </a:r>
            <a:endParaRPr kumimoji="1" lang="zh-CN" altLang="en-US" sz="2000" b="1" dirty="0">
              <a:latin typeface="Avenir Next" panose="020B0503020202020204" pitchFamily="34" charset="0"/>
              <a:cs typeface="Times New Roman" panose="02020503050405090304" pitchFamily="18" charset="0"/>
            </a:endParaRPr>
          </a:p>
        </p:txBody>
      </p:sp>
      <p:sp>
        <p:nvSpPr>
          <p:cNvPr id="25" name="燕尾形箭头 24"/>
          <p:cNvSpPr/>
          <p:nvPr/>
        </p:nvSpPr>
        <p:spPr>
          <a:xfrm>
            <a:off x="4123841" y="2351493"/>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41" name="文本框 40"/>
          <p:cNvSpPr txBox="1"/>
          <p:nvPr/>
        </p:nvSpPr>
        <p:spPr>
          <a:xfrm>
            <a:off x="401185" y="2284275"/>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43" name="文本框 42"/>
          <p:cNvSpPr txBox="1"/>
          <p:nvPr/>
        </p:nvSpPr>
        <p:spPr>
          <a:xfrm>
            <a:off x="7984672" y="2264925"/>
            <a:ext cx="491711"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47" name="文本框 46"/>
          <p:cNvSpPr txBox="1"/>
          <p:nvPr/>
        </p:nvSpPr>
        <p:spPr>
          <a:xfrm>
            <a:off x="4670687" y="2777104"/>
            <a:ext cx="3571108" cy="646331"/>
          </a:xfrm>
          <a:prstGeom prst="rect">
            <a:avLst/>
          </a:prstGeom>
          <a:noFill/>
        </p:spPr>
        <p:txBody>
          <a:bodyPr wrap="square">
            <a:spAutoFit/>
          </a:bodyPr>
          <a:lstStyle/>
          <a:p>
            <a:pPr algn="ctr"/>
            <a:r>
              <a:rPr lang="en-GB" altLang="zh-CN" dirty="0">
                <a:latin typeface="Avenir Next" panose="020B0503020202020204" pitchFamily="34" charset="0"/>
                <a:cs typeface="Times New Roman" panose="02020503050405090304" pitchFamily="18" charset="0"/>
              </a:rPr>
              <a:t>Lower deployment cost and improved flexibility</a:t>
            </a:r>
            <a:endParaRPr lang="zh-CN" altLang="en-US" dirty="0">
              <a:latin typeface="Avenir Next" panose="020B0503020202020204" pitchFamily="34" charset="0"/>
              <a:cs typeface="Times New Roman" panose="02020503050405090304" pitchFamily="18" charset="0"/>
            </a:endParaRPr>
          </a:p>
        </p:txBody>
      </p:sp>
      <p:grpSp>
        <p:nvGrpSpPr>
          <p:cNvPr id="56" name="组合 55"/>
          <p:cNvGrpSpPr/>
          <p:nvPr/>
        </p:nvGrpSpPr>
        <p:grpSpPr>
          <a:xfrm>
            <a:off x="401185" y="3407016"/>
            <a:ext cx="8056386" cy="1230203"/>
            <a:chOff x="401185" y="3407016"/>
            <a:chExt cx="8056386" cy="1230203"/>
          </a:xfrm>
        </p:grpSpPr>
        <p:sp>
          <p:nvSpPr>
            <p:cNvPr id="14" name="圆角矩形 13"/>
            <p:cNvSpPr/>
            <p:nvPr/>
          </p:nvSpPr>
          <p:spPr>
            <a:xfrm>
              <a:off x="960870" y="3407016"/>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Expensive fine-tuning</a:t>
              </a:r>
              <a:endParaRPr kumimoji="1" lang="zh-CN" altLang="en-US" b="1" dirty="0">
                <a:latin typeface="Avenir Next" panose="020B0503020202020204" pitchFamily="34" charset="0"/>
                <a:cs typeface="Times New Roman" panose="02020503050405090304" pitchFamily="18" charset="0"/>
              </a:endParaRPr>
            </a:p>
          </p:txBody>
        </p:sp>
        <p:sp>
          <p:nvSpPr>
            <p:cNvPr id="16" name="圆角矩形 15"/>
            <p:cNvSpPr/>
            <p:nvPr/>
          </p:nvSpPr>
          <p:spPr>
            <a:xfrm>
              <a:off x="4844321" y="3407016"/>
              <a:ext cx="3103776"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Training-free Paradigm</a:t>
              </a:r>
              <a:endParaRPr kumimoji="1" lang="zh-CN" altLang="en-US" sz="2000" b="1" dirty="0">
                <a:latin typeface="Avenir Next" panose="020B0503020202020204" pitchFamily="34" charset="0"/>
                <a:cs typeface="Times New Roman" panose="02020503050405090304" pitchFamily="18" charset="0"/>
              </a:endParaRPr>
            </a:p>
          </p:txBody>
        </p:sp>
        <p:sp>
          <p:nvSpPr>
            <p:cNvPr id="21" name="燕尾形箭头 20"/>
            <p:cNvSpPr/>
            <p:nvPr/>
          </p:nvSpPr>
          <p:spPr>
            <a:xfrm>
              <a:off x="4123841" y="3568380"/>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35" name="文本框 34"/>
            <p:cNvSpPr txBox="1"/>
            <p:nvPr/>
          </p:nvSpPr>
          <p:spPr>
            <a:xfrm>
              <a:off x="401185" y="3454088"/>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36" name="文本框 35"/>
            <p:cNvSpPr txBox="1"/>
            <p:nvPr/>
          </p:nvSpPr>
          <p:spPr>
            <a:xfrm>
              <a:off x="8005886" y="3521018"/>
              <a:ext cx="451685" cy="461665"/>
            </a:xfrm>
            <a:prstGeom prst="rect">
              <a:avLst/>
            </a:prstGeom>
            <a:noFill/>
          </p:spPr>
          <p:txBody>
            <a:bodyPr wrap="square">
              <a:spAutoFit/>
            </a:bodyPr>
            <a:lstStyle/>
            <a:p>
              <a:r>
                <a:rPr lang="en-US" altLang="zh-CN" sz="2400" b="1" dirty="0">
                  <a:latin typeface="Avenir Next" panose="020B0503020202020204" pitchFamily="34" charset="0"/>
                  <a:cs typeface="Times New Roman" panose="02020503050405090304" pitchFamily="18" charset="0"/>
                </a:rPr>
                <a:t>🚀</a:t>
              </a:r>
              <a:endParaRPr lang="zh-CN" altLang="en-US" sz="2400" b="1" dirty="0">
                <a:latin typeface="Avenir Next" panose="020B0503020202020204" pitchFamily="34" charset="0"/>
                <a:cs typeface="Times New Roman" panose="02020503050405090304" pitchFamily="18" charset="0"/>
              </a:endParaRPr>
            </a:p>
          </p:txBody>
        </p:sp>
        <p:sp>
          <p:nvSpPr>
            <p:cNvPr id="48" name="文本框 47"/>
            <p:cNvSpPr txBox="1"/>
            <p:nvPr/>
          </p:nvSpPr>
          <p:spPr>
            <a:xfrm>
              <a:off x="4670687" y="3990888"/>
              <a:ext cx="3479400" cy="646331"/>
            </a:xfrm>
            <a:prstGeom prst="rect">
              <a:avLst/>
            </a:prstGeom>
            <a:noFill/>
          </p:spPr>
          <p:txBody>
            <a:bodyPr wrap="square">
              <a:spAutoFit/>
            </a:bodyPr>
            <a:lstStyle/>
            <a:p>
              <a:pPr algn="ctr"/>
              <a:r>
                <a:rPr lang="en-US" altLang="zh-CN" dirty="0">
                  <a:latin typeface="Avenir Next" panose="020B0503020202020204" pitchFamily="34" charset="0"/>
                  <a:cs typeface="Times New Roman" panose="02020503050405090304" pitchFamily="18" charset="0"/>
                </a:rPr>
                <a:t>Zero-shot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reasoning without additional tuning</a:t>
              </a:r>
              <a:endParaRPr lang="zh-CN" altLang="en-US" dirty="0">
                <a:latin typeface="Avenir Next" panose="020B0503020202020204" pitchFamily="34" charset="0"/>
                <a:cs typeface="Times New Roman" panose="02020503050405090304" pitchFamily="18" charset="0"/>
              </a:endParaRPr>
            </a:p>
          </p:txBody>
        </p:sp>
      </p:grpSp>
      <p:grpSp>
        <p:nvGrpSpPr>
          <p:cNvPr id="57" name="组合 56"/>
          <p:cNvGrpSpPr/>
          <p:nvPr/>
        </p:nvGrpSpPr>
        <p:grpSpPr>
          <a:xfrm>
            <a:off x="342650" y="4728229"/>
            <a:ext cx="8100599" cy="1269624"/>
            <a:chOff x="342650" y="4728229"/>
            <a:chExt cx="8100599" cy="1269624"/>
          </a:xfrm>
        </p:grpSpPr>
        <p:sp>
          <p:nvSpPr>
            <p:cNvPr id="29" name="圆角矩形 28"/>
            <p:cNvSpPr/>
            <p:nvPr/>
          </p:nvSpPr>
          <p:spPr>
            <a:xfrm>
              <a:off x="960870" y="4728229"/>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Fixed</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Reasoning</a:t>
              </a:r>
              <a:r>
                <a:rPr kumimoji="1" lang="zh-CN" altLang="en-US" b="1" dirty="0">
                  <a:latin typeface="Avenir Next" panose="020B0503020202020204" pitchFamily="34" charset="0"/>
                  <a:cs typeface="Times New Roman" panose="02020503050405090304" pitchFamily="18" charset="0"/>
                </a:rPr>
                <a:t> </a:t>
              </a:r>
            </a:p>
          </p:txBody>
        </p:sp>
        <p:sp>
          <p:nvSpPr>
            <p:cNvPr id="30" name="圆角矩形 29"/>
            <p:cNvSpPr/>
            <p:nvPr/>
          </p:nvSpPr>
          <p:spPr>
            <a:xfrm>
              <a:off x="4844320" y="4728229"/>
              <a:ext cx="3103776"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Dynamic</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Reasoning</a:t>
              </a:r>
              <a:endParaRPr kumimoji="1" lang="zh-CN" altLang="en-US" sz="2000" b="1" dirty="0">
                <a:latin typeface="Avenir Next" panose="020B0503020202020204" pitchFamily="34" charset="0"/>
                <a:cs typeface="Times New Roman" panose="02020503050405090304" pitchFamily="18" charset="0"/>
              </a:endParaRPr>
            </a:p>
          </p:txBody>
        </p:sp>
        <p:sp>
          <p:nvSpPr>
            <p:cNvPr id="32" name="燕尾形箭头 31"/>
            <p:cNvSpPr/>
            <p:nvPr/>
          </p:nvSpPr>
          <p:spPr>
            <a:xfrm>
              <a:off x="4123840" y="4889592"/>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37" name="文本框 36"/>
            <p:cNvSpPr txBox="1"/>
            <p:nvPr/>
          </p:nvSpPr>
          <p:spPr>
            <a:xfrm>
              <a:off x="7991564" y="4822375"/>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39" name="文本框 38"/>
            <p:cNvSpPr txBox="1"/>
            <p:nvPr/>
          </p:nvSpPr>
          <p:spPr>
            <a:xfrm>
              <a:off x="342650" y="4822375"/>
              <a:ext cx="560629" cy="461665"/>
            </a:xfrm>
            <a:prstGeom prst="rect">
              <a:avLst/>
            </a:prstGeom>
            <a:noFill/>
          </p:spPr>
          <p:txBody>
            <a:bodyPr wrap="square">
              <a:spAutoFit/>
            </a:bodyPr>
            <a:lstStyle/>
            <a:p>
              <a:pPr algn="ctr"/>
              <a:r>
                <a:rPr lang="zh-CN" altLang="en-US" sz="2400" b="1" dirty="0">
                  <a:latin typeface="Avenir Next" panose="020B0503020202020204" pitchFamily="34" charset="0"/>
                  <a:cs typeface="Times New Roman" panose="02020503050405090304" pitchFamily="18" charset="0"/>
                </a:rPr>
                <a:t>📌 </a:t>
              </a:r>
            </a:p>
          </p:txBody>
        </p:sp>
        <p:sp>
          <p:nvSpPr>
            <p:cNvPr id="51" name="文本框 50"/>
            <p:cNvSpPr txBox="1"/>
            <p:nvPr/>
          </p:nvSpPr>
          <p:spPr>
            <a:xfrm>
              <a:off x="4670687" y="5351522"/>
              <a:ext cx="3571108" cy="646331"/>
            </a:xfrm>
            <a:prstGeom prst="rect">
              <a:avLst/>
            </a:prstGeom>
            <a:noFill/>
          </p:spPr>
          <p:txBody>
            <a:bodyPr wrap="square">
              <a:spAutoFit/>
            </a:bodyPr>
            <a:lstStyle/>
            <a:p>
              <a:pPr algn="ctr"/>
              <a:r>
                <a:rPr lang="en-US" altLang="zh-CN" dirty="0">
                  <a:latin typeface="Avenir Next" panose="020B0503020202020204" pitchFamily="34" charset="0"/>
                  <a:cs typeface="Times New Roman" panose="02020503050405090304" pitchFamily="18" charset="0"/>
                </a:rPr>
                <a:t>Adaptive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reasoning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workflows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guided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by</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task</a:t>
              </a:r>
              <a:r>
                <a:rPr lang="zh-CN" altLang="en-US" dirty="0">
                  <a:latin typeface="Avenir Next" panose="020B0503020202020204" pitchFamily="34" charset="0"/>
                  <a:cs typeface="Times New Roman" panose="02020503050405090304" pitchFamily="18" charset="0"/>
                </a:rPr>
                <a:t> </a:t>
              </a:r>
            </a:p>
          </p:txBody>
        </p:sp>
      </p:grpSp>
      <p:grpSp>
        <p:nvGrpSpPr>
          <p:cNvPr id="58" name="组合 57"/>
          <p:cNvGrpSpPr/>
          <p:nvPr/>
        </p:nvGrpSpPr>
        <p:grpSpPr>
          <a:xfrm>
            <a:off x="8540496" y="2351494"/>
            <a:ext cx="3599937" cy="2701714"/>
            <a:chOff x="8540496" y="2351494"/>
            <a:chExt cx="3599937" cy="2701714"/>
          </a:xfrm>
        </p:grpSpPr>
        <p:sp>
          <p:nvSpPr>
            <p:cNvPr id="44" name="右大括号 43"/>
            <p:cNvSpPr/>
            <p:nvPr/>
          </p:nvSpPr>
          <p:spPr>
            <a:xfrm>
              <a:off x="8540496" y="2351494"/>
              <a:ext cx="313227" cy="2701714"/>
            </a:xfrm>
            <a:prstGeom prst="rightBrace">
              <a:avLst>
                <a:gd name="adj1" fmla="val 8333"/>
                <a:gd name="adj2" fmla="val 493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45" name="圆角矩形 44"/>
            <p:cNvSpPr/>
            <p:nvPr/>
          </p:nvSpPr>
          <p:spPr>
            <a:xfrm>
              <a:off x="9049970" y="3199236"/>
              <a:ext cx="3090463" cy="1006229"/>
            </a:xfrm>
            <a:prstGeom prst="round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Reasoning</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Agents</a:t>
              </a:r>
            </a:p>
            <a:p>
              <a:pPr algn="ctr"/>
              <a:r>
                <a:rPr kumimoji="1" lang="en-US" altLang="zh-CN" sz="2000" b="1" dirty="0">
                  <a:latin typeface="Avenir Next" panose="020B0503020202020204" pitchFamily="34" charset="0"/>
                  <a:cs typeface="Times New Roman" panose="02020503050405090304" pitchFamily="18" charset="0"/>
                </a:rPr>
                <a:t>based</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on</a:t>
              </a:r>
              <a:r>
                <a:rPr kumimoji="1" lang="zh-CN" altLang="en-US" sz="2000" b="1" dirty="0">
                  <a:latin typeface="Avenir Next" panose="020B0503020202020204" pitchFamily="34" charset="0"/>
                  <a:cs typeface="Times New Roman" panose="02020503050405090304" pitchFamily="18" charset="0"/>
                </a:rPr>
                <a:t> </a:t>
              </a:r>
              <a:endParaRPr kumimoji="1" lang="en-US" altLang="zh-CN" sz="2000" b="1" dirty="0">
                <a:latin typeface="Avenir Next" panose="020B0503020202020204" pitchFamily="34" charset="0"/>
                <a:cs typeface="Times New Roman" panose="02020503050405090304" pitchFamily="18" charset="0"/>
              </a:endParaRPr>
            </a:p>
            <a:p>
              <a:pPr algn="ctr"/>
              <a:r>
                <a:rPr kumimoji="1" lang="en-US" altLang="zh-CN" sz="2000" b="1" dirty="0">
                  <a:latin typeface="Avenir Next" panose="020B0503020202020204" pitchFamily="34" charset="0"/>
                  <a:cs typeface="Times New Roman" panose="02020503050405090304" pitchFamily="18" charset="0"/>
                </a:rPr>
                <a:t>Open-source</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LLMs</a:t>
              </a:r>
              <a:endParaRPr kumimoji="1" lang="zh-CN" altLang="en-US" sz="2000" b="1" dirty="0">
                <a:latin typeface="Avenir Next" panose="020B0503020202020204" pitchFamily="34" charset="0"/>
                <a:cs typeface="Times New Roman" panose="02020503050405090304" pitchFamily="18" charset="0"/>
              </a:endParaRPr>
            </a:p>
          </p:txBody>
        </p:sp>
        <p:sp>
          <p:nvSpPr>
            <p:cNvPr id="55" name="文本框 54"/>
            <p:cNvSpPr txBox="1"/>
            <p:nvPr/>
          </p:nvSpPr>
          <p:spPr>
            <a:xfrm>
              <a:off x="9770409" y="2760860"/>
              <a:ext cx="1714500" cy="369332"/>
            </a:xfrm>
            <a:prstGeom prst="rect">
              <a:avLst/>
            </a:prstGeom>
            <a:noFill/>
          </p:spPr>
          <p:txBody>
            <a:bodyPr wrap="square">
              <a:spAutoFit/>
            </a:bodyPr>
            <a:lstStyle/>
            <a:p>
              <a:pPr algn="ctr"/>
              <a:r>
                <a:rPr lang="en-US" altLang="zh-CN" b="1" dirty="0">
                  <a:latin typeface="Avenir Next" panose="020B0503020202020204" pitchFamily="34" charset="0"/>
                  <a:cs typeface="Times New Roman" panose="02020503050405090304" pitchFamily="18" charset="0"/>
                </a:rPr>
                <a:t>Our</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Goal</a:t>
              </a:r>
              <a:endParaRPr lang="zh-CN" altLang="en-US" b="1" dirty="0">
                <a:latin typeface="Avenir Next" panose="020B0503020202020204" pitchFamily="34" charset="0"/>
                <a:cs typeface="Times New Roman" panose="0202050305040509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blinds(horizontal)">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423" y="90487"/>
            <a:ext cx="12078788" cy="1325563"/>
          </a:xfrm>
        </p:spPr>
        <p:txBody>
          <a:bodyPr>
            <a:normAutofit/>
          </a:bodyPr>
          <a:lstStyle/>
          <a:p>
            <a:pPr algn="ctr"/>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br>
              <a:rPr kumimoji="1" lang="en-US" altLang="zh-CN" dirty="0">
                <a:latin typeface="Avenir Next" panose="020B0503020202020204" pitchFamily="34" charset="0"/>
                <a:cs typeface="Times New Roman" panose="02020503050405090304" pitchFamily="18" charset="0"/>
              </a:rPr>
            </a:br>
            <a:r>
              <a:rPr kumimoji="1" lang="en-US" altLang="zh-CN" sz="4000" dirty="0">
                <a:latin typeface="Avenir Next" panose="020B0503020202020204" pitchFamily="34" charset="0"/>
                <a:cs typeface="Times New Roman" panose="02020503050405090304" pitchFamily="18" charset="0"/>
              </a:rPr>
              <a:t>A</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Plug-and-Play</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NL2SQL</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Reasoning</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Framework</a:t>
            </a:r>
            <a:endParaRPr kumimoji="1" lang="zh-CN" altLang="en-US" dirty="0">
              <a:latin typeface="Avenir Next" panose="020B0503020202020204" pitchFamily="34" charset="0"/>
              <a:cs typeface="Times New Roman" panose="02020503050405090304" pitchFamily="18" charset="0"/>
            </a:endParaRPr>
          </a:p>
        </p:txBody>
      </p:sp>
      <p:pic>
        <p:nvPicPr>
          <p:cNvPr id="5" name="内容占位符 4"/>
          <p:cNvPicPr>
            <a:picLocks noGrp="1" noChangeAspect="1"/>
          </p:cNvPicPr>
          <p:nvPr>
            <p:ph idx="1"/>
          </p:nvPr>
        </p:nvPicPr>
        <p:blipFill>
          <a:blip r:embed="rId3"/>
          <a:stretch>
            <a:fillRect/>
          </a:stretch>
        </p:blipFill>
        <p:spPr>
          <a:xfrm>
            <a:off x="1067877" y="1647815"/>
            <a:ext cx="8910075" cy="424160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47</a:t>
            </a:fld>
            <a:endParaRPr kumimoji="1" lang="zh-CN" altLang="en-US" dirty="0">
              <a:latin typeface="Avenir Next" panose="020B0503020202020204" pitchFamily="34" charset="0"/>
              <a:cs typeface="Times New Roman" panose="02020503050405090304" pitchFamily="18" charset="0"/>
            </a:endParaRPr>
          </a:p>
        </p:txBody>
      </p:sp>
      <p:sp>
        <p:nvSpPr>
          <p:cNvPr id="3" name="文本框 2"/>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
        <p:nvSpPr>
          <p:cNvPr id="6" name="圆角矩形 5"/>
          <p:cNvSpPr/>
          <p:nvPr/>
        </p:nvSpPr>
        <p:spPr>
          <a:xfrm>
            <a:off x="10019900" y="2221660"/>
            <a:ext cx="1826116"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Open-source LLMs</a:t>
            </a:r>
            <a:endParaRPr kumimoji="1" lang="zh-CN" altLang="en-US" b="1" dirty="0">
              <a:latin typeface="Avenir Next" panose="020B0503020202020204" pitchFamily="34" charset="0"/>
              <a:cs typeface="Times New Roman" panose="02020503050405090304" pitchFamily="18" charset="0"/>
            </a:endParaRPr>
          </a:p>
        </p:txBody>
      </p:sp>
      <p:sp>
        <p:nvSpPr>
          <p:cNvPr id="7" name="圆角矩形 6"/>
          <p:cNvSpPr/>
          <p:nvPr/>
        </p:nvSpPr>
        <p:spPr>
          <a:xfrm>
            <a:off x="10019899" y="3438547"/>
            <a:ext cx="1826117"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Training-free Paradigm</a:t>
            </a:r>
            <a:endParaRPr kumimoji="1" lang="zh-CN" altLang="en-US" b="1" dirty="0">
              <a:latin typeface="Avenir Next" panose="020B0503020202020204" pitchFamily="34" charset="0"/>
              <a:cs typeface="Times New Roman" panose="02020503050405090304" pitchFamily="18" charset="0"/>
            </a:endParaRPr>
          </a:p>
        </p:txBody>
      </p:sp>
      <p:sp>
        <p:nvSpPr>
          <p:cNvPr id="8" name="圆角矩形 7"/>
          <p:cNvSpPr/>
          <p:nvPr/>
        </p:nvSpPr>
        <p:spPr>
          <a:xfrm>
            <a:off x="10019898" y="4759760"/>
            <a:ext cx="1826117"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Dynamic</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Reasoning</a:t>
            </a:r>
            <a:endParaRPr kumimoji="1" lang="zh-CN" altLang="en-US" b="1" dirty="0">
              <a:latin typeface="Avenir Next" panose="020B0503020202020204" pitchFamily="34" charset="0"/>
              <a:cs typeface="Times New Roman" panose="0202050305040509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512295" y="6402388"/>
            <a:ext cx="486963" cy="365125"/>
          </a:xfrm>
        </p:spPr>
        <p:txBody>
          <a:bodyPr/>
          <a:lstStyle/>
          <a:p>
            <a:fld id="{1A555381-9BA3-9543-9FC3-0B4BD9DA0727}" type="slidenum">
              <a:rPr kumimoji="1" lang="zh-CN" altLang="en-US" smtClean="0"/>
              <a:t>48</a:t>
            </a:fld>
            <a:endParaRPr kumimoji="1" lang="zh-CN" altLang="en-US"/>
          </a:p>
        </p:txBody>
      </p:sp>
      <p:sp>
        <p:nvSpPr>
          <p:cNvPr id="10" name="标题 9"/>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NL2SQL </a:t>
            </a:r>
            <a:r>
              <a:rPr kumimoji="1" lang="en-US" altLang="zh-CN" dirty="0">
                <a:solidFill>
                  <a:srgbClr val="1F4E79"/>
                </a:solidFill>
                <a:latin typeface="Avenir Next" panose="020B0503020202020204" pitchFamily="34" charset="0"/>
                <a:cs typeface="Times New Roman" panose="02020503050405090304" pitchFamily="18" charset="0"/>
              </a:rPr>
              <a:t>Human</a:t>
            </a:r>
            <a:r>
              <a:rPr kumimoji="1" lang="en-US" altLang="zh-CN" dirty="0">
                <a:latin typeface="Avenir Next" panose="020B0503020202020204" pitchFamily="34" charset="0"/>
                <a:cs typeface="Times New Roman" panose="02020503050405090304" pitchFamily="18" charset="0"/>
              </a:rPr>
              <a:t> Workflow</a:t>
            </a:r>
            <a:endParaRPr lang="zh-CN" altLang="en-US" dirty="0">
              <a:latin typeface="Avenir Next" panose="020B0503020202020204" pitchFamily="34" charset="0"/>
              <a:cs typeface="Times New Roman" panose="02020503050405090304" pitchFamily="18" charset="0"/>
            </a:endParaRPr>
          </a:p>
        </p:txBody>
      </p:sp>
      <p:sp>
        <p:nvSpPr>
          <p:cNvPr id="14" name="圆角矩形 5"/>
          <p:cNvSpPr/>
          <p:nvPr/>
        </p:nvSpPr>
        <p:spPr>
          <a:xfrm>
            <a:off x="3246694" y="1695933"/>
            <a:ext cx="7401492" cy="6800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sz="2000">
                <a:solidFill>
                  <a:schemeClr val="tx1"/>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Find</a:t>
            </a:r>
            <a:r>
              <a:rPr lang="en-GB" altLang="zh-CN" sz="2000">
                <a:solidFill>
                  <a:schemeClr val="tx1"/>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a:solidFill>
                  <a:schemeClr val="tx1"/>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the number of dog pets that are raised by female student</a:t>
            </a:r>
            <a:endParaRPr lang="en-GB" altLang="zh-CN" sz="2000">
              <a:solidFill>
                <a:schemeClr val="tx1"/>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15" name="图片 14" descr="图标&#10;&#10;描述已自动生成"/>
          <p:cNvPicPr>
            <a:picLocks noChangeAspect="1"/>
          </p:cNvPicPr>
          <p:nvPr/>
        </p:nvPicPr>
        <p:blipFill>
          <a:blip r:embed="rId3"/>
          <a:stretch>
            <a:fillRect/>
          </a:stretch>
        </p:blipFill>
        <p:spPr>
          <a:xfrm>
            <a:off x="1834732" y="1554779"/>
            <a:ext cx="959666" cy="964020"/>
          </a:xfrm>
          <a:prstGeom prst="rect">
            <a:avLst/>
          </a:prstGeom>
        </p:spPr>
      </p:pic>
      <p:sp>
        <p:nvSpPr>
          <p:cNvPr id="16" name="圆角矩形 5"/>
          <p:cNvSpPr/>
          <p:nvPr/>
        </p:nvSpPr>
        <p:spPr>
          <a:xfrm>
            <a:off x="3246694" y="1691421"/>
            <a:ext cx="7401492" cy="6800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Find</a:t>
            </a:r>
            <a:r>
              <a:rPr lang="en-GB" altLang="zh-CN" sz="2000" dirty="0">
                <a:solidFill>
                  <a:srgbClr val="000000"/>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the </a:t>
            </a:r>
            <a:r>
              <a:rPr lang="en-GB" altLang="zh-CN" sz="2000" dirty="0">
                <a:solidFill>
                  <a:srgbClr val="7030A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number</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of </a:t>
            </a:r>
            <a:r>
              <a:rPr lang="en-GB" altLang="zh-CN" sz="2000" dirty="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r>
              <a:rPr lang="en-GB" altLang="zh-CN" sz="2000" dirty="0">
                <a:solidFill>
                  <a:srgbClr val="003366"/>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that are raised by </a:t>
            </a:r>
            <a:r>
              <a:rPr lang="en-GB" altLang="zh-CN" sz="2000" dirty="0">
                <a:gradFill>
                  <a:gsLst>
                    <a:gs pos="0">
                      <a:schemeClr val="accent4"/>
                    </a:gs>
                    <a:gs pos="54000">
                      <a:srgbClr val="00B050"/>
                    </a:gs>
                    <a:gs pos="56990">
                      <a:srgbClr val="04AA4D"/>
                    </a:gs>
                    <a:gs pos="53000">
                      <a:schemeClr val="accent4"/>
                    </a:gs>
                    <a:gs pos="100000">
                      <a:srgbClr val="00B050"/>
                    </a:gs>
                  </a:gsLst>
                  <a:lin ang="5400000" scaled="0"/>
                </a:gra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female</a:t>
            </a:r>
            <a:r>
              <a:rPr lang="en-GB" altLang="zh-CN" sz="2000" dirty="0">
                <a:solidFill>
                  <a:srgbClr val="003366"/>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endParaRPr lang="en-GB" altLang="zh-CN" sz="2000" dirty="0">
              <a:solidFill>
                <a:srgbClr val="C00000"/>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7" name="文本框 16"/>
          <p:cNvSpPr txBox="1"/>
          <p:nvPr/>
        </p:nvSpPr>
        <p:spPr>
          <a:xfrm>
            <a:off x="840378" y="1088571"/>
            <a:ext cx="416269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dirty="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Step-1</a:t>
            </a:r>
            <a:r>
              <a:rPr lang="en-US" altLang="zh-CN" sz="2200" dirty="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NL Understanding</a:t>
            </a:r>
            <a:endParaRPr lang="en-US" sz="22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8" name="文本框 17"/>
          <p:cNvSpPr txBox="1"/>
          <p:nvPr/>
        </p:nvSpPr>
        <p:spPr>
          <a:xfrm>
            <a:off x="840378" y="2656113"/>
            <a:ext cx="77941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Step-2</a:t>
            </a:r>
            <a:r>
              <a:rPr lang="en-US" altLang="zh-CN"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 Linking and Database Content Retrieval</a:t>
            </a:r>
            <a:endParaRPr lang="en-US"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aphicFrame>
        <p:nvGraphicFramePr>
          <p:cNvPr id="19" name="表格 18"/>
          <p:cNvGraphicFramePr>
            <a:graphicFrameLocks noGrp="1"/>
          </p:cNvGraphicFramePr>
          <p:nvPr/>
        </p:nvGraphicFramePr>
        <p:xfrm>
          <a:off x="1262744" y="3430741"/>
          <a:ext cx="4522760" cy="914400"/>
        </p:xfrm>
        <a:graphic>
          <a:graphicData uri="http://schemas.openxmlformats.org/drawingml/2006/table">
            <a:tbl>
              <a:tblPr firstRow="1" bandRow="1">
                <a:tableStyleId>{5C22544A-7EE6-4342-B048-85BDC9FD1C3A}</a:tableStyleId>
              </a:tblPr>
              <a:tblGrid>
                <a:gridCol w="1130690">
                  <a:extLst>
                    <a:ext uri="{9D8B030D-6E8A-4147-A177-3AD203B41FA5}">
                      <a16:colId xmlns:a16="http://schemas.microsoft.com/office/drawing/2014/main" val="20000"/>
                    </a:ext>
                  </a:extLst>
                </a:gridCol>
                <a:gridCol w="1130690">
                  <a:extLst>
                    <a:ext uri="{9D8B030D-6E8A-4147-A177-3AD203B41FA5}">
                      <a16:colId xmlns:a16="http://schemas.microsoft.com/office/drawing/2014/main" val="20001"/>
                    </a:ext>
                  </a:extLst>
                </a:gridCol>
                <a:gridCol w="1130690">
                  <a:extLst>
                    <a:ext uri="{9D8B030D-6E8A-4147-A177-3AD203B41FA5}">
                      <a16:colId xmlns:a16="http://schemas.microsoft.com/office/drawing/2014/main" val="20002"/>
                    </a:ext>
                  </a:extLst>
                </a:gridCol>
                <a:gridCol w="1130690">
                  <a:extLst>
                    <a:ext uri="{9D8B030D-6E8A-4147-A177-3AD203B41FA5}">
                      <a16:colId xmlns:a16="http://schemas.microsoft.com/office/drawing/2014/main" val="20003"/>
                    </a:ext>
                  </a:extLst>
                </a:gridCol>
              </a:tblGrid>
              <a:tr h="181098">
                <a:tc gridSpan="4">
                  <a:txBody>
                    <a:bodyPr/>
                    <a:lstStyle/>
                    <a:p>
                      <a:pPr algn="ct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a:t>
                      </a:r>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83614">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PetID</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PetType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PetAge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p>
                  </a:txBody>
                  <a:tcPr/>
                </a:tc>
                <a:extLst>
                  <a:ext uri="{0D108BD9-81ED-4DB2-BD59-A6C34878D82A}">
                    <a16:rowId xmlns:a16="http://schemas.microsoft.com/office/drawing/2014/main" val="10001"/>
                  </a:ext>
                </a:extLst>
              </a:tr>
              <a:tr h="183927">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bl>
          </a:graphicData>
        </a:graphic>
      </p:graphicFrame>
      <p:sp>
        <p:nvSpPr>
          <p:cNvPr id="20" name="文本框 19"/>
          <p:cNvSpPr txBox="1"/>
          <p:nvPr/>
        </p:nvSpPr>
        <p:spPr>
          <a:xfrm>
            <a:off x="840377" y="5316582"/>
            <a:ext cx="742405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Step-3</a:t>
            </a:r>
            <a:r>
              <a:rPr lang="en-US" altLang="zh-CN"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Translating the NL Intent into the SQL</a:t>
            </a:r>
            <a:r>
              <a:rPr lang="zh-CN"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tLang="en-US"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aphicFrame>
        <p:nvGraphicFramePr>
          <p:cNvPr id="21" name="表格 20"/>
          <p:cNvGraphicFramePr>
            <a:graphicFrameLocks noGrp="1"/>
          </p:cNvGraphicFramePr>
          <p:nvPr/>
        </p:nvGraphicFramePr>
        <p:xfrm>
          <a:off x="6947440" y="3414144"/>
          <a:ext cx="4111508" cy="914400"/>
        </p:xfrm>
        <a:graphic>
          <a:graphicData uri="http://schemas.openxmlformats.org/drawingml/2006/table">
            <a:tbl>
              <a:tblPr firstRow="1" bandRow="1">
                <a:tableStyleId>{5C22544A-7EE6-4342-B048-85BDC9FD1C3A}</a:tableStyleId>
              </a:tblPr>
              <a:tblGrid>
                <a:gridCol w="1027877">
                  <a:extLst>
                    <a:ext uri="{9D8B030D-6E8A-4147-A177-3AD203B41FA5}">
                      <a16:colId xmlns:a16="http://schemas.microsoft.com/office/drawing/2014/main" val="20000"/>
                    </a:ext>
                  </a:extLst>
                </a:gridCol>
                <a:gridCol w="1027877">
                  <a:extLst>
                    <a:ext uri="{9D8B030D-6E8A-4147-A177-3AD203B41FA5}">
                      <a16:colId xmlns:a16="http://schemas.microsoft.com/office/drawing/2014/main" val="20001"/>
                    </a:ext>
                  </a:extLst>
                </a:gridCol>
                <a:gridCol w="1027877">
                  <a:extLst>
                    <a:ext uri="{9D8B030D-6E8A-4147-A177-3AD203B41FA5}">
                      <a16:colId xmlns:a16="http://schemas.microsoft.com/office/drawing/2014/main" val="20002"/>
                    </a:ext>
                  </a:extLst>
                </a:gridCol>
                <a:gridCol w="1027877">
                  <a:extLst>
                    <a:ext uri="{9D8B030D-6E8A-4147-A177-3AD203B41FA5}">
                      <a16:colId xmlns:a16="http://schemas.microsoft.com/office/drawing/2014/main" val="20003"/>
                    </a:ext>
                  </a:extLst>
                </a:gridCol>
              </a:tblGrid>
              <a:tr h="250448">
                <a:tc gridSpan="4">
                  <a:txBody>
                    <a:bodyPr/>
                    <a:lstStyle/>
                    <a:p>
                      <a:pPr algn="ct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0448">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StuID</a:t>
                      </a:r>
                    </a:p>
                  </a:txBody>
                  <a:tcPr/>
                </a:tc>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Sex</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Age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p>
                  </a:txBody>
                  <a:tcPr/>
                </a:tc>
                <a:extLst>
                  <a:ext uri="{0D108BD9-81ED-4DB2-BD59-A6C34878D82A}">
                    <a16:rowId xmlns:a16="http://schemas.microsoft.com/office/drawing/2014/main" val="10001"/>
                  </a:ext>
                </a:extLst>
              </a:tr>
              <a:tr h="250448">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a:t>
                      </a: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bl>
          </a:graphicData>
        </a:graphic>
      </p:graphicFrame>
      <p:graphicFrame>
        <p:nvGraphicFramePr>
          <p:cNvPr id="22" name="表格 21"/>
          <p:cNvGraphicFramePr>
            <a:graphicFrameLocks noGrp="1"/>
          </p:cNvGraphicFramePr>
          <p:nvPr/>
        </p:nvGraphicFramePr>
        <p:xfrm>
          <a:off x="3461259" y="4526061"/>
          <a:ext cx="3083631" cy="609600"/>
        </p:xfrm>
        <a:graphic>
          <a:graphicData uri="http://schemas.openxmlformats.org/drawingml/2006/table">
            <a:tbl>
              <a:tblPr firstRow="1" bandRow="1">
                <a:tableStyleId>{5C22544A-7EE6-4342-B048-85BDC9FD1C3A}</a:tableStyleId>
              </a:tblPr>
              <a:tblGrid>
                <a:gridCol w="1027877">
                  <a:extLst>
                    <a:ext uri="{9D8B030D-6E8A-4147-A177-3AD203B41FA5}">
                      <a16:colId xmlns:a16="http://schemas.microsoft.com/office/drawing/2014/main" val="20000"/>
                    </a:ext>
                  </a:extLst>
                </a:gridCol>
                <a:gridCol w="1027877">
                  <a:extLst>
                    <a:ext uri="{9D8B030D-6E8A-4147-A177-3AD203B41FA5}">
                      <a16:colId xmlns:a16="http://schemas.microsoft.com/office/drawing/2014/main" val="20001"/>
                    </a:ext>
                  </a:extLst>
                </a:gridCol>
                <a:gridCol w="1027877">
                  <a:extLst>
                    <a:ext uri="{9D8B030D-6E8A-4147-A177-3AD203B41FA5}">
                      <a16:colId xmlns:a16="http://schemas.microsoft.com/office/drawing/2014/main" val="20002"/>
                    </a:ext>
                  </a:extLst>
                </a:gridCol>
              </a:tblGrid>
              <a:tr h="250448">
                <a:tc gridSpan="3">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Has_Pet</a:t>
                      </a:r>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0448">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PetID</a:t>
                      </a:r>
                    </a:p>
                  </a:txBody>
                  <a:tcPr/>
                </a:tc>
                <a:tc>
                  <a:txBody>
                    <a:bodyPr/>
                    <a:lstStyle/>
                    <a:p>
                      <a:pPr lvl="0">
                        <a:buNone/>
                      </a:pPr>
                      <a:r>
                        <a:rPr lang="zh-CN" sz="1400" b="0" i="0" u="none" strike="noStrike" noProof="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StuID</a:t>
                      </a:r>
                      <a:endParaRPr lang="zh-CN">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1"/>
                  </a:ext>
                </a:extLst>
              </a:tr>
            </a:tbl>
          </a:graphicData>
        </a:graphic>
      </p:graphicFrame>
      <p:cxnSp>
        <p:nvCxnSpPr>
          <p:cNvPr id="41" name="肘形连接符 40"/>
          <p:cNvCxnSpPr/>
          <p:nvPr/>
        </p:nvCxnSpPr>
        <p:spPr>
          <a:xfrm rot="10800000">
            <a:off x="1728440" y="4047894"/>
            <a:ext cx="1732819" cy="981307"/>
          </a:xfrm>
          <a:prstGeom prst="bentConnector3">
            <a:avLst>
              <a:gd name="adj1" fmla="val 100195"/>
            </a:avLst>
          </a:prstGeom>
          <a:ln w="19050">
            <a:solidFill>
              <a:srgbClr val="71688B"/>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22" idx="2"/>
            <a:endCxn id="21" idx="1"/>
          </p:cNvCxnSpPr>
          <p:nvPr/>
        </p:nvCxnSpPr>
        <p:spPr>
          <a:xfrm rot="5400000" flipH="1" flipV="1">
            <a:off x="5343098" y="3531320"/>
            <a:ext cx="1264317" cy="1944366"/>
          </a:xfrm>
          <a:prstGeom prst="bentConnector4">
            <a:avLst>
              <a:gd name="adj1" fmla="val -18081"/>
              <a:gd name="adj2" fmla="val 89648"/>
            </a:avLst>
          </a:prstGeom>
          <a:ln w="19050">
            <a:solidFill>
              <a:srgbClr val="71688B"/>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3" name="圆角矩形 5"/>
          <p:cNvSpPr/>
          <p:nvPr/>
        </p:nvSpPr>
        <p:spPr>
          <a:xfrm>
            <a:off x="1834732" y="5889228"/>
            <a:ext cx="9025983" cy="753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Select </a:t>
            </a:r>
            <a:r>
              <a:rPr lang="en-US" altLang="zh-CN" sz="2000">
                <a:solidFill>
                  <a:srgbClr val="7030A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count(*)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FROM</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JOIN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err="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has_pet</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b="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T2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ON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T1.stuid=T2.stuid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JOIN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T3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ON</a:t>
            </a:r>
            <a:r>
              <a:rPr lang="zh-CN" altLang="en-US"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T2.petid=T3.petid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WHERE</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a:t>
            </a:r>
            <a:r>
              <a:rPr lang="en-US" altLang="zh-CN" sz="2000">
                <a:solidFill>
                  <a:srgbClr val="FFC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sex</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r>
              <a:rPr lang="en-US" altLang="zh-CN" sz="200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AND</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T3.pettype=‘</a:t>
            </a:r>
            <a:r>
              <a:rPr lang="en-US" altLang="zh-CN" sz="200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tLang="en-US"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44" name="肘形连接符 43"/>
          <p:cNvCxnSpPr/>
          <p:nvPr/>
        </p:nvCxnSpPr>
        <p:spPr>
          <a:xfrm rot="10800000" flipV="1">
            <a:off x="2871216" y="2157984"/>
            <a:ext cx="3224784" cy="2057400"/>
          </a:xfrm>
          <a:prstGeom prst="bentConnector3">
            <a:avLst>
              <a:gd name="adj1" fmla="val 95"/>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图形 4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4508" y="4692681"/>
            <a:ext cx="2234440" cy="1036596"/>
          </a:xfrm>
          <a:prstGeom prst="rect">
            <a:avLst/>
          </a:prstGeom>
        </p:spPr>
      </p:pic>
      <p:cxnSp>
        <p:nvCxnSpPr>
          <p:cNvPr id="46" name="曲线连接符 45"/>
          <p:cNvCxnSpPr/>
          <p:nvPr/>
        </p:nvCxnSpPr>
        <p:spPr>
          <a:xfrm rot="5400000">
            <a:off x="7702978" y="2823225"/>
            <a:ext cx="1632167" cy="357418"/>
          </a:xfrm>
          <a:prstGeom prst="curvedConnector3">
            <a:avLst>
              <a:gd name="adj1" fmla="val 50000"/>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p:nvPr/>
        </p:nvCxnSpPr>
        <p:spPr>
          <a:xfrm rot="5400000">
            <a:off x="8484627" y="2412781"/>
            <a:ext cx="1268243" cy="734482"/>
          </a:xfrm>
          <a:prstGeom prst="curvedConnector3">
            <a:avLst>
              <a:gd name="adj1" fmla="val 50000"/>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p:cNvCxnSpPr/>
          <p:nvPr/>
        </p:nvCxnSpPr>
        <p:spPr>
          <a:xfrm rot="10800000" flipV="1">
            <a:off x="3653628" y="2183928"/>
            <a:ext cx="2891263" cy="1264316"/>
          </a:xfrm>
          <a:prstGeom prst="curvedConnector3">
            <a:avLst>
              <a:gd name="adj1" fmla="val 33257"/>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5400000">
            <a:off x="7552104" y="3121502"/>
            <a:ext cx="2182644" cy="231440"/>
          </a:xfrm>
          <a:prstGeom prst="bentConnector5">
            <a:avLst>
              <a:gd name="adj1" fmla="val 29053"/>
              <a:gd name="adj2" fmla="val -1120122"/>
              <a:gd name="adj3" fmla="val 110474"/>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500"/>
                                        <p:tgtEl>
                                          <p:spTgt spid="22"/>
                                        </p:tgtEl>
                                      </p:cBhvr>
                                    </p:animEffect>
                                  </p:childTnLst>
                                </p:cTn>
                              </p:par>
                              <p:par>
                                <p:cTn id="25" presetID="3" presetClass="entr" presetSubtype="1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par>
                                <p:cTn id="28" presetID="3" presetClass="entr" presetSubtype="1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linds(horizontal)">
                                      <p:cBhvr>
                                        <p:cTn id="30" dur="500"/>
                                        <p:tgtEl>
                                          <p:spTgt spid="42"/>
                                        </p:tgtEl>
                                      </p:cBhvr>
                                    </p:animEffect>
                                  </p:childTnLst>
                                </p:cTn>
                              </p:par>
                              <p:par>
                                <p:cTn id="31" presetID="3" presetClass="entr" presetSubtype="1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blinds(horizontal)">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blinds(horizontal)">
                                      <p:cBhvr>
                                        <p:cTn id="38" dur="500"/>
                                        <p:tgtEl>
                                          <p:spTgt spid="48"/>
                                        </p:tgtEl>
                                      </p:cBhvr>
                                    </p:animEffect>
                                  </p:childTnLst>
                                </p:cTn>
                              </p:par>
                              <p:par>
                                <p:cTn id="39" presetID="3" presetClass="entr" presetSubtype="1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blinds(horizontal)">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blinds(horizontal)">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dissolve">
                                      <p:cBhvr>
                                        <p:cTn id="51" dur="500"/>
                                        <p:tgtEl>
                                          <p:spTgt spid="44"/>
                                        </p:tgtEl>
                                      </p:cBhvr>
                                    </p:animEffect>
                                  </p:childTnLst>
                                </p:cTn>
                              </p:par>
                              <p:par>
                                <p:cTn id="52" presetID="9"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dissolve">
                                      <p:cBhvr>
                                        <p:cTn id="54" dur="5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linds(horizontal)">
                                      <p:cBhvr>
                                        <p:cTn id="59" dur="500"/>
                                        <p:tgtEl>
                                          <p:spTgt spid="20"/>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linds(horizontal)">
                                      <p:cBhvr>
                                        <p:cTn id="6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0" grpId="0"/>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4</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6" name="可选流程 5"/>
          <p:cNvSpPr/>
          <p:nvPr/>
        </p:nvSpPr>
        <p:spPr>
          <a:xfrm>
            <a:off x="8146473" y="193489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C4.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Multiple Possible SQL Queries</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7" name="图片 6"/>
          <p:cNvPicPr>
            <a:picLocks noChangeAspect="1"/>
          </p:cNvPicPr>
          <p:nvPr/>
        </p:nvPicPr>
        <p:blipFill>
          <a:blip r:embed="rId3"/>
          <a:stretch>
            <a:fillRect/>
          </a:stretch>
        </p:blipFill>
        <p:spPr>
          <a:xfrm>
            <a:off x="103905" y="2406984"/>
            <a:ext cx="8646100" cy="3573916"/>
          </a:xfrm>
          <a:prstGeom prst="rect">
            <a:avLst/>
          </a:prstGeom>
        </p:spPr>
      </p:pic>
      <p:pic>
        <p:nvPicPr>
          <p:cNvPr id="9" name="图片 8"/>
          <p:cNvPicPr>
            <a:picLocks noChangeAspect="1"/>
          </p:cNvPicPr>
          <p:nvPr/>
        </p:nvPicPr>
        <p:blipFill>
          <a:blip r:embed="rId4"/>
          <a:stretch>
            <a:fillRect/>
          </a:stretch>
        </p:blipFill>
        <p:spPr>
          <a:xfrm>
            <a:off x="6804959" y="4292200"/>
            <a:ext cx="5194300" cy="2540000"/>
          </a:xfrm>
          <a:prstGeom prst="rect">
            <a:avLst/>
          </a:prstGeom>
        </p:spPr>
      </p:pic>
      <p:sp>
        <p:nvSpPr>
          <p:cNvPr id="15" name="可选流程 14"/>
          <p:cNvSpPr/>
          <p:nvPr/>
        </p:nvSpPr>
        <p:spPr>
          <a:xfrm>
            <a:off x="8146473" y="2614352"/>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C5.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 Schema Dependency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7" name="可选流程 16"/>
          <p:cNvSpPr/>
          <p:nvPr/>
        </p:nvSpPr>
        <p:spPr>
          <a:xfrm>
            <a:off x="8146473" y="329380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C6.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 Domain Adaption</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 name="灯片编号占位符 3"/>
          <p:cNvSpPr txBox="1"/>
          <p:nvPr/>
        </p:nvSpPr>
        <p:spPr>
          <a:xfrm>
            <a:off x="9408459" y="65547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555381-9BA3-9543-9FC3-0B4BD9DA0727}" type="slidenum">
              <a:rPr kumimoji="1" lang="zh-CN" altLang="en-US" sz="11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4</a:t>
            </a:fld>
            <a:endParaRPr kumimoji="1" lang="zh-CN" altLang="en-US" sz="11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8" name="标题 7"/>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255"/>
            <a:ext cx="12192000" cy="1325563"/>
          </a:xfrm>
        </p:spPr>
        <p:txBody>
          <a:bodyPr>
            <a:normAutofit/>
          </a:bodyPr>
          <a:lstStyle/>
          <a:p>
            <a:pPr algn="ctr"/>
            <a:r>
              <a:rPr kumimoji="1" lang="en-US" altLang="zh-CN" sz="4000" dirty="0">
                <a:latin typeface="Avenir Next" panose="020B0503020202020204" pitchFamily="34" charset="0"/>
                <a:cs typeface="Times New Roman" panose="02020503050405090304" pitchFamily="18" charset="0"/>
              </a:rPr>
              <a:t>Task Formulation: Mimic Human Experts</a:t>
            </a:r>
            <a:endParaRPr kumimoji="1" lang="zh-CN" altLang="en-US" sz="4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Times New Roman" panose="02020503050405090304" pitchFamily="18" charset="0"/>
                <a:cs typeface="Times New Roman" panose="02020503050405090304" pitchFamily="18" charset="0"/>
              </a:rPr>
              <a:t>49</a:t>
            </a:fld>
            <a:endParaRPr kumimoji="1" lang="zh-CN" altLang="en-US" dirty="0">
              <a:latin typeface="Times New Roman" panose="02020503050405090304" pitchFamily="18" charset="0"/>
              <a:cs typeface="Times New Roman" panose="02020503050405090304" pitchFamily="18" charset="0"/>
            </a:endParaRPr>
          </a:p>
        </p:txBody>
      </p:sp>
      <p:sp>
        <p:nvSpPr>
          <p:cNvPr id="97"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98" name="圆角矩形 97"/>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99" name="圆角矩形 98"/>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100" name="圆角矩形 99"/>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101" name="圆角矩形 100"/>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102" name="决策 101"/>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103" name="直线箭头连接符 102"/>
          <p:cNvCxnSpPr>
            <a:stCxn id="98" idx="3"/>
            <a:endCxn id="99"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p:cNvCxnSpPr>
            <a:stCxn id="99" idx="3"/>
            <a:endCxn id="100"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00" idx="3"/>
            <a:endCxn id="101"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a:stCxn id="101" idx="3"/>
            <a:endCxn id="102"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109" name="肘形连接符 108"/>
          <p:cNvCxnSpPr>
            <a:stCxn id="102" idx="0"/>
            <a:endCxn id="101"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endCxn id="100"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1" name="肘形连接符 110"/>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肘形连接符 111"/>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文档 112"/>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114" name="磁盘 113"/>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115" name="文档 114"/>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116" name="文本框 115"/>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117" name="直线箭头连接符 116"/>
          <p:cNvCxnSpPr>
            <a:endCxn id="98"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114" idx="4"/>
            <a:endCxn id="98"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250168" cy="1325563"/>
          </a:xfrm>
        </p:spPr>
        <p:txBody>
          <a:bodyPr>
            <a:normAutofit/>
          </a:bodyPr>
          <a:lstStyle/>
          <a:p>
            <a:r>
              <a:rPr kumimoji="1" lang="en-US" altLang="zh-CN" sz="4000" dirty="0">
                <a:latin typeface="Avenir Next" panose="020B0503020202020204" pitchFamily="34" charset="0"/>
                <a:cs typeface="Times New Roman" panose="02020503050405090304" pitchFamily="18" charset="0"/>
              </a:rPr>
              <a:t>Task Formulation: Mimic Human Experts</a:t>
            </a:r>
            <a:endParaRPr kumimoji="1" lang="zh-CN" altLang="en-US" sz="4000"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5" name="内容占位符 2"/>
          <p:cNvSpPr txBox="1"/>
          <p:nvPr/>
        </p:nvSpPr>
        <p:spPr>
          <a:xfrm>
            <a:off x="827394" y="3008068"/>
            <a:ext cx="10515600" cy="5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Avenir Next" panose="020B08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Avenir Next" panose="020B08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Avenir Next" panose="020B08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dirty="0">
                <a:latin typeface="Avenir Next" panose="020B0503020202020204" pitchFamily="34" charset="0"/>
                <a:cs typeface="Times New Roman" panose="02020503050405090304" pitchFamily="18" charset="0"/>
              </a:rPr>
              <a:t>From </a:t>
            </a:r>
            <a:r>
              <a:rPr lang="en-US" altLang="zh-CN" b="1" i="1" dirty="0">
                <a:solidFill>
                  <a:srgbClr val="C00000"/>
                </a:solidFill>
                <a:latin typeface="Avenir Next" panose="020B0503020202020204" pitchFamily="34" charset="0"/>
                <a:cs typeface="Times New Roman" panose="02020503050405090304" pitchFamily="18" charset="0"/>
              </a:rPr>
              <a:t>Human Actions </a:t>
            </a:r>
            <a:r>
              <a:rPr lang="en-US" altLang="zh-CN" dirty="0">
                <a:latin typeface="Avenir Next" panose="020B0503020202020204" pitchFamily="34" charset="0"/>
                <a:cs typeface="Times New Roman" panose="02020503050405090304" pitchFamily="18" charset="0"/>
              </a:rPr>
              <a:t>to </a:t>
            </a:r>
            <a:r>
              <a:rPr lang="en-US" altLang="zh-CN" b="1" i="1" dirty="0">
                <a:solidFill>
                  <a:schemeClr val="accent6">
                    <a:lumMod val="75000"/>
                  </a:schemeClr>
                </a:solidFill>
                <a:latin typeface="Avenir Next" panose="020B0503020202020204" pitchFamily="34" charset="0"/>
                <a:cs typeface="Times New Roman" panose="02020503050405090304" pitchFamily="18" charset="0"/>
              </a:rPr>
              <a:t>Agent Actions </a:t>
            </a:r>
            <a:endParaRPr kumimoji="1" lang="zh-CN" altLang="en-US" sz="2800" b="1" i="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6" name="圆角矩形 5"/>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7" name="圆角矩形 6"/>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8" name="圆角矩形 7"/>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14" name="圆角矩形 13"/>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17" name="决策 16"/>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18" name="直线箭头连接符 17"/>
          <p:cNvCxnSpPr>
            <a:stCxn id="6" idx="3"/>
            <a:endCxn id="7"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7" idx="3"/>
            <a:endCxn id="8"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8" idx="3"/>
            <a:endCxn id="14"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4" idx="3"/>
            <a:endCxn id="17"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28" name="肘形连接符 27"/>
          <p:cNvCxnSpPr>
            <a:stCxn id="17" idx="0"/>
            <a:endCxn id="14"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endCxn id="8"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文档 35"/>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37" name="磁盘 36"/>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38" name="文档 37"/>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39" name="文本框 38"/>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40" name="直线箭头连接符 39"/>
          <p:cNvCxnSpPr>
            <a:endCxn id="6"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37" idx="4"/>
            <a:endCxn id="6"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a:off x="1877100" y="3872749"/>
            <a:ext cx="2171382" cy="350350"/>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44" name="圆角矩形 43"/>
          <p:cNvSpPr/>
          <p:nvPr/>
        </p:nvSpPr>
        <p:spPr>
          <a:xfrm>
            <a:off x="4837887" y="3872750"/>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b="1" dirty="0">
                <a:latin typeface="Avenir Next" panose="020B0503020202020204" pitchFamily="34" charset="0"/>
                <a:cs typeface="Times New Roman" panose="02020503050405090304" pitchFamily="18" charset="0"/>
              </a:rPr>
              <a:t>Question Rephrasing</a:t>
            </a:r>
          </a:p>
        </p:txBody>
      </p:sp>
      <p:sp>
        <p:nvSpPr>
          <p:cNvPr id="49" name="文本框 48"/>
          <p:cNvSpPr txBox="1"/>
          <p:nvPr/>
        </p:nvSpPr>
        <p:spPr>
          <a:xfrm>
            <a:off x="2483050" y="3371395"/>
            <a:ext cx="829807" cy="584775"/>
          </a:xfrm>
          <a:prstGeom prst="rect">
            <a:avLst/>
          </a:prstGeom>
          <a:noFill/>
        </p:spPr>
        <p:txBody>
          <a:bodyPr wrap="square">
            <a:spAutoFit/>
          </a:bodyPr>
          <a:lstStyle/>
          <a:p>
            <a:pPr algn="ctr"/>
            <a:r>
              <a:rPr lang="en-US" altLang="zh-CN" sz="3200" dirty="0">
                <a:latin typeface="Avenir Next" panose="020B0503020202020204" pitchFamily="34" charset="0"/>
                <a:cs typeface="Times New Roman" panose="02020503050405090304" pitchFamily="18" charset="0"/>
              </a:rPr>
              <a:t>👷🏻‍♂️</a:t>
            </a:r>
            <a:endParaRPr lang="zh-CN" altLang="en-US" sz="3200" dirty="0">
              <a:latin typeface="Avenir Next" panose="020B0503020202020204" pitchFamily="34" charset="0"/>
              <a:cs typeface="Times New Roman" panose="02020503050405090304" pitchFamily="18" charset="0"/>
            </a:endParaRPr>
          </a:p>
        </p:txBody>
      </p:sp>
      <p:sp>
        <p:nvSpPr>
          <p:cNvPr id="50" name="文本框 49"/>
          <p:cNvSpPr txBox="1"/>
          <p:nvPr/>
        </p:nvSpPr>
        <p:spPr>
          <a:xfrm>
            <a:off x="5709351" y="3420822"/>
            <a:ext cx="829807" cy="584775"/>
          </a:xfrm>
          <a:prstGeom prst="rect">
            <a:avLst/>
          </a:prstGeom>
          <a:noFill/>
        </p:spPr>
        <p:txBody>
          <a:bodyPr wrap="square">
            <a:spAutoFit/>
          </a:bodyPr>
          <a:lstStyle/>
          <a:p>
            <a:pPr algn="ctr"/>
            <a:r>
              <a:rPr lang="en-US" altLang="zh-CN" sz="3200" dirty="0">
                <a:latin typeface="Avenir Next" panose="020B0503020202020204" pitchFamily="34" charset="0"/>
                <a:cs typeface="Times New Roman" panose="02020503050405090304" pitchFamily="18" charset="0"/>
              </a:rPr>
              <a:t>🤖</a:t>
            </a:r>
            <a:endParaRPr lang="zh-CN" altLang="en-US" sz="3200" dirty="0">
              <a:latin typeface="Avenir Next" panose="020B0503020202020204" pitchFamily="34" charset="0"/>
              <a:cs typeface="Times New Roman" panose="02020503050405090304" pitchFamily="18" charset="0"/>
            </a:endParaRPr>
          </a:p>
        </p:txBody>
      </p:sp>
      <p:sp>
        <p:nvSpPr>
          <p:cNvPr id="52" name="圆角矩形 51"/>
          <p:cNvSpPr/>
          <p:nvPr/>
        </p:nvSpPr>
        <p:spPr>
          <a:xfrm>
            <a:off x="1877100" y="4534587"/>
            <a:ext cx="2171381" cy="350350"/>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54" name="文本框 53"/>
          <p:cNvSpPr txBox="1"/>
          <p:nvPr/>
        </p:nvSpPr>
        <p:spPr>
          <a:xfrm>
            <a:off x="7505249" y="3868326"/>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(Revise,</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clarify</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ambiguities,</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rephrasing)</a:t>
            </a:r>
            <a:endParaRPr lang="zh-CN" altLang="en-US" sz="1600" dirty="0">
              <a:latin typeface="Avenir Next" panose="020B0503020202020204" pitchFamily="34" charset="0"/>
              <a:cs typeface="Times New Roman" panose="02020503050405090304" pitchFamily="18" charset="0"/>
            </a:endParaRPr>
          </a:p>
        </p:txBody>
      </p:sp>
      <p:sp>
        <p:nvSpPr>
          <p:cNvPr id="55" name="圆角矩形 54"/>
          <p:cNvSpPr/>
          <p:nvPr/>
        </p:nvSpPr>
        <p:spPr>
          <a:xfrm>
            <a:off x="4837887" y="4405288"/>
            <a:ext cx="2626681" cy="275112"/>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Schema</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Selection</a:t>
            </a:r>
            <a:endParaRPr lang="en-GB" altLang="zh-CN" b="1" dirty="0">
              <a:latin typeface="Avenir Next" panose="020B0503020202020204" pitchFamily="34" charset="0"/>
              <a:cs typeface="Times New Roman" panose="02020503050405090304" pitchFamily="18" charset="0"/>
            </a:endParaRPr>
          </a:p>
        </p:txBody>
      </p:sp>
      <p:sp>
        <p:nvSpPr>
          <p:cNvPr id="59" name="圆角矩形 58"/>
          <p:cNvSpPr/>
          <p:nvPr/>
        </p:nvSpPr>
        <p:spPr>
          <a:xfrm>
            <a:off x="4837887" y="4767273"/>
            <a:ext cx="2626681" cy="275112"/>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Cell</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Value</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Selection</a:t>
            </a:r>
            <a:endParaRPr lang="en-GB" altLang="zh-CN" b="1" dirty="0">
              <a:latin typeface="Avenir Next" panose="020B0503020202020204" pitchFamily="34" charset="0"/>
              <a:cs typeface="Times New Roman" panose="02020503050405090304" pitchFamily="18" charset="0"/>
            </a:endParaRPr>
          </a:p>
        </p:txBody>
      </p:sp>
      <p:sp>
        <p:nvSpPr>
          <p:cNvPr id="60" name="圆角矩形 59"/>
          <p:cNvSpPr/>
          <p:nvPr/>
        </p:nvSpPr>
        <p:spPr>
          <a:xfrm>
            <a:off x="1877099" y="5257294"/>
            <a:ext cx="2171381" cy="350351"/>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61" name="圆角矩形 60"/>
          <p:cNvSpPr/>
          <p:nvPr/>
        </p:nvSpPr>
        <p:spPr>
          <a:xfrm>
            <a:off x="4837887" y="5259888"/>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Column Function </a:t>
            </a:r>
            <a:endParaRPr lang="en-GB" altLang="zh-CN" b="1" dirty="0">
              <a:latin typeface="Avenir Next" panose="020B0503020202020204" pitchFamily="34" charset="0"/>
              <a:cs typeface="Times New Roman" panose="02020503050405090304" pitchFamily="18" charset="0"/>
            </a:endParaRPr>
          </a:p>
        </p:txBody>
      </p:sp>
      <p:sp>
        <p:nvSpPr>
          <p:cNvPr id="62" name="圆角矩形 61"/>
          <p:cNvSpPr/>
          <p:nvPr/>
        </p:nvSpPr>
        <p:spPr>
          <a:xfrm>
            <a:off x="4837887" y="5837744"/>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SQL Generation</a:t>
            </a:r>
            <a:endParaRPr lang="en-GB" altLang="zh-CN" b="1" dirty="0">
              <a:latin typeface="Avenir Next" panose="020B0503020202020204" pitchFamily="34" charset="0"/>
              <a:cs typeface="Times New Roman" panose="02020503050405090304" pitchFamily="18" charset="0"/>
            </a:endParaRPr>
          </a:p>
        </p:txBody>
      </p:sp>
      <p:sp>
        <p:nvSpPr>
          <p:cNvPr id="63" name="圆角矩形 62"/>
          <p:cNvSpPr/>
          <p:nvPr/>
        </p:nvSpPr>
        <p:spPr>
          <a:xfrm>
            <a:off x="4837887" y="6415600"/>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SQL Revision</a:t>
            </a:r>
            <a:endParaRPr lang="en-GB" altLang="zh-CN" b="1" dirty="0">
              <a:latin typeface="Avenir Next" panose="020B0503020202020204" pitchFamily="34" charset="0"/>
              <a:cs typeface="Times New Roman" panose="02020503050405090304" pitchFamily="18" charset="0"/>
            </a:endParaRPr>
          </a:p>
        </p:txBody>
      </p:sp>
      <p:sp>
        <p:nvSpPr>
          <p:cNvPr id="64" name="圆角矩形 63"/>
          <p:cNvSpPr/>
          <p:nvPr/>
        </p:nvSpPr>
        <p:spPr>
          <a:xfrm>
            <a:off x="1877099" y="5837743"/>
            <a:ext cx="2171381" cy="350351"/>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SQL</a:t>
            </a:r>
            <a:endParaRPr kumimoji="1" lang="zh-CN" altLang="en-US" dirty="0">
              <a:latin typeface="Avenir Next" panose="020B0503020202020204" pitchFamily="34" charset="0"/>
              <a:cs typeface="Times New Roman" panose="02020503050405090304" pitchFamily="18" charset="0"/>
            </a:endParaRPr>
          </a:p>
        </p:txBody>
      </p:sp>
      <p:sp>
        <p:nvSpPr>
          <p:cNvPr id="65" name="圆角矩形 64"/>
          <p:cNvSpPr/>
          <p:nvPr/>
        </p:nvSpPr>
        <p:spPr>
          <a:xfrm>
            <a:off x="1877099" y="6415599"/>
            <a:ext cx="2171381" cy="350351"/>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latin typeface="Avenir Next" panose="020B0503020202020204" pitchFamily="34" charset="0"/>
                <a:cs typeface="Times New Roman" panose="02020503050405090304" pitchFamily="18" charset="0"/>
              </a:rPr>
              <a:t>Validate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&amp;</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Iter.</a:t>
            </a:r>
            <a:endParaRPr kumimoji="1" lang="zh-CN" altLang="en-US" dirty="0">
              <a:latin typeface="Avenir Next" panose="020B0503020202020204" pitchFamily="34" charset="0"/>
              <a:cs typeface="Times New Roman" panose="02020503050405090304" pitchFamily="18" charset="0"/>
            </a:endParaRPr>
          </a:p>
        </p:txBody>
      </p:sp>
      <p:cxnSp>
        <p:nvCxnSpPr>
          <p:cNvPr id="71" name="直线箭头连接符 70"/>
          <p:cNvCxnSpPr>
            <a:stCxn id="42" idx="3"/>
            <a:endCxn id="44" idx="1"/>
          </p:cNvCxnSpPr>
          <p:nvPr/>
        </p:nvCxnSpPr>
        <p:spPr>
          <a:xfrm>
            <a:off x="4048482" y="4047924"/>
            <a:ext cx="789405"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52" idx="3"/>
            <a:endCxn id="55" idx="1"/>
          </p:cNvCxnSpPr>
          <p:nvPr/>
        </p:nvCxnSpPr>
        <p:spPr>
          <a:xfrm flipV="1">
            <a:off x="4048481" y="4542844"/>
            <a:ext cx="789406" cy="16691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52" idx="3"/>
            <a:endCxn id="59" idx="1"/>
          </p:cNvCxnSpPr>
          <p:nvPr/>
        </p:nvCxnSpPr>
        <p:spPr>
          <a:xfrm>
            <a:off x="4048481" y="4709762"/>
            <a:ext cx="789406" cy="19506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p:cNvCxnSpPr>
            <a:stCxn id="60" idx="3"/>
            <a:endCxn id="61" idx="1"/>
          </p:cNvCxnSpPr>
          <p:nvPr/>
        </p:nvCxnSpPr>
        <p:spPr>
          <a:xfrm>
            <a:off x="4048480" y="5432470"/>
            <a:ext cx="789407" cy="259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64" idx="3"/>
            <a:endCxn id="62" idx="1"/>
          </p:cNvCxnSpPr>
          <p:nvPr/>
        </p:nvCxnSpPr>
        <p:spPr>
          <a:xfrm>
            <a:off x="4048480" y="6012919"/>
            <a:ext cx="789407"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65" idx="3"/>
            <a:endCxn id="63" idx="1"/>
          </p:cNvCxnSpPr>
          <p:nvPr/>
        </p:nvCxnSpPr>
        <p:spPr>
          <a:xfrm>
            <a:off x="4048480" y="6590775"/>
            <a:ext cx="7894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7505249" y="4529887"/>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(decides which tables / columns / values)</a:t>
            </a:r>
            <a:endParaRPr lang="zh-CN" altLang="en-US" sz="1600" dirty="0">
              <a:latin typeface="Avenir Next" panose="020B0503020202020204" pitchFamily="34" charset="0"/>
              <a:cs typeface="Times New Roman" panose="02020503050405090304" pitchFamily="18" charset="0"/>
            </a:endParaRPr>
          </a:p>
        </p:txBody>
      </p:sp>
      <p:sp>
        <p:nvSpPr>
          <p:cNvPr id="88" name="文本框 87"/>
          <p:cNvSpPr txBox="1"/>
          <p:nvPr/>
        </p:nvSpPr>
        <p:spPr>
          <a:xfrm>
            <a:off x="7505249" y="5233613"/>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a:t>
            </a:r>
            <a:r>
              <a:rPr lang="en-GB" altLang="zh-CN" sz="1600" dirty="0">
                <a:latin typeface="Avenir Next" panose="020B0503020202020204" pitchFamily="34" charset="0"/>
                <a:cs typeface="Times New Roman" panose="02020503050405090304" pitchFamily="18" charset="0"/>
              </a:rPr>
              <a:t>joins, aggregations, functions</a:t>
            </a:r>
            <a:r>
              <a:rPr lang="en-US" altLang="zh-CN" sz="1600" dirty="0">
                <a:latin typeface="Avenir Next" panose="020B0503020202020204" pitchFamily="34" charset="0"/>
                <a:cs typeface="Times New Roman" panose="02020503050405090304" pitchFamily="18" charset="0"/>
              </a:rPr>
              <a:t>)</a:t>
            </a:r>
            <a:endParaRPr lang="zh-CN" altLang="en-US" sz="1600" dirty="0">
              <a:latin typeface="Avenir Next" panose="020B0503020202020204" pitchFamily="34" charset="0"/>
              <a:cs typeface="Times New Roman" panose="02020503050405090304" pitchFamily="18" charset="0"/>
            </a:endParaRPr>
          </a:p>
        </p:txBody>
      </p:sp>
      <p:sp>
        <p:nvSpPr>
          <p:cNvPr id="89" name="文本框 88"/>
          <p:cNvSpPr txBox="1"/>
          <p:nvPr/>
        </p:nvSpPr>
        <p:spPr>
          <a:xfrm>
            <a:off x="7505249" y="5837743"/>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a:t>
            </a:r>
            <a:r>
              <a:rPr lang="en-GB" altLang="zh-CN" sz="1600" dirty="0">
                <a:latin typeface="Avenir Next" panose="020B0503020202020204" pitchFamily="34" charset="0"/>
                <a:cs typeface="Times New Roman" panose="02020503050405090304" pitchFamily="18" charset="0"/>
              </a:rPr>
              <a:t>assemble an initial executable query</a:t>
            </a:r>
            <a:r>
              <a:rPr lang="en-US" altLang="zh-CN" sz="1600" dirty="0">
                <a:latin typeface="Avenir Next" panose="020B0503020202020204" pitchFamily="34" charset="0"/>
                <a:cs typeface="Times New Roman" panose="02020503050405090304" pitchFamily="18" charset="0"/>
              </a:rPr>
              <a:t>)</a:t>
            </a:r>
            <a:endParaRPr lang="zh-CN" altLang="en-US" sz="1600" dirty="0">
              <a:latin typeface="Avenir Next" panose="020B0503020202020204" pitchFamily="34" charset="0"/>
              <a:cs typeface="Times New Roman" panose="02020503050405090304" pitchFamily="18" charset="0"/>
            </a:endParaRPr>
          </a:p>
        </p:txBody>
      </p:sp>
      <p:sp>
        <p:nvSpPr>
          <p:cNvPr id="90" name="文本框 89"/>
          <p:cNvSpPr txBox="1"/>
          <p:nvPr/>
        </p:nvSpPr>
        <p:spPr>
          <a:xfrm>
            <a:off x="7505249" y="6396618"/>
            <a:ext cx="4557610"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(iteratively test, debug, and optimize the query)</a:t>
            </a:r>
            <a:endParaRPr lang="zh-CN" altLang="en-US" sz="16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linds(horizontal)">
                                      <p:cBhvr>
                                        <p:cTn id="15" dur="500"/>
                                        <p:tgtEl>
                                          <p:spTgt spid="4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blinds(horizontal)">
                                      <p:cBhvr>
                                        <p:cTn id="18" dur="500"/>
                                        <p:tgtEl>
                                          <p:spTgt spid="4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blinds(horizontal)">
                                      <p:cBhvr>
                                        <p:cTn id="21" dur="500"/>
                                        <p:tgtEl>
                                          <p:spTgt spid="5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blinds(horizontal)">
                                      <p:cBhvr>
                                        <p:cTn id="24" dur="500"/>
                                        <p:tgtEl>
                                          <p:spTgt spid="50"/>
                                        </p:tgtEl>
                                      </p:cBhvr>
                                    </p:animEffect>
                                  </p:childTnLst>
                                </p:cTn>
                              </p:par>
                              <p:par>
                                <p:cTn id="25" presetID="3" presetClass="entr" presetSubtype="1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linds(horizontal)">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blinds(horizontal)">
                                      <p:cBhvr>
                                        <p:cTn id="38" dur="500"/>
                                        <p:tgtEl>
                                          <p:spTgt spid="59"/>
                                        </p:tgtEl>
                                      </p:cBhvr>
                                    </p:animEffect>
                                  </p:childTnLst>
                                </p:cTn>
                              </p:par>
                              <p:par>
                                <p:cTn id="39" presetID="3" presetClass="entr" presetSubtype="1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blinds(horizontal)">
                                      <p:cBhvr>
                                        <p:cTn id="41" dur="500"/>
                                        <p:tgtEl>
                                          <p:spTgt spid="72"/>
                                        </p:tgtEl>
                                      </p:cBhvr>
                                    </p:animEffect>
                                  </p:childTnLst>
                                </p:cTn>
                              </p:par>
                              <p:par>
                                <p:cTn id="42" presetID="3" presetClass="entr" presetSubtype="10"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blinds(horizontal)">
                                      <p:cBhvr>
                                        <p:cTn id="44" dur="500"/>
                                        <p:tgtEl>
                                          <p:spTgt spid="7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blinds(horizontal)">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blinds(horizontal)">
                                      <p:cBhvr>
                                        <p:cTn id="52" dur="500"/>
                                        <p:tgtEl>
                                          <p:spTgt spid="6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linds(horizontal)">
                                      <p:cBhvr>
                                        <p:cTn id="55" dur="500"/>
                                        <p:tgtEl>
                                          <p:spTgt spid="61"/>
                                        </p:tgtEl>
                                      </p:cBhvr>
                                    </p:animEffect>
                                  </p:childTnLst>
                                </p:cTn>
                              </p:par>
                              <p:par>
                                <p:cTn id="56" presetID="3" presetClass="entr" presetSubtype="1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blinds(horizontal)">
                                      <p:cBhvr>
                                        <p:cTn id="58" dur="500"/>
                                        <p:tgtEl>
                                          <p:spTgt spid="7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blinds(horizontal)">
                                      <p:cBhvr>
                                        <p:cTn id="61" dur="500"/>
                                        <p:tgtEl>
                                          <p:spTgt spid="88"/>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blinds(horizontal)">
                                      <p:cBhvr>
                                        <p:cTn id="66" dur="500"/>
                                        <p:tgtEl>
                                          <p:spTgt spid="62"/>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blinds(horizontal)">
                                      <p:cBhvr>
                                        <p:cTn id="69" dur="500"/>
                                        <p:tgtEl>
                                          <p:spTgt spid="64"/>
                                        </p:tgtEl>
                                      </p:cBhvr>
                                    </p:animEffect>
                                  </p:childTnLst>
                                </p:cTn>
                              </p:par>
                              <p:par>
                                <p:cTn id="70" presetID="3" presetClass="entr" presetSubtype="10"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blinds(horizontal)">
                                      <p:cBhvr>
                                        <p:cTn id="72" dur="500"/>
                                        <p:tgtEl>
                                          <p:spTgt spid="81"/>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blinds(horizontal)">
                                      <p:cBhvr>
                                        <p:cTn id="75" dur="500"/>
                                        <p:tgtEl>
                                          <p:spTgt spid="89"/>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blinds(horizontal)">
                                      <p:cBhvr>
                                        <p:cTn id="80" dur="500"/>
                                        <p:tgtEl>
                                          <p:spTgt spid="6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blinds(horizontal)">
                                      <p:cBhvr>
                                        <p:cTn id="83" dur="500"/>
                                        <p:tgtEl>
                                          <p:spTgt spid="65"/>
                                        </p:tgtEl>
                                      </p:cBhvr>
                                    </p:animEffect>
                                  </p:childTnLst>
                                </p:cTn>
                              </p:par>
                              <p:par>
                                <p:cTn id="84" presetID="3" presetClass="entr" presetSubtype="1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blinds(horizontal)">
                                      <p:cBhvr>
                                        <p:cTn id="86" dur="500"/>
                                        <p:tgtEl>
                                          <p:spTgt spid="8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blinds(horizontal)">
                                      <p:cBhvr>
                                        <p:cTn id="8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44" grpId="0" animBg="1"/>
      <p:bldP spid="49" grpId="0"/>
      <p:bldP spid="50" grpId="0"/>
      <p:bldP spid="52" grpId="0" animBg="1"/>
      <p:bldP spid="54" grpId="0"/>
      <p:bldP spid="55" grpId="0" animBg="1"/>
      <p:bldP spid="59" grpId="0" animBg="1"/>
      <p:bldP spid="60" grpId="0" animBg="1"/>
      <p:bldP spid="61" grpId="0" animBg="1"/>
      <p:bldP spid="62" grpId="0" animBg="1"/>
      <p:bldP spid="63" grpId="0" animBg="1"/>
      <p:bldP spid="64" grpId="0" animBg="1"/>
      <p:bldP spid="65" grpId="0" animBg="1"/>
      <p:bldP spid="87" grpId="0"/>
      <p:bldP spid="88" grpId="0"/>
      <p:bldP spid="89" grpId="0"/>
      <p:bldP spid="9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250168" cy="1325563"/>
          </a:xfrm>
        </p:spPr>
        <p:txBody>
          <a:bodyPr/>
          <a:lstStyle/>
          <a:p>
            <a:r>
              <a:rPr kumimoji="1" lang="en-US" altLang="zh-CN" dirty="0">
                <a:latin typeface="Avenir Next" panose="020B0503020202020204" pitchFamily="34" charset="0"/>
                <a:cs typeface="Times New Roman" panose="02020503050405090304" pitchFamily="18" charset="0"/>
              </a:rPr>
              <a:t>Task Formulation: Mimic Human Experts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51</a:t>
            </a:fld>
            <a:endParaRPr kumimoji="1" lang="zh-CN" altLang="en-US" dirty="0">
              <a:latin typeface="Avenir Next" panose="020B0503020202020204" pitchFamily="34" charset="0"/>
              <a:cs typeface="Times New Roman" panose="02020503050405090304" pitchFamily="18" charset="0"/>
            </a:endParaRPr>
          </a:p>
        </p:txBody>
      </p:sp>
      <p:sp>
        <p:nvSpPr>
          <p:cNvPr id="5" name="内容占位符 2"/>
          <p:cNvSpPr txBox="1"/>
          <p:nvPr/>
        </p:nvSpPr>
        <p:spPr>
          <a:xfrm>
            <a:off x="925666" y="3057217"/>
            <a:ext cx="10515600" cy="5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Avenir Next" panose="020B08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Avenir Next" panose="020B08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Avenir Next" panose="020B08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dirty="0">
                <a:latin typeface="Avenir Next" panose="020B0503020202020204" pitchFamily="34" charset="0"/>
                <a:cs typeface="Times New Roman" panose="02020503050405090304" pitchFamily="18" charset="0"/>
              </a:rPr>
              <a:t>From</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 </a:t>
            </a:r>
            <a:r>
              <a:rPr lang="en-US" altLang="zh-CN" b="1" i="1" dirty="0">
                <a:solidFill>
                  <a:srgbClr val="C00000"/>
                </a:solidFill>
                <a:latin typeface="Avenir Next" panose="020B0503020202020204" pitchFamily="34" charset="0"/>
                <a:cs typeface="Times New Roman" panose="02020503050405090304" pitchFamily="18" charset="0"/>
              </a:rPr>
              <a:t>Fixed</a:t>
            </a:r>
            <a:r>
              <a:rPr lang="en-US" altLang="zh-CN" dirty="0">
                <a:latin typeface="Avenir Next" panose="020B0503020202020204" pitchFamily="34" charset="0"/>
                <a:cs typeface="Times New Roman" panose="02020503050405090304" pitchFamily="18" charset="0"/>
              </a:rPr>
              <a:t> Action to </a:t>
            </a:r>
            <a:r>
              <a:rPr lang="en-US" altLang="zh-CN" b="1" i="1" dirty="0">
                <a:solidFill>
                  <a:schemeClr val="accent6">
                    <a:lumMod val="75000"/>
                  </a:schemeClr>
                </a:solidFill>
                <a:latin typeface="Avenir Next" panose="020B0503020202020204" pitchFamily="34" charset="0"/>
                <a:cs typeface="Times New Roman" panose="02020503050405090304" pitchFamily="18" charset="0"/>
              </a:rPr>
              <a:t>Dynamic</a:t>
            </a:r>
            <a:r>
              <a:rPr lang="en-US" altLang="zh-CN" dirty="0">
                <a:latin typeface="Avenir Next" panose="020B0503020202020204" pitchFamily="34" charset="0"/>
                <a:cs typeface="Times New Roman" panose="02020503050405090304" pitchFamily="18" charset="0"/>
              </a:rPr>
              <a:t> Actions</a:t>
            </a:r>
            <a:endParaRPr kumimoji="1" lang="zh-CN" altLang="en-US" sz="2800" dirty="0">
              <a:latin typeface="Avenir Next" panose="020B0503020202020204" pitchFamily="34" charset="0"/>
              <a:cs typeface="Times New Roman" panose="02020503050405090304" pitchFamily="18" charset="0"/>
            </a:endParaRPr>
          </a:p>
        </p:txBody>
      </p:sp>
      <p:sp>
        <p:nvSpPr>
          <p:cNvPr id="75"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76" name="圆角矩形 75"/>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77" name="圆角矩形 76"/>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78" name="圆角矩形 77"/>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79" name="圆角矩形 78"/>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80" name="决策 79"/>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81" name="直线箭头连接符 80"/>
          <p:cNvCxnSpPr>
            <a:stCxn id="76" idx="3"/>
            <a:endCxn id="77"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p:cNvCxnSpPr>
            <a:stCxn id="77" idx="3"/>
            <a:endCxn id="78"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78" idx="3"/>
            <a:endCxn id="79"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79" idx="3"/>
            <a:endCxn id="80"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87" name="肘形连接符 86"/>
          <p:cNvCxnSpPr>
            <a:stCxn id="80" idx="0"/>
            <a:endCxn id="79"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a:endCxn id="78"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文档 90"/>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92" name="磁盘 91"/>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93" name="文档 92"/>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94" name="文本框 93"/>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95" name="直线箭头连接符 94"/>
          <p:cNvCxnSpPr>
            <a:endCxn id="76"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p:cNvCxnSpPr>
            <a:stCxn id="92" idx="4"/>
            <a:endCxn id="76"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8" name="图片 97"/>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673840" y="3515007"/>
            <a:ext cx="4724024" cy="3342993"/>
          </a:xfrm>
          <a:prstGeom prst="rect">
            <a:avLst/>
          </a:prstGeom>
        </p:spPr>
      </p:pic>
      <p:sp>
        <p:nvSpPr>
          <p:cNvPr id="100" name="文本框 99"/>
          <p:cNvSpPr txBox="1"/>
          <p:nvPr/>
        </p:nvSpPr>
        <p:spPr>
          <a:xfrm>
            <a:off x="5278265" y="3655232"/>
            <a:ext cx="7029349" cy="2862322"/>
          </a:xfrm>
          <a:prstGeom prst="rect">
            <a:avLst/>
          </a:prstGeom>
          <a:noFill/>
        </p:spPr>
        <p:txBody>
          <a:bodyPr wrap="square">
            <a:spAutoFit/>
          </a:bodyPr>
          <a:lstStyle/>
          <a:p>
            <a:pPr>
              <a:lnSpc>
                <a:spcPct val="150000"/>
              </a:lnSpc>
            </a:pPr>
            <a:r>
              <a:rPr lang="en-US" altLang="zh-CN" sz="2400" b="1" dirty="0">
                <a:latin typeface="Avenir Next" panose="020B0503020202020204" pitchFamily="34" charset="0"/>
                <a:cs typeface="Times New Roman" panose="02020503050405090304" pitchFamily="18" charset="0"/>
              </a:rPr>
              <a:t>Tree-based</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Search:</a:t>
            </a:r>
          </a:p>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Each </a:t>
            </a:r>
            <a:r>
              <a:rPr lang="en-GB" altLang="zh-CN" sz="2400" b="1" i="1" dirty="0">
                <a:solidFill>
                  <a:srgbClr val="C00000"/>
                </a:solidFill>
                <a:latin typeface="Avenir Next" panose="020B0503020202020204" pitchFamily="34" charset="0"/>
                <a:cs typeface="Times New Roman" panose="02020503050405090304" pitchFamily="18" charset="0"/>
              </a:rPr>
              <a:t>edge</a:t>
            </a:r>
            <a:r>
              <a:rPr lang="en-GB" altLang="zh-CN" sz="2400" dirty="0">
                <a:latin typeface="Avenir Next" panose="020B0503020202020204" pitchFamily="34" charset="0"/>
                <a:cs typeface="Times New Roman" panose="02020503050405090304" pitchFamily="18" charset="0"/>
              </a:rPr>
              <a:t> corresponds to an</a:t>
            </a:r>
            <a:r>
              <a:rPr lang="zh-CN" altLang="en-US" sz="2400" dirty="0">
                <a:latin typeface="Avenir Next" panose="020B0503020202020204" pitchFamily="34" charset="0"/>
                <a:cs typeface="Times New Roman" panose="02020503050405090304" pitchFamily="18" charset="0"/>
              </a:rPr>
              <a:t> </a:t>
            </a:r>
            <a:r>
              <a:rPr lang="en-US" altLang="zh-CN" sz="2400" b="1" i="1" dirty="0">
                <a:solidFill>
                  <a:srgbClr val="C00000"/>
                </a:solidFill>
                <a:latin typeface="Avenir Next" panose="020B0503020202020204" pitchFamily="34" charset="0"/>
                <a:cs typeface="Times New Roman" panose="02020503050405090304" pitchFamily="18" charset="0"/>
              </a:rPr>
              <a:t>agentic</a:t>
            </a:r>
            <a:r>
              <a:rPr lang="en-GB" altLang="zh-CN" sz="2400" b="1" i="1" dirty="0">
                <a:solidFill>
                  <a:srgbClr val="C00000"/>
                </a:solidFill>
                <a:latin typeface="Avenir Next" panose="020B0503020202020204" pitchFamily="34" charset="0"/>
                <a:cs typeface="Times New Roman" panose="02020503050405090304" pitchFamily="18" charset="0"/>
              </a:rPr>
              <a:t> action </a:t>
            </a:r>
            <a:r>
              <a:rPr lang="en-GB" altLang="zh-CN" sz="2400" dirty="0">
                <a:latin typeface="Avenir Next" panose="020B0503020202020204" pitchFamily="34" charset="0"/>
                <a:cs typeface="Times New Roman" panose="02020503050405090304" pitchFamily="18" charset="0"/>
              </a:rPr>
              <a:t>in the query construction process,</a:t>
            </a:r>
          </a:p>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Each </a:t>
            </a:r>
            <a:r>
              <a:rPr lang="en-GB" altLang="zh-CN" sz="2400" b="1" i="1" dirty="0">
                <a:solidFill>
                  <a:schemeClr val="accent6">
                    <a:lumMod val="75000"/>
                  </a:schemeClr>
                </a:solidFill>
                <a:latin typeface="Avenir Next" panose="020B0503020202020204" pitchFamily="34" charset="0"/>
                <a:cs typeface="Times New Roman" panose="02020503050405090304" pitchFamily="18" charset="0"/>
              </a:rPr>
              <a:t>node</a:t>
            </a:r>
            <a:r>
              <a:rPr lang="en-GB" altLang="zh-CN" sz="2400" dirty="0">
                <a:latin typeface="Avenir Next" panose="020B0503020202020204" pitchFamily="34" charset="0"/>
                <a:cs typeface="Times New Roman" panose="02020503050405090304" pitchFamily="18" charset="0"/>
              </a:rPr>
              <a:t> represents a </a:t>
            </a:r>
            <a:r>
              <a:rPr lang="en-GB" altLang="zh-CN" sz="2400" b="1" i="1" dirty="0">
                <a:solidFill>
                  <a:schemeClr val="accent6">
                    <a:lumMod val="75000"/>
                  </a:schemeClr>
                </a:solidFill>
                <a:latin typeface="Avenir Next" panose="020B0503020202020204" pitchFamily="34" charset="0"/>
                <a:cs typeface="Times New Roman" panose="02020503050405090304" pitchFamily="18" charset="0"/>
              </a:rPr>
              <a:t>reasoning state</a:t>
            </a:r>
            <a:r>
              <a:rPr lang="en-GB" altLang="zh-CN" sz="2400" dirty="0">
                <a:latin typeface="Avenir Next" panose="020B0503020202020204" pitchFamily="34" charset="0"/>
                <a:cs typeface="Times New Roman" panose="02020503050405090304" pitchFamily="18" charset="0"/>
              </a:rPr>
              <a:t> at a specific step</a:t>
            </a:r>
            <a:r>
              <a:rPr lang="en-US" altLang="zh-CN" sz="2400" dirty="0">
                <a:latin typeface="Avenir Next" panose="020B0503020202020204" pitchFamily="34" charset="0"/>
                <a:cs typeface="Times New Roman" panose="02020503050405090304" pitchFamily="18" charset="0"/>
              </a:rPr>
              <a: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and</a:t>
            </a:r>
          </a:p>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Each</a:t>
            </a:r>
            <a:r>
              <a:rPr lang="zh-CN" altLang="en-US" sz="2400" b="1" dirty="0">
                <a:latin typeface="Avenir Next" panose="020B0503020202020204" pitchFamily="34" charset="0"/>
                <a:cs typeface="Times New Roman" panose="02020503050405090304" pitchFamily="18" charset="0"/>
              </a:rPr>
              <a:t> </a:t>
            </a:r>
            <a:r>
              <a:rPr lang="en-US" altLang="zh-CN" sz="2400" b="1" i="1" dirty="0">
                <a:solidFill>
                  <a:schemeClr val="accent4">
                    <a:lumMod val="75000"/>
                  </a:schemeClr>
                </a:solidFill>
                <a:latin typeface="Avenir Next" panose="020B0503020202020204" pitchFamily="34" charset="0"/>
                <a:cs typeface="Times New Roman" panose="02020503050405090304" pitchFamily="18" charset="0"/>
              </a:rPr>
              <a:t>path</a:t>
            </a:r>
            <a:r>
              <a:rPr lang="zh-CN" altLang="en-US" sz="2400" dirty="0">
                <a:latin typeface="Avenir Next" panose="020B0503020202020204" pitchFamily="34" charset="0"/>
                <a:cs typeface="Times New Roman" panose="02020503050405090304" pitchFamily="18" charset="0"/>
              </a:rPr>
              <a:t> </a:t>
            </a:r>
            <a:r>
              <a:rPr lang="en-GB" altLang="zh-CN" sz="2400" dirty="0">
                <a:latin typeface="Avenir Next" panose="020B0503020202020204" pitchFamily="34" charset="0"/>
                <a:cs typeface="Times New Roman" panose="02020503050405090304" pitchFamily="18" charset="0"/>
              </a:rPr>
              <a:t>corresponds </a:t>
            </a:r>
            <a:r>
              <a:rPr lang="en-US" altLang="zh-CN" sz="2400" b="1" i="1" dirty="0">
                <a:solidFill>
                  <a:schemeClr val="accent4">
                    <a:lumMod val="75000"/>
                  </a:schemeClr>
                </a:solidFill>
                <a:latin typeface="Avenir Next" panose="020B0503020202020204" pitchFamily="34" charset="0"/>
                <a:cs typeface="Times New Roman" panose="02020503050405090304" pitchFamily="18" charset="0"/>
              </a:rPr>
              <a:t>to a sequence of SQL construction actions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for</a:t>
            </a:r>
            <a:r>
              <a:rPr lang="en-GB" altLang="zh-CN"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Text-to-SQL</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task.</a:t>
            </a:r>
            <a:endParaRPr lang="zh-CN" altLang="en-US" sz="24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blinds(horizontal)">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linds(horizontal)">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52</a:t>
            </a:fld>
            <a:endParaRPr kumimoji="1" lang="zh-CN" altLang="en-US" dirty="0">
              <a:latin typeface="Avenir Next" panose="020B0503020202020204" pitchFamily="34" charset="0"/>
              <a:cs typeface="Times New Roman" panose="02020503050405090304" pitchFamily="18" charset="0"/>
            </a:endParaRPr>
          </a:p>
        </p:txBody>
      </p:sp>
      <p:sp>
        <p:nvSpPr>
          <p:cNvPr id="17" name="标题 1"/>
          <p:cNvSpPr>
            <a:spLocks noGrp="1"/>
          </p:cNvSpPr>
          <p:nvPr>
            <p:ph type="title"/>
          </p:nvPr>
        </p:nvSpPr>
        <p:spPr>
          <a:xfrm>
            <a:off x="45111" y="-3522"/>
            <a:ext cx="12078788" cy="1325563"/>
          </a:xfrm>
        </p:spPr>
        <p:txBody>
          <a:bodyPr>
            <a:normAutofit/>
          </a:bodyPr>
          <a:lstStyle/>
          <a:p>
            <a:r>
              <a:rPr lang="en-GB" altLang="zh-CN" dirty="0">
                <a:latin typeface="Avenir Next" panose="020B0503020202020204" pitchFamily="34" charset="0"/>
                <a:cs typeface="Times New Roman" panose="02020503050405090304" pitchFamily="18" charset="0"/>
              </a:rPr>
              <a:t>Text-to-SQL as a</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Tree-based</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Search Problem</a:t>
            </a:r>
            <a:endParaRPr kumimoji="1" lang="zh-CN" altLang="en-US" dirty="0">
              <a:latin typeface="Avenir Next" panose="020B0503020202020204" pitchFamily="34" charset="0"/>
              <a:cs typeface="Times New Roman" panose="02020503050405090304" pitchFamily="18" charset="0"/>
            </a:endParaRPr>
          </a:p>
        </p:txBody>
      </p:sp>
      <p:sp>
        <p:nvSpPr>
          <p:cNvPr id="22" name="Oval 3"/>
          <p:cNvSpPr/>
          <p:nvPr/>
        </p:nvSpPr>
        <p:spPr>
          <a:xfrm>
            <a:off x="5603955" y="203939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3" name="Oval 7"/>
          <p:cNvSpPr/>
          <p:nvPr/>
        </p:nvSpPr>
        <p:spPr>
          <a:xfrm>
            <a:off x="5006701" y="2980042"/>
            <a:ext cx="341291" cy="356924"/>
          </a:xfrm>
          <a:prstGeom prst="ellipse">
            <a:avLst/>
          </a:prstGeom>
          <a:solidFill>
            <a:schemeClr val="accent2">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4" name="Oval 8"/>
          <p:cNvSpPr/>
          <p:nvPr/>
        </p:nvSpPr>
        <p:spPr>
          <a:xfrm>
            <a:off x="6209746" y="297910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5" name="Oval 9"/>
          <p:cNvSpPr/>
          <p:nvPr/>
        </p:nvSpPr>
        <p:spPr>
          <a:xfrm>
            <a:off x="4750733" y="3876039"/>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6" name="Oval 10"/>
          <p:cNvSpPr/>
          <p:nvPr/>
        </p:nvSpPr>
        <p:spPr>
          <a:xfrm>
            <a:off x="5953778" y="3889637"/>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7" name="Oval 11"/>
          <p:cNvSpPr/>
          <p:nvPr/>
        </p:nvSpPr>
        <p:spPr>
          <a:xfrm>
            <a:off x="6474241" y="3894454"/>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28" name="Straight Arrow Connector 20"/>
          <p:cNvCxnSpPr>
            <a:stCxn id="22" idx="4"/>
            <a:endCxn id="23" idx="0"/>
          </p:cNvCxnSpPr>
          <p:nvPr/>
        </p:nvCxnSpPr>
        <p:spPr>
          <a:xfrm flipH="1">
            <a:off x="5177344" y="2396317"/>
            <a:ext cx="597254" cy="583726"/>
          </a:xfrm>
          <a:prstGeom prst="straightConnector1">
            <a:avLst/>
          </a:prstGeom>
          <a:ln w="38100">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24"/>
          <p:cNvCxnSpPr>
            <a:stCxn id="22" idx="4"/>
            <a:endCxn id="24" idx="0"/>
          </p:cNvCxnSpPr>
          <p:nvPr/>
        </p:nvCxnSpPr>
        <p:spPr>
          <a:xfrm>
            <a:off x="5774600" y="2396319"/>
            <a:ext cx="605791" cy="58278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25"/>
          <p:cNvCxnSpPr>
            <a:stCxn id="23" idx="4"/>
            <a:endCxn id="25" idx="0"/>
          </p:cNvCxnSpPr>
          <p:nvPr/>
        </p:nvCxnSpPr>
        <p:spPr>
          <a:xfrm flipH="1">
            <a:off x="4921376" y="3336968"/>
            <a:ext cx="255968" cy="5390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1"/>
          <p:cNvCxnSpPr>
            <a:stCxn id="24" idx="4"/>
            <a:endCxn id="27" idx="0"/>
          </p:cNvCxnSpPr>
          <p:nvPr/>
        </p:nvCxnSpPr>
        <p:spPr>
          <a:xfrm>
            <a:off x="6380389" y="3336029"/>
            <a:ext cx="264496" cy="55842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42"/>
          <p:cNvCxnSpPr>
            <a:stCxn id="24" idx="4"/>
            <a:endCxn id="26" idx="0"/>
          </p:cNvCxnSpPr>
          <p:nvPr/>
        </p:nvCxnSpPr>
        <p:spPr>
          <a:xfrm flipH="1">
            <a:off x="6124421" y="3336027"/>
            <a:ext cx="255968" cy="5536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71"/>
              <p:cNvSpPr txBox="1"/>
              <p:nvPr/>
            </p:nvSpPr>
            <p:spPr>
              <a:xfrm>
                <a:off x="6972745" y="1765114"/>
                <a:ext cx="3497011" cy="738664"/>
              </a:xfrm>
              <a:prstGeom prst="rect">
                <a:avLst/>
              </a:prstGeom>
              <a:noFill/>
              <a:ln w="25400">
                <a:solidFill>
                  <a:srgbClr val="398EED"/>
                </a:solidFill>
              </a:ln>
            </p:spPr>
            <p:txBody>
              <a:bodyPr wrap="square" rtlCol="0">
                <a:spAutoFit/>
              </a:bodyPr>
              <a:lstStyle/>
              <a:p>
                <a14:m>
                  <m:oMath xmlns:m="http://schemas.openxmlformats.org/officeDocument/2006/math">
                    <m:r>
                      <a:rPr lang="en-US" sz="1400" i="1">
                        <a:latin typeface="Cambria Math" panose="02040503050406030204" pitchFamily="18" charset="0"/>
                      </a:rPr>
                      <m:t>𝑞</m:t>
                    </m:r>
                  </m:oMath>
                </a14:m>
                <a:r>
                  <a:rPr lang="en-US" sz="1400" dirty="0">
                    <a:latin typeface="Avenir Next" panose="020B0503020202020204" pitchFamily="34" charset="0"/>
                    <a:cs typeface="Times New Roman" panose="02020503050405090304" pitchFamily="18" charset="0"/>
                  </a:rPr>
                  <a:t> = “What’s the rank of Bob in the football match?”</a:t>
                </a:r>
              </a:p>
              <a:p>
                <a14:m>
                  <m:oMath xmlns:m="http://schemas.openxmlformats.org/officeDocument/2006/math">
                    <m:r>
                      <a:rPr lang="en-US" sz="1400" i="1">
                        <a:latin typeface="Cambria Math" panose="02040503050406030204" pitchFamily="18" charset="0"/>
                      </a:rPr>
                      <m:t>𝐷</m:t>
                    </m:r>
                  </m:oMath>
                </a14:m>
                <a:r>
                  <a:rPr lang="en-US" sz="1400" dirty="0">
                    <a:latin typeface="Avenir Next" panose="020B0503020202020204" pitchFamily="34" charset="0"/>
                    <a:cs typeface="Times New Roman" panose="02020503050405090304" pitchFamily="18" charset="0"/>
                  </a:rPr>
                  <a:t> = “CREATE TABLE `players` (…)”</a:t>
                </a:r>
              </a:p>
            </p:txBody>
          </p:sp>
        </mc:Choice>
        <mc:Fallback xmlns="">
          <p:sp>
            <p:nvSpPr>
              <p:cNvPr id="35" name="TextBox 71"/>
              <p:cNvSpPr txBox="1">
                <a:spLocks noRot="1" noChangeAspect="1" noMove="1" noResize="1" noEditPoints="1" noAdjustHandles="1" noChangeArrowheads="1" noChangeShapeType="1" noTextEdit="1"/>
              </p:cNvSpPr>
              <p:nvPr/>
            </p:nvSpPr>
            <p:spPr>
              <a:xfrm>
                <a:off x="6972745" y="1765114"/>
                <a:ext cx="3497011" cy="738664"/>
              </a:xfrm>
              <a:prstGeom prst="rect">
                <a:avLst/>
              </a:prstGeom>
              <a:blipFill>
                <a:blip r:embed="rId3"/>
                <a:stretch>
                  <a:fillRect l="-360" b="-4918"/>
                </a:stretch>
              </a:blipFill>
              <a:ln w="25400">
                <a:solidFill>
                  <a:srgbClr val="398EED"/>
                </a:solidFill>
              </a:ln>
            </p:spPr>
            <p:txBody>
              <a:bodyPr/>
              <a:lstStyle/>
              <a:p>
                <a:r>
                  <a:rPr lang="zh-CN" altLang="en-US">
                    <a:noFill/>
                  </a:rPr>
                  <a:t> </a:t>
                </a:r>
              </a:p>
            </p:txBody>
          </p:sp>
        </mc:Fallback>
      </mc:AlternateContent>
      <p:sp>
        <p:nvSpPr>
          <p:cNvPr id="36" name="TextBox 73"/>
          <p:cNvSpPr txBox="1"/>
          <p:nvPr/>
        </p:nvSpPr>
        <p:spPr>
          <a:xfrm>
            <a:off x="6972745" y="2688144"/>
            <a:ext cx="3497011" cy="1169551"/>
          </a:xfrm>
          <a:prstGeom prst="rect">
            <a:avLst/>
          </a:prstGeom>
          <a:noFill/>
          <a:ln w="25400">
            <a:solidFill>
              <a:schemeClr val="accent2">
                <a:lumMod val="60000"/>
                <a:lumOff val="40000"/>
              </a:schemeClr>
            </a:solidFill>
          </a:ln>
        </p:spPr>
        <p:txBody>
          <a:bodyPr wrap="square" rtlCol="0">
            <a:spAutoFit/>
          </a:bodyPr>
          <a:lstStyle/>
          <a:p>
            <a:r>
              <a:rPr lang="en-US" sz="1400" b="1" dirty="0">
                <a:latin typeface="Avenir Next" panose="020B0503020202020204" pitchFamily="34" charset="0"/>
                <a:cs typeface="Times New Roman" panose="02020503050405090304" pitchFamily="18" charset="0"/>
              </a:rPr>
              <a:t>Column Value Thinking:</a:t>
            </a:r>
          </a:p>
          <a:p>
            <a:r>
              <a:rPr lang="en-US" sz="1400" dirty="0">
                <a:latin typeface="Avenir Next" panose="020B0503020202020204" pitchFamily="34" charset="0"/>
                <a:cs typeface="Times New Roman" panose="02020503050405090304" pitchFamily="18" charset="0"/>
              </a:rPr>
              <a:t>In the above question, there is a specific filter about match type and player name. So I need use `</a:t>
            </a:r>
            <a:r>
              <a:rPr lang="en-US" sz="1400" dirty="0" err="1">
                <a:latin typeface="Avenir Next" panose="020B0503020202020204" pitchFamily="34" charset="0"/>
                <a:cs typeface="Times New Roman" panose="02020503050405090304" pitchFamily="18" charset="0"/>
              </a:rPr>
              <a:t>player`.`name</a:t>
            </a:r>
            <a:r>
              <a:rPr lang="en-US" sz="1400" dirty="0">
                <a:latin typeface="Avenir Next" panose="020B0503020202020204" pitchFamily="34" charset="0"/>
                <a:cs typeface="Times New Roman" panose="02020503050405090304" pitchFamily="18" charset="0"/>
              </a:rPr>
              <a:t>` = ‘Bob’ and `match`.`</a:t>
            </a:r>
            <a:r>
              <a:rPr lang="en-US" sz="1400" dirty="0" err="1">
                <a:latin typeface="Avenir Next" panose="020B0503020202020204" pitchFamily="34" charset="0"/>
                <a:cs typeface="Times New Roman" panose="02020503050405090304" pitchFamily="18" charset="0"/>
              </a:rPr>
              <a:t>match_type</a:t>
            </a:r>
            <a:r>
              <a:rPr lang="en-US" sz="1400" dirty="0">
                <a:latin typeface="Avenir Next" panose="020B0503020202020204" pitchFamily="34" charset="0"/>
                <a:cs typeface="Times New Roman" panose="02020503050405090304" pitchFamily="18" charset="0"/>
              </a:rPr>
              <a:t>` = ‘football’.</a:t>
            </a:r>
          </a:p>
        </p:txBody>
      </p:sp>
      <p:cxnSp>
        <p:nvCxnSpPr>
          <p:cNvPr id="37" name="Straight Arrow Connector 74"/>
          <p:cNvCxnSpPr>
            <a:stCxn id="41" idx="4"/>
            <a:endCxn id="39" idx="0"/>
          </p:cNvCxnSpPr>
          <p:nvPr/>
        </p:nvCxnSpPr>
        <p:spPr>
          <a:xfrm flipH="1">
            <a:off x="5185874" y="4228665"/>
            <a:ext cx="290099" cy="55790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78"/>
          <p:cNvCxnSpPr>
            <a:stCxn id="41" idx="4"/>
            <a:endCxn id="40" idx="0"/>
          </p:cNvCxnSpPr>
          <p:nvPr/>
        </p:nvCxnSpPr>
        <p:spPr>
          <a:xfrm>
            <a:off x="5475973" y="4228665"/>
            <a:ext cx="341291" cy="55361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9" name="Oval 79"/>
          <p:cNvSpPr/>
          <p:nvPr/>
        </p:nvSpPr>
        <p:spPr>
          <a:xfrm>
            <a:off x="5015229" y="478657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40" name="Oval 80"/>
          <p:cNvSpPr/>
          <p:nvPr/>
        </p:nvSpPr>
        <p:spPr>
          <a:xfrm>
            <a:off x="5646618" y="4782275"/>
            <a:ext cx="341291" cy="356924"/>
          </a:xfrm>
          <a:prstGeom prst="ellipse">
            <a:avLst/>
          </a:prstGeom>
          <a:solidFill>
            <a:srgbClr val="009F7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41" name="Oval 103"/>
          <p:cNvSpPr/>
          <p:nvPr/>
        </p:nvSpPr>
        <p:spPr>
          <a:xfrm>
            <a:off x="5305328" y="3871741"/>
            <a:ext cx="341291" cy="356924"/>
          </a:xfrm>
          <a:prstGeom prst="ellipse">
            <a:avLst/>
          </a:prstGeom>
          <a:solidFill>
            <a:srgbClr val="A56D9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42" name="Straight Arrow Connector 104"/>
          <p:cNvCxnSpPr>
            <a:stCxn id="23" idx="4"/>
            <a:endCxn id="41" idx="0"/>
          </p:cNvCxnSpPr>
          <p:nvPr/>
        </p:nvCxnSpPr>
        <p:spPr>
          <a:xfrm>
            <a:off x="5177346" y="3336968"/>
            <a:ext cx="298627" cy="534775"/>
          </a:xfrm>
          <a:prstGeom prst="straightConnector1">
            <a:avLst/>
          </a:prstGeom>
          <a:ln w="38100">
            <a:solidFill>
              <a:srgbClr val="A56D95"/>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106"/>
              <p:cNvSpPr txBox="1"/>
              <p:nvPr/>
            </p:nvSpPr>
            <p:spPr>
              <a:xfrm>
                <a:off x="2904222" y="2340622"/>
                <a:ext cx="1978034" cy="523220"/>
              </a:xfrm>
              <a:prstGeom prst="rect">
                <a:avLst/>
              </a:prstGeom>
              <a:noFill/>
              <a:ln w="25400">
                <a:solidFill>
                  <a:schemeClr val="accent2">
                    <a:lumMod val="60000"/>
                    <a:lumOff val="40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3</m:t>
                        </m:r>
                      </m:sub>
                    </m:sSub>
                    <m:r>
                      <a:rPr lang="en-US" sz="1400" i="1">
                        <a:latin typeface="Cambria Math" panose="02040503050406030204" pitchFamily="18" charset="0"/>
                      </a:rPr>
                      <m:t>:</m:t>
                    </m:r>
                  </m:oMath>
                </a14:m>
                <a:r>
                  <a:rPr lang="en-US" sz="1400">
                    <a:latin typeface="Avenir Next" panose="020B0503020202020204" pitchFamily="34" charset="0"/>
                    <a:cs typeface="Times New Roman" panose="02020503050405090304" pitchFamily="18" charset="0"/>
                  </a:rPr>
                  <a:t> Column Value</a:t>
                </a:r>
              </a:p>
              <a:p>
                <a:pPr algn="ctr"/>
                <a:r>
                  <a:rPr lang="en-US" sz="1400">
                    <a:latin typeface="Avenir Next" panose="020B0503020202020204" pitchFamily="34" charset="0"/>
                    <a:cs typeface="Times New Roman" panose="02020503050405090304" pitchFamily="18" charset="0"/>
                  </a:rPr>
                  <a:t>Identification</a:t>
                </a:r>
              </a:p>
            </p:txBody>
          </p:sp>
        </mc:Choice>
        <mc:Fallback xmlns="">
          <p:sp>
            <p:nvSpPr>
              <p:cNvPr id="43" name="TextBox 106"/>
              <p:cNvSpPr txBox="1">
                <a:spLocks noRot="1" noChangeAspect="1" noMove="1" noResize="1" noEditPoints="1" noAdjustHandles="1" noChangeArrowheads="1" noChangeShapeType="1" noTextEdit="1"/>
              </p:cNvSpPr>
              <p:nvPr/>
            </p:nvSpPr>
            <p:spPr>
              <a:xfrm>
                <a:off x="2904222" y="2340622"/>
                <a:ext cx="1978034" cy="523220"/>
              </a:xfrm>
              <a:prstGeom prst="rect">
                <a:avLst/>
              </a:prstGeom>
              <a:blipFill>
                <a:blip r:embed="rId4"/>
                <a:stretch>
                  <a:fillRect b="-6818"/>
                </a:stretch>
              </a:blipFill>
              <a:ln w="25400">
                <a:solidFill>
                  <a:schemeClr val="accent2">
                    <a:lumMod val="60000"/>
                    <a:lumOff val="40000"/>
                  </a:schemeClr>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107"/>
              <p:cNvSpPr txBox="1"/>
              <p:nvPr/>
            </p:nvSpPr>
            <p:spPr>
              <a:xfrm>
                <a:off x="2769350" y="3303870"/>
                <a:ext cx="1971141" cy="523220"/>
              </a:xfrm>
              <a:prstGeom prst="rect">
                <a:avLst/>
              </a:prstGeom>
              <a:noFill/>
              <a:ln w="25400">
                <a:solidFill>
                  <a:srgbClr val="A56D95"/>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4</m:t>
                        </m:r>
                      </m:sub>
                    </m:sSub>
                    <m:r>
                      <a:rPr lang="en-US" sz="1400" i="1">
                        <a:latin typeface="Cambria Math" panose="02040503050406030204" pitchFamily="18" charset="0"/>
                      </a:rPr>
                      <m:t>:</m:t>
                    </m:r>
                  </m:oMath>
                </a14:m>
                <a:r>
                  <a:rPr lang="en-US" sz="1400" dirty="0">
                    <a:latin typeface="Avenir Next" panose="020B0503020202020204" pitchFamily="34" charset="0"/>
                    <a:cs typeface="Times New Roman" panose="02020503050405090304" pitchFamily="18" charset="0"/>
                  </a:rPr>
                  <a:t> Column Function</a:t>
                </a:r>
              </a:p>
              <a:p>
                <a:pPr algn="ctr"/>
                <a:r>
                  <a:rPr lang="en-US" sz="1400" dirty="0">
                    <a:latin typeface="Avenir Next" panose="020B0503020202020204" pitchFamily="34" charset="0"/>
                    <a:cs typeface="Times New Roman" panose="02020503050405090304" pitchFamily="18" charset="0"/>
                  </a:rPr>
                  <a:t>Identification</a:t>
                </a:r>
              </a:p>
            </p:txBody>
          </p:sp>
        </mc:Choice>
        <mc:Fallback xmlns="">
          <p:sp>
            <p:nvSpPr>
              <p:cNvPr id="44" name="TextBox 107"/>
              <p:cNvSpPr txBox="1">
                <a:spLocks noRot="1" noChangeAspect="1" noMove="1" noResize="1" noEditPoints="1" noAdjustHandles="1" noChangeArrowheads="1" noChangeShapeType="1" noTextEdit="1"/>
              </p:cNvSpPr>
              <p:nvPr/>
            </p:nvSpPr>
            <p:spPr>
              <a:xfrm>
                <a:off x="2769350" y="3303870"/>
                <a:ext cx="1971141" cy="523220"/>
              </a:xfrm>
              <a:prstGeom prst="rect">
                <a:avLst/>
              </a:prstGeom>
              <a:blipFill>
                <a:blip r:embed="rId5"/>
                <a:stretch>
                  <a:fillRect b="-6818"/>
                </a:stretch>
              </a:blipFill>
              <a:ln w="25400">
                <a:solidFill>
                  <a:srgbClr val="A56D95"/>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108"/>
              <p:cNvSpPr txBox="1"/>
              <p:nvPr/>
            </p:nvSpPr>
            <p:spPr>
              <a:xfrm>
                <a:off x="2904222" y="4429197"/>
                <a:ext cx="2017154" cy="307777"/>
              </a:xfrm>
              <a:prstGeom prst="rect">
                <a:avLst/>
              </a:prstGeom>
              <a:noFill/>
              <a:ln w="25400">
                <a:solidFill>
                  <a:schemeClr val="accent6">
                    <a:lumMod val="75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5</m:t>
                        </m:r>
                      </m:sub>
                    </m:sSub>
                    <m:r>
                      <a:rPr lang="en-US" sz="1400" i="1">
                        <a:latin typeface="Cambria Math" panose="02040503050406030204" pitchFamily="18" charset="0"/>
                      </a:rPr>
                      <m:t>: </m:t>
                    </m:r>
                  </m:oMath>
                </a14:m>
                <a:r>
                  <a:rPr lang="en-US" sz="1400">
                    <a:latin typeface="Avenir Next" panose="020B0503020202020204" pitchFamily="34" charset="0"/>
                    <a:cs typeface="Times New Roman" panose="02020503050405090304" pitchFamily="18" charset="0"/>
                  </a:rPr>
                  <a:t>SQL Generation</a:t>
                </a:r>
              </a:p>
            </p:txBody>
          </p:sp>
        </mc:Choice>
        <mc:Fallback xmlns="">
          <p:sp>
            <p:nvSpPr>
              <p:cNvPr id="45" name="TextBox 108"/>
              <p:cNvSpPr txBox="1">
                <a:spLocks noRot="1" noChangeAspect="1" noMove="1" noResize="1" noEditPoints="1" noAdjustHandles="1" noChangeArrowheads="1" noChangeShapeType="1" noTextEdit="1"/>
              </p:cNvSpPr>
              <p:nvPr/>
            </p:nvSpPr>
            <p:spPr>
              <a:xfrm>
                <a:off x="2904222" y="4429197"/>
                <a:ext cx="2017154" cy="307777"/>
              </a:xfrm>
              <a:prstGeom prst="rect">
                <a:avLst/>
              </a:prstGeom>
              <a:blipFill>
                <a:blip r:embed="rId6"/>
                <a:stretch>
                  <a:fillRect b="-19231"/>
                </a:stretch>
              </a:blipFill>
              <a:ln w="25400">
                <a:solidFill>
                  <a:schemeClr val="accent6">
                    <a:lumMod val="75000"/>
                  </a:schemeClr>
                </a:solidFill>
                <a:prstDash val="dash"/>
              </a:ln>
            </p:spPr>
            <p:txBody>
              <a:bodyPr/>
              <a:lstStyle/>
              <a:p>
                <a:r>
                  <a:rPr lang="zh-CN" altLang="en-US">
                    <a:noFill/>
                  </a:rPr>
                  <a:t> </a:t>
                </a:r>
              </a:p>
            </p:txBody>
          </p:sp>
        </mc:Fallback>
      </mc:AlternateContent>
      <p:sp>
        <p:nvSpPr>
          <p:cNvPr id="46" name="TextBox 119"/>
          <p:cNvSpPr txBox="1"/>
          <p:nvPr/>
        </p:nvSpPr>
        <p:spPr>
          <a:xfrm>
            <a:off x="6977642" y="3978807"/>
            <a:ext cx="3497012" cy="307777"/>
          </a:xfrm>
          <a:prstGeom prst="rect">
            <a:avLst/>
          </a:prstGeom>
          <a:noFill/>
          <a:ln w="25400">
            <a:solidFill>
              <a:srgbClr val="A56D95"/>
            </a:solidFill>
          </a:ln>
        </p:spPr>
        <p:txBody>
          <a:bodyPr wrap="square" rtlCol="0">
            <a:spAutoFit/>
          </a:bodyPr>
          <a:lstStyle/>
          <a:p>
            <a:r>
              <a:rPr lang="en-US" sz="1400" b="1">
                <a:latin typeface="Avenir Next" panose="020B0503020202020204" pitchFamily="34" charset="0"/>
                <a:cs typeface="Times New Roman" panose="02020503050405090304" pitchFamily="18" charset="0"/>
              </a:rPr>
              <a:t>Column Function Thinking: </a:t>
            </a:r>
            <a:r>
              <a:rPr lang="en-US" sz="1400">
                <a:latin typeface="Avenir Next" panose="020B0503020202020204" pitchFamily="34" charset="0"/>
                <a:cs typeface="Times New Roman" panose="02020503050405090304" pitchFamily="18" charset="0"/>
              </a:rPr>
              <a:t>…</a:t>
            </a:r>
          </a:p>
        </p:txBody>
      </p:sp>
      <p:sp>
        <p:nvSpPr>
          <p:cNvPr id="47" name="TextBox 120"/>
          <p:cNvSpPr txBox="1"/>
          <p:nvPr/>
        </p:nvSpPr>
        <p:spPr>
          <a:xfrm>
            <a:off x="6977641" y="4376876"/>
            <a:ext cx="3497013" cy="2031325"/>
          </a:xfrm>
          <a:prstGeom prst="rect">
            <a:avLst/>
          </a:prstGeom>
          <a:noFill/>
          <a:ln w="25400">
            <a:solidFill>
              <a:schemeClr val="accent6">
                <a:lumMod val="75000"/>
              </a:schemeClr>
            </a:solidFill>
          </a:ln>
        </p:spPr>
        <p:txBody>
          <a:bodyPr wrap="square" rtlCol="0">
            <a:spAutoFit/>
          </a:bodyPr>
          <a:lstStyle/>
          <a:p>
            <a:r>
              <a:rPr lang="en-US" sz="1400" b="1" dirty="0">
                <a:latin typeface="Avenir Next" panose="020B0503020202020204" pitchFamily="34" charset="0"/>
                <a:cs typeface="Times New Roman" panose="02020503050405090304" pitchFamily="18" charset="0"/>
              </a:rPr>
              <a:t>SQL Generation Thinking:</a:t>
            </a:r>
          </a:p>
          <a:p>
            <a:r>
              <a:rPr lang="en-US" sz="1400" dirty="0">
                <a:latin typeface="Avenir Next" panose="020B0503020202020204" pitchFamily="34" charset="0"/>
                <a:cs typeface="Times New Roman" panose="02020503050405090304" pitchFamily="18" charset="0"/>
              </a:rPr>
              <a:t>Based on my previous thoughts, I need a WHERE clause to filter the match type and player, and there is no functions needed. Thus, the final SQL query is:</a:t>
            </a:r>
          </a:p>
          <a:p>
            <a:r>
              <a:rPr lang="en-US" sz="1400" b="1" i="1" dirty="0">
                <a:solidFill>
                  <a:schemeClr val="accent6">
                    <a:lumMod val="75000"/>
                  </a:schemeClr>
                </a:solidFill>
                <a:latin typeface="Avenir Next" panose="020B0503020202020204" pitchFamily="34" charset="0"/>
                <a:cs typeface="Times New Roman" panose="02020503050405090304" pitchFamily="18" charset="0"/>
              </a:rPr>
              <a:t>SELECT T1.rank FROM players AS T1 JOIN matches AS T2 ON T1.id = T2.player_id WHERE T1.name = ‘Bob’ AND T2.match_type = ‘football’;</a:t>
            </a:r>
          </a:p>
        </p:txBody>
      </p:sp>
      <p:cxnSp>
        <p:nvCxnSpPr>
          <p:cNvPr id="48" name="Straight Connector 123"/>
          <p:cNvCxnSpPr>
            <a:stCxn id="22" idx="7"/>
          </p:cNvCxnSpPr>
          <p:nvPr/>
        </p:nvCxnSpPr>
        <p:spPr>
          <a:xfrm flipV="1">
            <a:off x="5895263" y="1785622"/>
            <a:ext cx="1077480" cy="306043"/>
          </a:xfrm>
          <a:prstGeom prst="line">
            <a:avLst/>
          </a:prstGeom>
          <a:ln w="25400" cmpd="sng">
            <a:solidFill>
              <a:srgbClr val="398EED"/>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124"/>
          <p:cNvCxnSpPr>
            <a:stCxn id="22" idx="5"/>
          </p:cNvCxnSpPr>
          <p:nvPr/>
        </p:nvCxnSpPr>
        <p:spPr>
          <a:xfrm>
            <a:off x="5895263" y="2344049"/>
            <a:ext cx="1077480" cy="149221"/>
          </a:xfrm>
          <a:prstGeom prst="line">
            <a:avLst/>
          </a:prstGeom>
          <a:ln w="25400" cmpd="sng">
            <a:solidFill>
              <a:srgbClr val="398EED"/>
            </a:solidFill>
            <a:prstDash val="sysDash"/>
          </a:ln>
        </p:spPr>
        <p:style>
          <a:lnRef idx="2">
            <a:schemeClr val="accent1"/>
          </a:lnRef>
          <a:fillRef idx="0">
            <a:schemeClr val="accent1"/>
          </a:fillRef>
          <a:effectRef idx="1">
            <a:schemeClr val="accent1"/>
          </a:effectRef>
          <a:fontRef idx="minor">
            <a:schemeClr val="tx1"/>
          </a:fontRef>
        </p:style>
      </p:cxnSp>
      <p:cxnSp>
        <p:nvCxnSpPr>
          <p:cNvPr id="50" name="Straight Connector 130"/>
          <p:cNvCxnSpPr>
            <a:stCxn id="43" idx="3"/>
          </p:cNvCxnSpPr>
          <p:nvPr/>
        </p:nvCxnSpPr>
        <p:spPr>
          <a:xfrm>
            <a:off x="4882256" y="2602232"/>
            <a:ext cx="684881" cy="0"/>
          </a:xfrm>
          <a:prstGeom prst="line">
            <a:avLst/>
          </a:prstGeom>
          <a:ln w="25400" cmpd="sng">
            <a:solidFill>
              <a:schemeClr val="accent2">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135"/>
              <p:cNvSpPr txBox="1"/>
              <p:nvPr/>
            </p:nvSpPr>
            <p:spPr>
              <a:xfrm>
                <a:off x="5567139" y="2039353"/>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𝟎</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1" name="TextBox 135"/>
              <p:cNvSpPr txBox="1">
                <a:spLocks noRot="1" noChangeAspect="1" noMove="1" noResize="1" noEditPoints="1" noAdjustHandles="1" noChangeArrowheads="1" noChangeShapeType="1" noTextEdit="1"/>
              </p:cNvSpPr>
              <p:nvPr/>
            </p:nvSpPr>
            <p:spPr>
              <a:xfrm>
                <a:off x="5567139" y="2039353"/>
                <a:ext cx="422936"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136"/>
              <p:cNvSpPr txBox="1"/>
              <p:nvPr/>
            </p:nvSpPr>
            <p:spPr>
              <a:xfrm>
                <a:off x="4998105" y="2990035"/>
                <a:ext cx="4149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𝟏</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2" name="TextBox 136"/>
              <p:cNvSpPr txBox="1">
                <a:spLocks noRot="1" noChangeAspect="1" noMove="1" noResize="1" noEditPoints="1" noAdjustHandles="1" noChangeArrowheads="1" noChangeShapeType="1" noTextEdit="1"/>
              </p:cNvSpPr>
              <p:nvPr/>
            </p:nvSpPr>
            <p:spPr>
              <a:xfrm>
                <a:off x="4998105" y="2990035"/>
                <a:ext cx="414921"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137"/>
              <p:cNvSpPr txBox="1"/>
              <p:nvPr/>
            </p:nvSpPr>
            <p:spPr>
              <a:xfrm>
                <a:off x="5282115" y="3878426"/>
                <a:ext cx="36245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𝟐</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3" name="TextBox 137"/>
              <p:cNvSpPr txBox="1">
                <a:spLocks noRot="1" noChangeAspect="1" noMove="1" noResize="1" noEditPoints="1" noAdjustHandles="1" noChangeArrowheads="1" noChangeShapeType="1" noTextEdit="1"/>
              </p:cNvSpPr>
              <p:nvPr/>
            </p:nvSpPr>
            <p:spPr>
              <a:xfrm>
                <a:off x="5282115" y="3878426"/>
                <a:ext cx="362453"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138"/>
              <p:cNvSpPr txBox="1"/>
              <p:nvPr/>
            </p:nvSpPr>
            <p:spPr>
              <a:xfrm>
                <a:off x="5609803" y="4800173"/>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𝟑</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4" name="TextBox 138"/>
              <p:cNvSpPr txBox="1">
                <a:spLocks noRot="1" noChangeAspect="1" noMove="1" noResize="1" noEditPoints="1" noAdjustHandles="1" noChangeArrowheads="1" noChangeShapeType="1" noTextEdit="1"/>
              </p:cNvSpPr>
              <p:nvPr/>
            </p:nvSpPr>
            <p:spPr>
              <a:xfrm>
                <a:off x="5609803" y="4800173"/>
                <a:ext cx="422936" cy="307777"/>
              </a:xfrm>
              <a:prstGeom prst="rect">
                <a:avLst/>
              </a:prstGeom>
              <a:blipFill>
                <a:blip r:embed="rId10"/>
                <a:stretch>
                  <a:fillRect/>
                </a:stretch>
              </a:blipFill>
            </p:spPr>
            <p:txBody>
              <a:bodyPr/>
              <a:lstStyle/>
              <a:p>
                <a:r>
                  <a:rPr lang="zh-CN" altLang="en-US">
                    <a:noFill/>
                  </a:rPr>
                  <a:t> </a:t>
                </a:r>
              </a:p>
            </p:txBody>
          </p:sp>
        </mc:Fallback>
      </mc:AlternateContent>
      <p:sp>
        <p:nvSpPr>
          <p:cNvPr id="55" name="TextBox 18"/>
          <p:cNvSpPr txBox="1"/>
          <p:nvPr/>
        </p:nvSpPr>
        <p:spPr>
          <a:xfrm>
            <a:off x="3135481" y="1416050"/>
            <a:ext cx="1927131" cy="369332"/>
          </a:xfrm>
          <a:prstGeom prst="rect">
            <a:avLst/>
          </a:prstGeom>
          <a:noFill/>
        </p:spPr>
        <p:txBody>
          <a:bodyPr wrap="none" rtlCol="0">
            <a:spAutoFit/>
          </a:bodyPr>
          <a:lstStyle/>
          <a:p>
            <a:r>
              <a:rPr lang="en-US" b="1">
                <a:latin typeface="Avenir Next" panose="020B0503020202020204" pitchFamily="34" charset="0"/>
                <a:cs typeface="Times New Roman" panose="02020503050405090304" pitchFamily="18" charset="0"/>
              </a:rPr>
              <a:t>Edges (Actions)</a:t>
            </a:r>
          </a:p>
        </p:txBody>
      </p:sp>
      <p:sp>
        <p:nvSpPr>
          <p:cNvPr id="56" name="TextBox 19"/>
          <p:cNvSpPr txBox="1"/>
          <p:nvPr/>
        </p:nvSpPr>
        <p:spPr>
          <a:xfrm>
            <a:off x="7174360" y="1358369"/>
            <a:ext cx="3046027" cy="369332"/>
          </a:xfrm>
          <a:prstGeom prst="rect">
            <a:avLst/>
          </a:prstGeom>
          <a:noFill/>
        </p:spPr>
        <p:txBody>
          <a:bodyPr wrap="none" rtlCol="0">
            <a:spAutoFit/>
          </a:bodyPr>
          <a:lstStyle/>
          <a:p>
            <a:r>
              <a:rPr lang="en-US" b="1">
                <a:latin typeface="Avenir Next" panose="020B0503020202020204" pitchFamily="34" charset="0"/>
                <a:cs typeface="Times New Roman" panose="02020503050405090304" pitchFamily="18" charset="0"/>
              </a:rPr>
              <a:t>Nodes</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(Reasoning</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States)</a:t>
            </a:r>
            <a:endParaRPr lang="en-US" b="1">
              <a:latin typeface="Avenir Next" panose="020B0503020202020204" pitchFamily="34" charset="0"/>
              <a:cs typeface="Times New Roman" panose="02020503050405090304" pitchFamily="18" charset="0"/>
            </a:endParaRPr>
          </a:p>
        </p:txBody>
      </p:sp>
      <p:pic>
        <p:nvPicPr>
          <p:cNvPr id="57" name="Graphic 2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04220" y="5929290"/>
            <a:ext cx="571500" cy="571500"/>
          </a:xfrm>
          <a:prstGeom prst="rect">
            <a:avLst/>
          </a:prstGeom>
        </p:spPr>
      </p:pic>
      <p:cxnSp>
        <p:nvCxnSpPr>
          <p:cNvPr id="58" name="Straight Arrow Connector 30"/>
          <p:cNvCxnSpPr>
            <a:endCxn id="57" idx="0"/>
          </p:cNvCxnSpPr>
          <p:nvPr/>
        </p:nvCxnSpPr>
        <p:spPr>
          <a:xfrm>
            <a:off x="3189970" y="4736974"/>
            <a:ext cx="0" cy="1192316"/>
          </a:xfrm>
          <a:prstGeom prst="straightConnector1">
            <a:avLst/>
          </a:prstGeom>
          <a:ln w="38100">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34"/>
          <p:cNvCxnSpPr/>
          <p:nvPr/>
        </p:nvCxnSpPr>
        <p:spPr>
          <a:xfrm>
            <a:off x="3475722" y="6226088"/>
            <a:ext cx="3497023" cy="0"/>
          </a:xfrm>
          <a:prstGeom prst="straightConnector1">
            <a:avLst/>
          </a:prstGeom>
          <a:ln w="38100">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Box 37"/>
          <p:cNvSpPr txBox="1"/>
          <p:nvPr/>
        </p:nvSpPr>
        <p:spPr>
          <a:xfrm>
            <a:off x="3703566" y="6295135"/>
            <a:ext cx="2544287" cy="369332"/>
          </a:xfrm>
          <a:prstGeom prst="rect">
            <a:avLst/>
          </a:prstGeom>
          <a:noFill/>
        </p:spPr>
        <p:txBody>
          <a:bodyPr wrap="none" rtlCol="0">
            <a:spAutoFit/>
          </a:bodyPr>
          <a:lstStyle/>
          <a:p>
            <a:pPr algn="ctr"/>
            <a:r>
              <a:rPr lang="en-US" b="1" i="1">
                <a:latin typeface="Avenir Next" panose="020B0503020202020204" pitchFamily="34" charset="0"/>
                <a:cs typeface="Times New Roman" panose="02020503050405090304" pitchFamily="18" charset="0"/>
              </a:rPr>
              <a:t>LLM-as-Action-Model</a:t>
            </a:r>
          </a:p>
        </p:txBody>
      </p:sp>
      <p:cxnSp>
        <p:nvCxnSpPr>
          <p:cNvPr id="61" name="Straight Arrow Connector 2"/>
          <p:cNvCxnSpPr>
            <a:stCxn id="40" idx="4"/>
          </p:cNvCxnSpPr>
          <p:nvPr/>
        </p:nvCxnSpPr>
        <p:spPr>
          <a:xfrm>
            <a:off x="5817262" y="5139201"/>
            <a:ext cx="0" cy="300761"/>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12"/>
              <p:cNvSpPr txBox="1"/>
              <p:nvPr/>
            </p:nvSpPr>
            <p:spPr>
              <a:xfrm>
                <a:off x="3574528" y="5237316"/>
                <a:ext cx="1666060" cy="307777"/>
              </a:xfrm>
              <a:prstGeom prst="rect">
                <a:avLst/>
              </a:prstGeom>
              <a:noFill/>
              <a:ln w="25400">
                <a:solidFill>
                  <a:schemeClr val="bg2">
                    <a:lumMod val="50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7</m:t>
                        </m:r>
                      </m:sub>
                    </m:sSub>
                    <m:r>
                      <a:rPr lang="en-US" sz="1400" i="1">
                        <a:latin typeface="Cambria Math" panose="02040503050406030204" pitchFamily="18" charset="0"/>
                      </a:rPr>
                      <m:t>: </m:t>
                    </m:r>
                  </m:oMath>
                </a14:m>
                <a:r>
                  <a:rPr lang="en-US" sz="1400">
                    <a:latin typeface="Avenir Next" panose="020B0503020202020204" pitchFamily="34" charset="0"/>
                    <a:cs typeface="Times New Roman" panose="02020503050405090304" pitchFamily="18" charset="0"/>
                  </a:rPr>
                  <a:t>Termination</a:t>
                </a:r>
              </a:p>
            </p:txBody>
          </p:sp>
        </mc:Choice>
        <mc:Fallback xmlns="">
          <p:sp>
            <p:nvSpPr>
              <p:cNvPr id="62" name="TextBox 12"/>
              <p:cNvSpPr txBox="1">
                <a:spLocks noRot="1" noChangeAspect="1" noMove="1" noResize="1" noEditPoints="1" noAdjustHandles="1" noChangeArrowheads="1" noChangeShapeType="1" noTextEdit="1"/>
              </p:cNvSpPr>
              <p:nvPr/>
            </p:nvSpPr>
            <p:spPr>
              <a:xfrm>
                <a:off x="3574528" y="5237316"/>
                <a:ext cx="1666060" cy="307777"/>
              </a:xfrm>
              <a:prstGeom prst="rect">
                <a:avLst/>
              </a:prstGeom>
              <a:blipFill>
                <a:blip r:embed="rId13"/>
                <a:stretch>
                  <a:fillRect b="-14815"/>
                </a:stretch>
              </a:blipFill>
              <a:ln w="25400">
                <a:solidFill>
                  <a:schemeClr val="bg2">
                    <a:lumMod val="50000"/>
                  </a:schemeClr>
                </a:solidFill>
                <a:prstDash val="dash"/>
              </a:ln>
            </p:spPr>
            <p:txBody>
              <a:bodyPr/>
              <a:lstStyle/>
              <a:p>
                <a:r>
                  <a:rPr lang="zh-CN" altLang="en-US">
                    <a:noFill/>
                  </a:rPr>
                  <a:t> </a:t>
                </a:r>
              </a:p>
            </p:txBody>
          </p:sp>
        </mc:Fallback>
      </mc:AlternateContent>
      <p:sp>
        <p:nvSpPr>
          <p:cNvPr id="63" name="Oval 15"/>
          <p:cNvSpPr/>
          <p:nvPr/>
        </p:nvSpPr>
        <p:spPr>
          <a:xfrm>
            <a:off x="5640769" y="5443366"/>
            <a:ext cx="341291" cy="356924"/>
          </a:xfrm>
          <a:prstGeom prst="ellipse">
            <a:avLst/>
          </a:prstGeom>
          <a:solidFill>
            <a:schemeClr val="bg2">
              <a:lumMod val="5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64" name="TextBox 36"/>
              <p:cNvSpPr txBox="1"/>
              <p:nvPr/>
            </p:nvSpPr>
            <p:spPr>
              <a:xfrm>
                <a:off x="5609803" y="5446225"/>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altLang="zh-CN" sz="1400" b="1" i="1">
                              <a:latin typeface="Cambria Math" panose="02040503050406030204" pitchFamily="18" charset="0"/>
                            </a:rPr>
                            <m:t>𝟒</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64" name="TextBox 36"/>
              <p:cNvSpPr txBox="1">
                <a:spLocks noRot="1" noChangeAspect="1" noMove="1" noResize="1" noEditPoints="1" noAdjustHandles="1" noChangeArrowheads="1" noChangeShapeType="1" noTextEdit="1"/>
              </p:cNvSpPr>
              <p:nvPr/>
            </p:nvSpPr>
            <p:spPr>
              <a:xfrm>
                <a:off x="5609803" y="5446225"/>
                <a:ext cx="422936" cy="307777"/>
              </a:xfrm>
              <a:prstGeom prst="rect">
                <a:avLst/>
              </a:prstGeom>
              <a:blipFill>
                <a:blip r:embed="rId14"/>
                <a:stretch>
                  <a:fillRect/>
                </a:stretch>
              </a:blipFill>
            </p:spPr>
            <p:txBody>
              <a:bodyPr/>
              <a:lstStyle/>
              <a:p>
                <a:r>
                  <a:rPr lang="zh-CN" altLang="en-US">
                    <a:noFill/>
                  </a:rPr>
                  <a:t> </a:t>
                </a:r>
              </a:p>
            </p:txBody>
          </p:sp>
        </mc:Fallback>
      </mc:AlternateContent>
      <p:sp>
        <p:nvSpPr>
          <p:cNvPr id="71" name="文本框 70"/>
          <p:cNvSpPr txBox="1"/>
          <p:nvPr/>
        </p:nvSpPr>
        <p:spPr>
          <a:xfrm>
            <a:off x="10883056" y="2330898"/>
            <a:ext cx="953813" cy="369332"/>
          </a:xfrm>
          <a:prstGeom prst="rect">
            <a:avLst/>
          </a:prstGeom>
          <a:noFill/>
        </p:spPr>
        <p:txBody>
          <a:bodyPr wrap="square">
            <a:spAutoFit/>
          </a:bodyPr>
          <a:lstStyle/>
          <a:p>
            <a:r>
              <a:rPr lang="en-US" altLang="zh-CN" b="1" dirty="0">
                <a:solidFill>
                  <a:srgbClr val="398EED"/>
                </a:solidFill>
                <a:latin typeface="Avenir Next" panose="020B0503020202020204" pitchFamily="34" charset="0"/>
                <a:cs typeface="Times New Roman" panose="02020503050405090304" pitchFamily="18" charset="0"/>
              </a:rPr>
              <a:t>Input</a:t>
            </a:r>
            <a:endParaRPr lang="zh-CN" altLang="en-US" dirty="0">
              <a:solidFill>
                <a:srgbClr val="398EED"/>
              </a:solidFill>
              <a:latin typeface="Avenir Next" panose="020B0503020202020204" pitchFamily="34" charset="0"/>
              <a:cs typeface="Times New Roman" panose="02020503050405090304" pitchFamily="18" charset="0"/>
            </a:endParaRPr>
          </a:p>
        </p:txBody>
      </p:sp>
      <p:sp>
        <p:nvSpPr>
          <p:cNvPr id="72" name="文本框 71"/>
          <p:cNvSpPr txBox="1"/>
          <p:nvPr/>
        </p:nvSpPr>
        <p:spPr>
          <a:xfrm>
            <a:off x="10668074" y="5800290"/>
            <a:ext cx="1047089" cy="369332"/>
          </a:xfrm>
          <a:prstGeom prst="rect">
            <a:avLst/>
          </a:prstGeom>
          <a:noFill/>
        </p:spPr>
        <p:txBody>
          <a:bodyPr wrap="square">
            <a:spAutoFit/>
          </a:bodyPr>
          <a:lstStyle/>
          <a:p>
            <a:r>
              <a:rPr lang="en-US" altLang="zh-CN" b="1" dirty="0">
                <a:solidFill>
                  <a:schemeClr val="accent6">
                    <a:lumMod val="75000"/>
                  </a:schemeClr>
                </a:solidFill>
                <a:latin typeface="Avenir Next" panose="020B0503020202020204" pitchFamily="34" charset="0"/>
                <a:cs typeface="Times New Roman" panose="02020503050405090304" pitchFamily="18" charset="0"/>
              </a:rPr>
              <a:t>Output</a:t>
            </a:r>
            <a:endParaRPr lang="zh-CN" altLang="en-US" dirty="0">
              <a:solidFill>
                <a:schemeClr val="accent6">
                  <a:lumMod val="75000"/>
                </a:schemeClr>
              </a:solidFill>
              <a:latin typeface="Avenir Next" panose="020B0503020202020204" pitchFamily="34" charset="0"/>
              <a:cs typeface="Times New Roman" panose="02020503050405090304" pitchFamily="18" charset="0"/>
            </a:endParaRPr>
          </a:p>
        </p:txBody>
      </p:sp>
      <p:pic>
        <p:nvPicPr>
          <p:cNvPr id="74" name="Graphic 20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480098" y="1748556"/>
            <a:ext cx="378667" cy="378667"/>
          </a:xfrm>
          <a:prstGeom prst="rect">
            <a:avLst/>
          </a:prstGeom>
        </p:spPr>
      </p:pic>
      <p:pic>
        <p:nvPicPr>
          <p:cNvPr id="75" name="Graphic 20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68074" y="1633669"/>
            <a:ext cx="504768" cy="504768"/>
          </a:xfrm>
          <a:prstGeom prst="rect">
            <a:avLst/>
          </a:prstGeom>
        </p:spPr>
      </p:pic>
      <p:sp>
        <p:nvSpPr>
          <p:cNvPr id="76" name="TextBox 211"/>
          <p:cNvSpPr txBox="1"/>
          <p:nvPr/>
        </p:nvSpPr>
        <p:spPr>
          <a:xfrm>
            <a:off x="10514636" y="2169980"/>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Question</a:t>
            </a:r>
          </a:p>
        </p:txBody>
      </p:sp>
      <p:sp>
        <p:nvSpPr>
          <p:cNvPr id="77" name="TextBox 212"/>
          <p:cNvSpPr txBox="1"/>
          <p:nvPr/>
        </p:nvSpPr>
        <p:spPr>
          <a:xfrm>
            <a:off x="11295698" y="2169980"/>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Database</a:t>
            </a:r>
          </a:p>
        </p:txBody>
      </p:sp>
      <p:pic>
        <p:nvPicPr>
          <p:cNvPr id="78" name="Graphic 327"/>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98107" y="5278993"/>
            <a:ext cx="393416" cy="393416"/>
          </a:xfrm>
          <a:prstGeom prst="rect">
            <a:avLst/>
          </a:prstGeom>
        </p:spPr>
      </p:pic>
      <p:sp>
        <p:nvSpPr>
          <p:cNvPr id="80" name="Diamond 18"/>
          <p:cNvSpPr/>
          <p:nvPr/>
        </p:nvSpPr>
        <p:spPr>
          <a:xfrm>
            <a:off x="349175" y="5972069"/>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grpSp>
        <p:nvGrpSpPr>
          <p:cNvPr id="81" name="Group 231"/>
          <p:cNvGrpSpPr/>
          <p:nvPr/>
        </p:nvGrpSpPr>
        <p:grpSpPr>
          <a:xfrm>
            <a:off x="60931" y="4414350"/>
            <a:ext cx="2582359" cy="2402062"/>
            <a:chOff x="593354" y="3600533"/>
            <a:chExt cx="2582359" cy="2402062"/>
          </a:xfrm>
        </p:grpSpPr>
        <p:pic>
          <p:nvPicPr>
            <p:cNvPr id="82" name="Graphic 16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6486" y="4988833"/>
              <a:ext cx="571500" cy="571500"/>
            </a:xfrm>
            <a:prstGeom prst="rect">
              <a:avLst/>
            </a:prstGeom>
          </p:spPr>
        </p:pic>
        <p:sp>
          <p:nvSpPr>
            <p:cNvPr id="83" name="Rectangle 202"/>
            <p:cNvSpPr/>
            <p:nvPr/>
          </p:nvSpPr>
          <p:spPr>
            <a:xfrm>
              <a:off x="619463" y="3600533"/>
              <a:ext cx="2504044" cy="24020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pic>
          <p:nvPicPr>
            <p:cNvPr id="84" name="Graphic 20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2656" y="3836747"/>
              <a:ext cx="519161" cy="519161"/>
            </a:xfrm>
            <a:prstGeom prst="rect">
              <a:avLst/>
            </a:prstGeom>
          </p:spPr>
        </p:pic>
        <p:pic>
          <p:nvPicPr>
            <p:cNvPr id="85" name="Graphic 20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3638" y="3663069"/>
              <a:ext cx="692049" cy="692049"/>
            </a:xfrm>
            <a:prstGeom prst="rect">
              <a:avLst/>
            </a:prstGeom>
          </p:spPr>
        </p:pic>
        <p:pic>
          <p:nvPicPr>
            <p:cNvPr id="86" name="Graphic 210"/>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68865" y="3766418"/>
              <a:ext cx="555854" cy="555854"/>
            </a:xfrm>
            <a:prstGeom prst="rect">
              <a:avLst/>
            </a:prstGeom>
          </p:spPr>
        </p:pic>
        <p:sp>
          <p:nvSpPr>
            <p:cNvPr id="87" name="TextBox 211"/>
            <p:cNvSpPr txBox="1"/>
            <p:nvPr/>
          </p:nvSpPr>
          <p:spPr>
            <a:xfrm>
              <a:off x="622370" y="4366156"/>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Question</a:t>
              </a:r>
            </a:p>
          </p:txBody>
        </p:sp>
        <p:sp>
          <p:nvSpPr>
            <p:cNvPr id="88" name="TextBox 212"/>
            <p:cNvSpPr txBox="1"/>
            <p:nvPr/>
          </p:nvSpPr>
          <p:spPr>
            <a:xfrm>
              <a:off x="1404550" y="4366156"/>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Database</a:t>
              </a:r>
            </a:p>
          </p:txBody>
        </p:sp>
        <p:sp>
          <p:nvSpPr>
            <p:cNvPr id="89" name="TextBox 213"/>
            <p:cNvSpPr txBox="1"/>
            <p:nvPr/>
          </p:nvSpPr>
          <p:spPr>
            <a:xfrm>
              <a:off x="2269457" y="4280386"/>
              <a:ext cx="838931" cy="430887"/>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Previous</a:t>
              </a:r>
            </a:p>
            <a:p>
              <a:pPr algn="ctr"/>
              <a:r>
                <a:rPr lang="en-US" sz="1100">
                  <a:latin typeface="Avenir Next" panose="020B0503020202020204" pitchFamily="34" charset="0"/>
                  <a:cs typeface="Times New Roman" panose="02020503050405090304" pitchFamily="18" charset="0"/>
                </a:rPr>
                <a:t>Actions</a:t>
              </a:r>
            </a:p>
          </p:txBody>
        </p:sp>
        <p:sp>
          <p:nvSpPr>
            <p:cNvPr id="90" name="TextBox 221"/>
            <p:cNvSpPr txBox="1"/>
            <p:nvPr/>
          </p:nvSpPr>
          <p:spPr>
            <a:xfrm>
              <a:off x="593354" y="5566845"/>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Action</a:t>
              </a:r>
            </a:p>
          </p:txBody>
        </p:sp>
        <p:sp>
          <p:nvSpPr>
            <p:cNvPr id="91" name="Right Brace 222"/>
            <p:cNvSpPr/>
            <p:nvPr/>
          </p:nvSpPr>
          <p:spPr>
            <a:xfrm rot="5400000">
              <a:off x="1681058" y="3955189"/>
              <a:ext cx="239732" cy="1736187"/>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92" name="Straight Arrow Connector 223"/>
            <p:cNvCxnSpPr>
              <a:stCxn id="96" idx="3"/>
              <a:endCxn id="82" idx="1"/>
            </p:cNvCxnSpPr>
            <p:nvPr/>
          </p:nvCxnSpPr>
          <p:spPr>
            <a:xfrm flipV="1">
              <a:off x="1238895" y="5274583"/>
              <a:ext cx="317591" cy="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226"/>
            <p:cNvCxnSpPr/>
            <p:nvPr/>
          </p:nvCxnSpPr>
          <p:spPr>
            <a:xfrm flipV="1">
              <a:off x="2135708" y="5273616"/>
              <a:ext cx="338003" cy="9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227"/>
            <p:cNvSpPr txBox="1"/>
            <p:nvPr/>
          </p:nvSpPr>
          <p:spPr>
            <a:xfrm>
              <a:off x="1340137" y="5571919"/>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LLM</a:t>
              </a:r>
            </a:p>
          </p:txBody>
        </p:sp>
        <p:sp>
          <p:nvSpPr>
            <p:cNvPr id="95" name="TextBox 228"/>
            <p:cNvSpPr txBox="1"/>
            <p:nvPr/>
          </p:nvSpPr>
          <p:spPr>
            <a:xfrm>
              <a:off x="2278751" y="5568104"/>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Next</a:t>
              </a:r>
              <a:r>
                <a:rPr lang="en-US" sz="1100" dirty="0">
                  <a:latin typeface="Avenir Next" panose="020B0503020202020204" pitchFamily="34" charset="0"/>
                  <a:cs typeface="Times New Roman" panose="02020503050405090304" pitchFamily="18" charset="0"/>
                </a:rPr>
                <a:t> </a:t>
              </a:r>
              <a:r>
                <a:rPr lang="en-US" sz="1100">
                  <a:latin typeface="Avenir Next" panose="020B0503020202020204" pitchFamily="34" charset="0"/>
                  <a:cs typeface="Times New Roman" panose="02020503050405090304" pitchFamily="18" charset="0"/>
                </a:rPr>
                <a:t>State</a:t>
              </a:r>
            </a:p>
          </p:txBody>
        </p:sp>
        <mc:AlternateContent xmlns:mc="http://schemas.openxmlformats.org/markup-compatibility/2006" xmlns:a14="http://schemas.microsoft.com/office/drawing/2010/main">
          <mc:Choice Requires="a14">
            <p:sp>
              <p:nvSpPr>
                <p:cNvPr id="96" name="TextBox 220"/>
                <p:cNvSpPr txBox="1"/>
                <p:nvPr/>
              </p:nvSpPr>
              <p:spPr>
                <a:xfrm>
                  <a:off x="839363" y="5120741"/>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𝑖</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96" name="TextBox 220"/>
                <p:cNvSpPr txBox="1">
                  <a:spLocks noRot="1" noChangeAspect="1" noMove="1" noResize="1" noEditPoints="1" noAdjustHandles="1" noChangeArrowheads="1" noChangeShapeType="1" noTextEdit="1"/>
                </p:cNvSpPr>
                <p:nvPr/>
              </p:nvSpPr>
              <p:spPr>
                <a:xfrm>
                  <a:off x="839363" y="5120741"/>
                  <a:ext cx="399532" cy="307777"/>
                </a:xfrm>
                <a:prstGeom prst="rect">
                  <a:avLst/>
                </a:prstGeom>
                <a:blipFill>
                  <a:blip r:embed="rId23"/>
                  <a:stretch>
                    <a:fillRect/>
                  </a:stretch>
                </a:blipFill>
              </p:spPr>
              <p:txBody>
                <a:bodyPr/>
                <a:lstStyle/>
                <a:p>
                  <a:r>
                    <a:rPr lang="zh-CN" altLang="en-US">
                      <a:noFill/>
                    </a:rPr>
                    <a:t> </a:t>
                  </a:r>
                </a:p>
              </p:txBody>
            </p:sp>
          </mc:Fallback>
        </mc:AlternateContent>
      </p:grpSp>
      <p:sp>
        <p:nvSpPr>
          <p:cNvPr id="97" name="Oval 1"/>
          <p:cNvSpPr/>
          <p:nvPr/>
        </p:nvSpPr>
        <p:spPr>
          <a:xfrm>
            <a:off x="2058233" y="5952322"/>
            <a:ext cx="283218" cy="30587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98" name="TextBox 15"/>
              <p:cNvSpPr txBox="1"/>
              <p:nvPr/>
            </p:nvSpPr>
            <p:spPr>
              <a:xfrm>
                <a:off x="1995043" y="5947889"/>
                <a:ext cx="39953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𝑣</m:t>
                          </m:r>
                        </m:e>
                        <m:sub>
                          <m:r>
                            <a:rPr lang="en-US" sz="1100" i="1">
                              <a:latin typeface="Cambria Math" panose="02040503050406030204" pitchFamily="18" charset="0"/>
                            </a:rPr>
                            <m:t>𝑖</m:t>
                          </m:r>
                          <m:r>
                            <a:rPr lang="en-US" sz="1100" i="1">
                              <a:latin typeface="Cambria Math" panose="02040503050406030204" pitchFamily="18" charset="0"/>
                            </a:rPr>
                            <m:t>+1</m:t>
                          </m:r>
                        </m:sub>
                      </m:sSub>
                    </m:oMath>
                  </m:oMathPara>
                </a14:m>
                <a:endParaRPr lang="en-US" sz="1100">
                  <a:latin typeface="Avenir Next" panose="020B0503020202020204" pitchFamily="34" charset="0"/>
                  <a:cs typeface="Times New Roman" panose="02020503050405090304" pitchFamily="18" charset="0"/>
                </a:endParaRPr>
              </a:p>
            </p:txBody>
          </p:sp>
        </mc:Choice>
        <mc:Fallback xmlns="">
          <p:sp>
            <p:nvSpPr>
              <p:cNvPr id="98" name="TextBox 15"/>
              <p:cNvSpPr txBox="1">
                <a:spLocks noRot="1" noChangeAspect="1" noMove="1" noResize="1" noEditPoints="1" noAdjustHandles="1" noChangeArrowheads="1" noChangeShapeType="1" noTextEdit="1"/>
              </p:cNvSpPr>
              <p:nvPr/>
            </p:nvSpPr>
            <p:spPr>
              <a:xfrm>
                <a:off x="1995043" y="5947889"/>
                <a:ext cx="399532" cy="261610"/>
              </a:xfrm>
              <a:prstGeom prst="rect">
                <a:avLst/>
              </a:prstGeom>
              <a:blipFill>
                <a:blip r:embed="rId24"/>
                <a:stretch>
                  <a:fillRect/>
                </a:stretch>
              </a:blipFill>
            </p:spPr>
            <p:txBody>
              <a:bodyPr/>
              <a:lstStyle/>
              <a:p>
                <a:r>
                  <a:rPr lang="zh-CN" altLang="en-US">
                    <a:noFill/>
                  </a:rPr>
                  <a:t> </a:t>
                </a:r>
              </a:p>
            </p:txBody>
          </p:sp>
        </mc:Fallback>
      </mc:AlternateContent>
      <p:sp>
        <p:nvSpPr>
          <p:cNvPr id="99" name="TextBox 37"/>
          <p:cNvSpPr txBox="1"/>
          <p:nvPr/>
        </p:nvSpPr>
        <p:spPr>
          <a:xfrm>
            <a:off x="69488" y="4076286"/>
            <a:ext cx="2544287" cy="369332"/>
          </a:xfrm>
          <a:prstGeom prst="rect">
            <a:avLst/>
          </a:prstGeom>
          <a:noFill/>
        </p:spPr>
        <p:txBody>
          <a:bodyPr wrap="none" rtlCol="0">
            <a:spAutoFit/>
          </a:bodyPr>
          <a:lstStyle/>
          <a:p>
            <a:pPr algn="ctr"/>
            <a:r>
              <a:rPr lang="en-US" b="1" i="1">
                <a:latin typeface="Avenir Next" panose="020B0503020202020204" pitchFamily="34" charset="0"/>
                <a:cs typeface="Times New Roman" panose="02020503050405090304" pitchFamily="18" charset="0"/>
              </a:rPr>
              <a:t>LLM-as-Action-Model</a:t>
            </a:r>
          </a:p>
        </p:txBody>
      </p:sp>
      <p:sp>
        <p:nvSpPr>
          <p:cNvPr id="100" name="TextBox 186"/>
          <p:cNvSpPr txBox="1"/>
          <p:nvPr/>
        </p:nvSpPr>
        <p:spPr>
          <a:xfrm>
            <a:off x="543175" y="1365787"/>
            <a:ext cx="1407508"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Rephrase</a:t>
            </a:r>
            <a:r>
              <a:rPr lang="zh-CN" altLang="en-US" sz="1100">
                <a:latin typeface="Avenir Next" panose="020B0503020202020204" pitchFamily="34" charset="0"/>
                <a:cs typeface="Times New Roman" panose="02020503050405090304" pitchFamily="18" charset="0"/>
              </a:rPr>
              <a:t> </a:t>
            </a:r>
            <a:r>
              <a:rPr lang="en-US" altLang="zh-CN" sz="1100">
                <a:latin typeface="Avenir Next" panose="020B0503020202020204" pitchFamily="34" charset="0"/>
                <a:cs typeface="Times New Roman" panose="02020503050405090304" pitchFamily="18" charset="0"/>
              </a:rPr>
              <a:t>Question</a:t>
            </a:r>
            <a:endParaRPr lang="en-US" sz="1100">
              <a:latin typeface="Avenir Next" panose="020B0503020202020204" pitchFamily="34" charset="0"/>
              <a:cs typeface="Times New Roman" panose="02020503050405090304" pitchFamily="18" charset="0"/>
            </a:endParaRPr>
          </a:p>
        </p:txBody>
      </p:sp>
      <p:sp>
        <p:nvSpPr>
          <p:cNvPr id="101" name="TextBox 187"/>
          <p:cNvSpPr txBox="1"/>
          <p:nvPr/>
        </p:nvSpPr>
        <p:spPr>
          <a:xfrm>
            <a:off x="543175" y="1756827"/>
            <a:ext cx="1407508"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Schema Selection</a:t>
            </a:r>
          </a:p>
        </p:txBody>
      </p:sp>
      <p:sp>
        <p:nvSpPr>
          <p:cNvPr id="102" name="TextBox 188"/>
          <p:cNvSpPr txBox="1"/>
          <p:nvPr/>
        </p:nvSpPr>
        <p:spPr>
          <a:xfrm>
            <a:off x="543174" y="2143607"/>
            <a:ext cx="1911108" cy="430887"/>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Column Value Identification</a:t>
            </a:r>
          </a:p>
        </p:txBody>
      </p:sp>
      <p:sp>
        <p:nvSpPr>
          <p:cNvPr id="103" name="TextBox 189"/>
          <p:cNvSpPr txBox="1"/>
          <p:nvPr/>
        </p:nvSpPr>
        <p:spPr>
          <a:xfrm>
            <a:off x="543175" y="2538822"/>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Column Function Identification</a:t>
            </a:r>
          </a:p>
        </p:txBody>
      </p:sp>
      <p:sp>
        <p:nvSpPr>
          <p:cNvPr id="104" name="TextBox 190"/>
          <p:cNvSpPr txBox="1"/>
          <p:nvPr/>
        </p:nvSpPr>
        <p:spPr>
          <a:xfrm>
            <a:off x="550557" y="2926550"/>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SQL Generation</a:t>
            </a:r>
          </a:p>
        </p:txBody>
      </p:sp>
      <p:sp>
        <p:nvSpPr>
          <p:cNvPr id="105" name="TextBox 191"/>
          <p:cNvSpPr txBox="1"/>
          <p:nvPr/>
        </p:nvSpPr>
        <p:spPr>
          <a:xfrm>
            <a:off x="548305" y="3314075"/>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SQL Revision</a:t>
            </a:r>
          </a:p>
        </p:txBody>
      </p:sp>
      <p:sp>
        <p:nvSpPr>
          <p:cNvPr id="106" name="TextBox 192"/>
          <p:cNvSpPr txBox="1"/>
          <p:nvPr/>
        </p:nvSpPr>
        <p:spPr>
          <a:xfrm>
            <a:off x="552587" y="3683326"/>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Termination</a:t>
            </a:r>
          </a:p>
        </p:txBody>
      </p:sp>
      <p:sp>
        <p:nvSpPr>
          <p:cNvPr id="107" name="Rectangle 197"/>
          <p:cNvSpPr/>
          <p:nvPr/>
        </p:nvSpPr>
        <p:spPr>
          <a:xfrm>
            <a:off x="105106" y="1257294"/>
            <a:ext cx="2523253" cy="276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08" name="Diamond 2"/>
          <p:cNvSpPr/>
          <p:nvPr/>
        </p:nvSpPr>
        <p:spPr>
          <a:xfrm>
            <a:off x="261865" y="1341321"/>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109" name="TextBox 171"/>
              <p:cNvSpPr txBox="1"/>
              <p:nvPr/>
            </p:nvSpPr>
            <p:spPr>
              <a:xfrm>
                <a:off x="229435" y="1318378"/>
                <a:ext cx="399532"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smtClean="0">
                              <a:latin typeface="Cambria Math" panose="02040503050406030204" pitchFamily="18" charset="0"/>
                            </a:rPr>
                            <m:t>𝑎</m:t>
                          </m:r>
                        </m:e>
                        <m:sub>
                          <m:r>
                            <a:rPr lang="en-US" sz="1400" i="1" smtClean="0">
                              <a:latin typeface="Cambria Math" panose="02040503050406030204" pitchFamily="18" charset="0"/>
                            </a:rPr>
                            <m:t>1</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09" name="TextBox 171"/>
              <p:cNvSpPr txBox="1">
                <a:spLocks noRot="1" noChangeAspect="1" noMove="1" noResize="1" noEditPoints="1" noAdjustHandles="1" noChangeArrowheads="1" noChangeShapeType="1" noTextEdit="1"/>
              </p:cNvSpPr>
              <p:nvPr/>
            </p:nvSpPr>
            <p:spPr>
              <a:xfrm>
                <a:off x="229435" y="1318378"/>
                <a:ext cx="399532" cy="307777"/>
              </a:xfrm>
              <a:prstGeom prst="rect">
                <a:avLst/>
              </a:prstGeom>
              <a:blipFill>
                <a:blip r:embed="rId25"/>
                <a:stretch>
                  <a:fillRect/>
                </a:stretch>
              </a:blipFill>
              <a:ln>
                <a:noFill/>
              </a:ln>
            </p:spPr>
            <p:txBody>
              <a:bodyPr/>
              <a:lstStyle/>
              <a:p>
                <a:r>
                  <a:rPr lang="zh-CN" altLang="en-US">
                    <a:noFill/>
                  </a:rPr>
                  <a:t> </a:t>
                </a:r>
              </a:p>
            </p:txBody>
          </p:sp>
        </mc:Fallback>
      </mc:AlternateContent>
      <p:sp>
        <p:nvSpPr>
          <p:cNvPr id="110" name="Diamond 4"/>
          <p:cNvSpPr/>
          <p:nvPr/>
        </p:nvSpPr>
        <p:spPr>
          <a:xfrm>
            <a:off x="261865" y="1733753"/>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1" name="Diamond 5"/>
          <p:cNvSpPr/>
          <p:nvPr/>
        </p:nvSpPr>
        <p:spPr>
          <a:xfrm>
            <a:off x="261865" y="2111764"/>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2" name="Diamond 6"/>
          <p:cNvSpPr/>
          <p:nvPr/>
        </p:nvSpPr>
        <p:spPr>
          <a:xfrm>
            <a:off x="261662" y="2512591"/>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3" name="Diamond 12"/>
          <p:cNvSpPr/>
          <p:nvPr/>
        </p:nvSpPr>
        <p:spPr>
          <a:xfrm>
            <a:off x="260714" y="2896384"/>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4" name="Diamond 13"/>
          <p:cNvSpPr/>
          <p:nvPr/>
        </p:nvSpPr>
        <p:spPr>
          <a:xfrm>
            <a:off x="258007" y="3282600"/>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5" name="Diamond 14"/>
          <p:cNvSpPr/>
          <p:nvPr/>
        </p:nvSpPr>
        <p:spPr>
          <a:xfrm>
            <a:off x="267689" y="3652297"/>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116" name="TextBox 173"/>
              <p:cNvSpPr txBox="1"/>
              <p:nvPr/>
            </p:nvSpPr>
            <p:spPr>
              <a:xfrm>
                <a:off x="229435" y="1709158"/>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2</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6" name="TextBox 173"/>
              <p:cNvSpPr txBox="1">
                <a:spLocks noRot="1" noChangeAspect="1" noMove="1" noResize="1" noEditPoints="1" noAdjustHandles="1" noChangeArrowheads="1" noChangeShapeType="1" noTextEdit="1"/>
              </p:cNvSpPr>
              <p:nvPr/>
            </p:nvSpPr>
            <p:spPr>
              <a:xfrm>
                <a:off x="229435" y="1709158"/>
                <a:ext cx="399532" cy="3077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TextBox 176"/>
              <p:cNvSpPr txBox="1"/>
              <p:nvPr/>
            </p:nvSpPr>
            <p:spPr>
              <a:xfrm>
                <a:off x="225253" y="2093547"/>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3</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7" name="TextBox 176"/>
              <p:cNvSpPr txBox="1">
                <a:spLocks noRot="1" noChangeAspect="1" noMove="1" noResize="1" noEditPoints="1" noAdjustHandles="1" noChangeArrowheads="1" noChangeShapeType="1" noTextEdit="1"/>
              </p:cNvSpPr>
              <p:nvPr/>
            </p:nvSpPr>
            <p:spPr>
              <a:xfrm>
                <a:off x="225253" y="2093547"/>
                <a:ext cx="399532" cy="30777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TextBox 178"/>
              <p:cNvSpPr txBox="1"/>
              <p:nvPr/>
            </p:nvSpPr>
            <p:spPr>
              <a:xfrm>
                <a:off x="229435" y="2496743"/>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4</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8" name="TextBox 178"/>
              <p:cNvSpPr txBox="1">
                <a:spLocks noRot="1" noChangeAspect="1" noMove="1" noResize="1" noEditPoints="1" noAdjustHandles="1" noChangeArrowheads="1" noChangeShapeType="1" noTextEdit="1"/>
              </p:cNvSpPr>
              <p:nvPr/>
            </p:nvSpPr>
            <p:spPr>
              <a:xfrm>
                <a:off x="229435" y="2496743"/>
                <a:ext cx="399532" cy="3077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181"/>
              <p:cNvSpPr txBox="1"/>
              <p:nvPr/>
            </p:nvSpPr>
            <p:spPr>
              <a:xfrm>
                <a:off x="229500" y="2868716"/>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5</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9" name="TextBox 181"/>
              <p:cNvSpPr txBox="1">
                <a:spLocks noRot="1" noChangeAspect="1" noMove="1" noResize="1" noEditPoints="1" noAdjustHandles="1" noChangeArrowheads="1" noChangeShapeType="1" noTextEdit="1"/>
              </p:cNvSpPr>
              <p:nvPr/>
            </p:nvSpPr>
            <p:spPr>
              <a:xfrm>
                <a:off x="229500" y="2868716"/>
                <a:ext cx="399532" cy="30777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183"/>
              <p:cNvSpPr txBox="1"/>
              <p:nvPr/>
            </p:nvSpPr>
            <p:spPr>
              <a:xfrm>
                <a:off x="225199" y="3254994"/>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6</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20" name="TextBox 183"/>
              <p:cNvSpPr txBox="1">
                <a:spLocks noRot="1" noChangeAspect="1" noMove="1" noResize="1" noEditPoints="1" noAdjustHandles="1" noChangeArrowheads="1" noChangeShapeType="1" noTextEdit="1"/>
              </p:cNvSpPr>
              <p:nvPr/>
            </p:nvSpPr>
            <p:spPr>
              <a:xfrm>
                <a:off x="225199" y="3254994"/>
                <a:ext cx="399532" cy="307777"/>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185"/>
              <p:cNvSpPr txBox="1"/>
              <p:nvPr/>
            </p:nvSpPr>
            <p:spPr>
              <a:xfrm>
                <a:off x="226190" y="3651336"/>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7</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21" name="TextBox 185"/>
              <p:cNvSpPr txBox="1">
                <a:spLocks noRot="1" noChangeAspect="1" noMove="1" noResize="1" noEditPoints="1" noAdjustHandles="1" noChangeArrowheads="1" noChangeShapeType="1" noTextEdit="1"/>
              </p:cNvSpPr>
              <p:nvPr/>
            </p:nvSpPr>
            <p:spPr>
              <a:xfrm>
                <a:off x="226190" y="3651336"/>
                <a:ext cx="399532" cy="307777"/>
              </a:xfrm>
              <a:prstGeom prst="rect">
                <a:avLst/>
              </a:prstGeom>
              <a:blipFill>
                <a:blip r:embed="rId31"/>
                <a:stretch>
                  <a:fillRect/>
                </a:stretch>
              </a:blipFill>
            </p:spPr>
            <p:txBody>
              <a:bodyPr/>
              <a:lstStyle/>
              <a:p>
                <a:r>
                  <a:rPr lang="zh-CN" altLang="en-US">
                    <a:noFill/>
                  </a:rPr>
                  <a:t> </a:t>
                </a:r>
              </a:p>
            </p:txBody>
          </p:sp>
        </mc:Fallback>
      </mc:AlternateContent>
      <p:sp>
        <p:nvSpPr>
          <p:cNvPr id="122" name="TextBox 37"/>
          <p:cNvSpPr txBox="1"/>
          <p:nvPr/>
        </p:nvSpPr>
        <p:spPr>
          <a:xfrm>
            <a:off x="573681" y="927279"/>
            <a:ext cx="1625766" cy="369332"/>
          </a:xfrm>
          <a:prstGeom prst="rect">
            <a:avLst/>
          </a:prstGeom>
          <a:noFill/>
        </p:spPr>
        <p:txBody>
          <a:bodyPr wrap="none" rtlCol="0">
            <a:spAutoFit/>
          </a:bodyPr>
          <a:lstStyle/>
          <a:p>
            <a:pPr algn="ctr"/>
            <a:r>
              <a:rPr lang="en-US" altLang="zh-CN" b="1" i="1" dirty="0">
                <a:latin typeface="Avenir Next" panose="020B0503020202020204" pitchFamily="34" charset="0"/>
                <a:cs typeface="Times New Roman" panose="02020503050405090304" pitchFamily="18" charset="0"/>
              </a:rPr>
              <a:t>Action</a:t>
            </a:r>
            <a:r>
              <a:rPr lang="zh-CN" altLang="en-US" b="1" i="1" dirty="0">
                <a:latin typeface="Avenir Next" panose="020B0503020202020204" pitchFamily="34" charset="0"/>
                <a:cs typeface="Times New Roman" panose="02020503050405090304" pitchFamily="18" charset="0"/>
              </a:rPr>
              <a:t> </a:t>
            </a:r>
            <a:r>
              <a:rPr lang="en-US" altLang="zh-CN" b="1" i="1" dirty="0">
                <a:latin typeface="Avenir Next" panose="020B0503020202020204" pitchFamily="34" charset="0"/>
                <a:cs typeface="Times New Roman" panose="02020503050405090304" pitchFamily="18" charset="0"/>
              </a:rPr>
              <a:t>Space</a:t>
            </a:r>
            <a:endParaRPr lang="en-US" b="1" i="1">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3" presetClass="entr" presetSubtype="1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blinds(horizontal)">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blinds(horizontal)">
                                      <p:cBhvr>
                                        <p:cTn id="23" dur="500"/>
                                        <p:tgtEl>
                                          <p:spTgt spid="80"/>
                                        </p:tgtEl>
                                      </p:cBhvr>
                                    </p:animEffect>
                                  </p:childTnLst>
                                </p:cTn>
                              </p:par>
                              <p:par>
                                <p:cTn id="24" presetID="3" presetClass="entr" presetSubtype="1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blinds(horizontal)">
                                      <p:cBhvr>
                                        <p:cTn id="26" dur="500"/>
                                        <p:tgtEl>
                                          <p:spTgt spid="8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linds(horizontal)">
                                      <p:cBhvr>
                                        <p:cTn id="29" dur="500"/>
                                        <p:tgtEl>
                                          <p:spTgt spid="9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blinds(horizontal)">
                                      <p:cBhvr>
                                        <p:cTn id="32" dur="500"/>
                                        <p:tgtEl>
                                          <p:spTgt spid="9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blinds(horizontal)">
                                      <p:cBhvr>
                                        <p:cTn id="35" dur="5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linds(horizontal)">
                                      <p:cBhvr>
                                        <p:cTn id="43" dur="500"/>
                                        <p:tgtEl>
                                          <p:spTgt spid="5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linds(horizontal)">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par>
                                <p:cTn id="58" presetID="3" presetClass="entr" presetSubtype="1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par>
                                <p:cTn id="61" presetID="3" presetClass="entr" presetSubtype="1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linds(horizontal)">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blinds(horizontal)">
                                      <p:cBhvr>
                                        <p:cTn id="68" dur="500"/>
                                        <p:tgtEl>
                                          <p:spTgt spid="32"/>
                                        </p:tgtEl>
                                      </p:cBhvr>
                                    </p:animEffect>
                                  </p:childTnLst>
                                </p:cTn>
                              </p:par>
                              <p:par>
                                <p:cTn id="69" presetID="3" presetClass="entr" presetSubtype="1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blinds(horizontal)">
                                      <p:cBhvr>
                                        <p:cTn id="74" dur="500"/>
                                        <p:tgtEl>
                                          <p:spTgt spid="4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linds(horizontal)">
                                      <p:cBhvr>
                                        <p:cTn id="79" dur="500"/>
                                        <p:tgtEl>
                                          <p:spTgt spid="2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blinds(horizontal)">
                                      <p:cBhvr>
                                        <p:cTn id="82" dur="500"/>
                                        <p:tgtEl>
                                          <p:spTgt spid="41"/>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blinds(horizontal)">
                                      <p:cBhvr>
                                        <p:cTn id="85" dur="500"/>
                                        <p:tgtEl>
                                          <p:spTgt spid="5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blinds(horizontal)">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linds(horizontal)">
                                      <p:cBhvr>
                                        <p:cTn id="95" dur="500"/>
                                        <p:tgtEl>
                                          <p:spTgt spid="37"/>
                                        </p:tgtEl>
                                      </p:cBhvr>
                                    </p:animEffect>
                                  </p:childTnLst>
                                </p:cTn>
                              </p:par>
                              <p:par>
                                <p:cTn id="96" presetID="3" presetClass="entr" presetSubtype="1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500"/>
                                        <p:tgtEl>
                                          <p:spTgt spid="38"/>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blinds(horizontal)">
                                      <p:cBhvr>
                                        <p:cTn id="101" dur="500"/>
                                        <p:tgtEl>
                                          <p:spTgt spid="45"/>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blinds(horizontal)">
                                      <p:cBhvr>
                                        <p:cTn id="106" dur="500"/>
                                        <p:tgtEl>
                                          <p:spTgt spid="39"/>
                                        </p:tgtEl>
                                      </p:cBhvr>
                                    </p:animEffect>
                                  </p:childTnLst>
                                </p:cTn>
                              </p:par>
                              <p:par>
                                <p:cTn id="107" presetID="3" presetClass="entr" presetSubtype="10"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blinds(horizontal)">
                                      <p:cBhvr>
                                        <p:cTn id="109" dur="500"/>
                                        <p:tgtEl>
                                          <p:spTgt spid="58"/>
                                        </p:tgtEl>
                                      </p:cBhvr>
                                    </p:animEffect>
                                  </p:childTnLst>
                                </p:cTn>
                              </p:par>
                              <p:par>
                                <p:cTn id="110" presetID="3" presetClass="entr" presetSubtype="10" fill="hold"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blinds(horizontal)">
                                      <p:cBhvr>
                                        <p:cTn id="112" dur="500"/>
                                        <p:tgtEl>
                                          <p:spTgt spid="57"/>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blinds(horizontal)">
                                      <p:cBhvr>
                                        <p:cTn id="115" dur="500"/>
                                        <p:tgtEl>
                                          <p:spTgt spid="60"/>
                                        </p:tgtEl>
                                      </p:cBhvr>
                                    </p:animEffect>
                                  </p:childTnLst>
                                </p:cTn>
                              </p:par>
                              <p:par>
                                <p:cTn id="116" presetID="3" presetClass="entr" presetSubtype="1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blinds(horizontal)">
                                      <p:cBhvr>
                                        <p:cTn id="118" dur="500"/>
                                        <p:tgtEl>
                                          <p:spTgt spid="59"/>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blinds(horizontal)">
                                      <p:cBhvr>
                                        <p:cTn id="121" dur="500"/>
                                        <p:tgtEl>
                                          <p:spTgt spid="47"/>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blinds(horizontal)">
                                      <p:cBhvr>
                                        <p:cTn id="124" dur="500"/>
                                        <p:tgtEl>
                                          <p:spTgt spid="40"/>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blinds(horizontal)">
                                      <p:cBhvr>
                                        <p:cTn id="127" dur="500"/>
                                        <p:tgtEl>
                                          <p:spTgt spid="54"/>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61"/>
                                        </p:tgtEl>
                                        <p:attrNameLst>
                                          <p:attrName>style.visibility</p:attrName>
                                        </p:attrNameLst>
                                      </p:cBhvr>
                                      <p:to>
                                        <p:strVal val="visible"/>
                                      </p:to>
                                    </p:set>
                                    <p:animEffect transition="in" filter="blinds(horizontal)">
                                      <p:cBhvr>
                                        <p:cTn id="132" dur="500"/>
                                        <p:tgtEl>
                                          <p:spTgt spid="61"/>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blinds(horizontal)">
                                      <p:cBhvr>
                                        <p:cTn id="135" dur="500"/>
                                        <p:tgtEl>
                                          <p:spTgt spid="62"/>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63"/>
                                        </p:tgtEl>
                                        <p:attrNameLst>
                                          <p:attrName>style.visibility</p:attrName>
                                        </p:attrNameLst>
                                      </p:cBhvr>
                                      <p:to>
                                        <p:strVal val="visible"/>
                                      </p:to>
                                    </p:set>
                                    <p:animEffect transition="in" filter="blinds(horizontal)">
                                      <p:cBhvr>
                                        <p:cTn id="138" dur="500"/>
                                        <p:tgtEl>
                                          <p:spTgt spid="63"/>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blinds(horizontal)">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72"/>
                                        </p:tgtEl>
                                        <p:attrNameLst>
                                          <p:attrName>style.visibility</p:attrName>
                                        </p:attrNameLst>
                                      </p:cBhvr>
                                      <p:to>
                                        <p:strVal val="visible"/>
                                      </p:to>
                                    </p:set>
                                    <p:animEffect transition="in" filter="blinds(horizontal)">
                                      <p:cBhvr>
                                        <p:cTn id="146" dur="500"/>
                                        <p:tgtEl>
                                          <p:spTgt spid="72"/>
                                        </p:tgtEl>
                                      </p:cBhvr>
                                    </p:animEffect>
                                  </p:childTnLst>
                                </p:cTn>
                              </p:par>
                              <p:par>
                                <p:cTn id="147" presetID="3" presetClass="entr" presetSubtype="10" fill="hold" nodeType="with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blinds(horizontal)">
                                      <p:cBhvr>
                                        <p:cTn id="14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6" grpId="0" animBg="1"/>
      <p:bldP spid="39" grpId="0" animBg="1"/>
      <p:bldP spid="40" grpId="0" animBg="1"/>
      <p:bldP spid="41" grpId="0" animBg="1"/>
      <p:bldP spid="43" grpId="0" animBg="1"/>
      <p:bldP spid="44" grpId="0" animBg="1"/>
      <p:bldP spid="45" grpId="0" animBg="1"/>
      <p:bldP spid="46" grpId="0" animBg="1"/>
      <p:bldP spid="47" grpId="0" animBg="1"/>
      <p:bldP spid="52" grpId="0"/>
      <p:bldP spid="53" grpId="0"/>
      <p:bldP spid="54" grpId="0"/>
      <p:bldP spid="60" grpId="0"/>
      <p:bldP spid="62" grpId="0" animBg="1"/>
      <p:bldP spid="63" grpId="0" animBg="1"/>
      <p:bldP spid="64" grpId="0"/>
      <p:bldP spid="72" grpId="0"/>
      <p:bldP spid="80" grpId="0" animBg="1"/>
      <p:bldP spid="97" grpId="0" animBg="1"/>
      <p:bldP spid="98" grpId="0"/>
      <p:bldP spid="9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41095"/>
            <a:ext cx="11020124" cy="2572640"/>
          </a:xfrm>
        </p:spPr>
        <p:txBody>
          <a:bodyPr>
            <a:noAutofit/>
          </a:bodyPr>
          <a:lstStyle/>
          <a:p>
            <a:pPr>
              <a:lnSpc>
                <a:spcPct val="150000"/>
              </a:lnSpc>
            </a:pPr>
            <a:r>
              <a:rPr lang="en-GB" altLang="zh-CN" b="1" dirty="0">
                <a:solidFill>
                  <a:srgbClr val="C00000"/>
                </a:solidFill>
                <a:latin typeface="Avenir Next" panose="020B0503020202020204" pitchFamily="34" charset="0"/>
                <a:cs typeface="Times New Roman" panose="02020503050405090304" pitchFamily="18" charset="0"/>
              </a:rPr>
              <a:t>Q</a:t>
            </a:r>
            <a:r>
              <a:rPr lang="en-US" altLang="zh-CN" b="1" dirty="0">
                <a:solidFill>
                  <a:srgbClr val="C00000"/>
                </a:solidFill>
                <a:latin typeface="Avenir Next" panose="020B0503020202020204" pitchFamily="34" charset="0"/>
                <a:cs typeface="Times New Roman" panose="02020503050405090304" pitchFamily="18" charset="0"/>
              </a:rPr>
              <a:t>1</a:t>
            </a:r>
            <a:r>
              <a:rPr lang="en-US" altLang="zh-CN" dirty="0">
                <a:latin typeface="Avenir Next" panose="020B0503020202020204" pitchFamily="34" charset="0"/>
                <a:cs typeface="Times New Roman" panose="02020503050405090304" pitchFamily="18" charset="0"/>
              </a:rPr>
              <a: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How to select the next action (edge)?</a:t>
            </a:r>
          </a:p>
          <a:p>
            <a:pPr>
              <a:lnSpc>
                <a:spcPct val="150000"/>
              </a:lnSpc>
            </a:pPr>
            <a:r>
              <a:rPr kumimoji="1" lang="en-US" altLang="zh-CN" b="1" dirty="0">
                <a:solidFill>
                  <a:schemeClr val="accent2">
                    <a:lumMod val="75000"/>
                  </a:schemeClr>
                </a:solidFill>
                <a:latin typeface="Avenir Next" panose="020B0503020202020204" pitchFamily="34" charset="0"/>
                <a:cs typeface="Times New Roman" panose="02020503050405090304" pitchFamily="18" charset="0"/>
              </a:rPr>
              <a:t>Q2</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How</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to</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effectively</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navigate</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the</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vast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search</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space?</a:t>
            </a:r>
          </a:p>
          <a:p>
            <a:pPr>
              <a:lnSpc>
                <a:spcPct val="150000"/>
              </a:lnSpc>
            </a:pPr>
            <a:r>
              <a:rPr lang="en-US" altLang="zh-CN" b="1" dirty="0">
                <a:solidFill>
                  <a:schemeClr val="accent6">
                    <a:lumMod val="75000"/>
                  </a:schemeClr>
                </a:solidFill>
                <a:latin typeface="Avenir Next" panose="020B0503020202020204" pitchFamily="34" charset="0"/>
                <a:cs typeface="Times New Roman" panose="02020503050405090304" pitchFamily="18" charset="0"/>
              </a:rPr>
              <a:t>Q3</a:t>
            </a:r>
            <a:r>
              <a:rPr lang="en-US" altLang="zh-CN" dirty="0">
                <a:latin typeface="Avenir Next" panose="020B0503020202020204" pitchFamily="34" charset="0"/>
                <a:cs typeface="Times New Roman" panose="02020503050405090304" pitchFamily="18" charset="0"/>
              </a:rPr>
              <a: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How to evaluate the quality of the candidate SQL queries?</a:t>
            </a:r>
            <a:endParaRPr kumimoji="1" lang="en-US" altLang="zh-CN" dirty="0">
              <a:latin typeface="Avenir Next" panose="020B0503020202020204" pitchFamily="34" charset="0"/>
              <a:cs typeface="Times New Roman" panose="02020503050405090304" pitchFamily="18" charset="0"/>
            </a:endParaRPr>
          </a:p>
        </p:txBody>
      </p:sp>
      <p:sp>
        <p:nvSpPr>
          <p:cNvPr id="7" name="标题 1"/>
          <p:cNvSpPr>
            <a:spLocks noGrp="1"/>
          </p:cNvSpPr>
          <p:nvPr>
            <p:ph type="title"/>
          </p:nvPr>
        </p:nvSpPr>
        <p:spPr>
          <a:xfrm>
            <a:off x="45111" y="-3522"/>
            <a:ext cx="12078788" cy="1325563"/>
          </a:xfrm>
        </p:spPr>
        <p:txBody>
          <a:bodyPr>
            <a:normAutofit/>
          </a:bodyPr>
          <a:lstStyle/>
          <a:p>
            <a:r>
              <a:rPr lang="en-GB" altLang="zh-CN" dirty="0">
                <a:latin typeface="Avenir Next" panose="020B0503020202020204" pitchFamily="34" charset="0"/>
                <a:cs typeface="Times New Roman" panose="02020503050405090304" pitchFamily="18" charset="0"/>
              </a:rPr>
              <a:t>Text-to-SQL as a</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Tree-based</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Search Problem</a:t>
            </a:r>
            <a:endParaRPr kumimoji="1" lang="zh-CN" altLang="en-US" dirty="0">
              <a:latin typeface="Avenir Next" panose="020B0503020202020204" pitchFamily="34" charset="0"/>
              <a:cs typeface="Times New Roman" panose="02020503050405090304" pitchFamily="18" charset="0"/>
            </a:endParaRPr>
          </a:p>
        </p:txBody>
      </p:sp>
      <p:sp>
        <p:nvSpPr>
          <p:cNvPr id="9" name="文本框 8"/>
          <p:cNvSpPr txBox="1"/>
          <p:nvPr/>
        </p:nvSpPr>
        <p:spPr>
          <a:xfrm>
            <a:off x="640079" y="4013735"/>
            <a:ext cx="1535230" cy="461665"/>
          </a:xfrm>
          <a:prstGeom prst="rect">
            <a:avLst/>
          </a:prstGeom>
          <a:noFill/>
        </p:spPr>
        <p:txBody>
          <a:bodyPr wrap="square">
            <a:spAutoFit/>
          </a:bodyPr>
          <a:lstStyle/>
          <a:p>
            <a:pPr algn="ctr"/>
            <a:r>
              <a:rPr lang="en-GB" altLang="zh-CN" sz="2400" b="1" dirty="0">
                <a:solidFill>
                  <a:srgbClr val="C00000"/>
                </a:solidFill>
                <a:latin typeface="Avenir Next" panose="020B0503020202020204" pitchFamily="34" charset="0"/>
                <a:cs typeface="Times New Roman" panose="02020503050405090304" pitchFamily="18" charset="0"/>
              </a:rPr>
              <a:t>Q</a:t>
            </a:r>
            <a:r>
              <a:rPr lang="en-US" altLang="zh-CN" sz="2400" b="1" dirty="0">
                <a:solidFill>
                  <a:srgbClr val="C00000"/>
                </a:solidFill>
                <a:latin typeface="Avenir Next" panose="020B0503020202020204" pitchFamily="34" charset="0"/>
                <a:cs typeface="Times New Roman" panose="02020503050405090304" pitchFamily="18" charset="0"/>
              </a:rPr>
              <a:t>1</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&amp;</a:t>
            </a:r>
            <a:r>
              <a:rPr lang="zh-CN" altLang="en-US" sz="2400" b="1" dirty="0">
                <a:latin typeface="Avenir Next" panose="020B0503020202020204" pitchFamily="34" charset="0"/>
                <a:cs typeface="Times New Roman" panose="02020503050405090304" pitchFamily="18" charset="0"/>
              </a:rPr>
              <a:t> </a:t>
            </a:r>
            <a:r>
              <a:rPr lang="en-US" altLang="zh-CN" sz="2400" b="1" dirty="0">
                <a:solidFill>
                  <a:schemeClr val="accent2">
                    <a:lumMod val="75000"/>
                  </a:schemeClr>
                </a:solidFill>
                <a:latin typeface="Avenir Next" panose="020B0503020202020204" pitchFamily="34" charset="0"/>
                <a:cs typeface="Times New Roman" panose="02020503050405090304" pitchFamily="18" charset="0"/>
              </a:rPr>
              <a:t>Q2</a:t>
            </a:r>
            <a:endParaRPr lang="zh-CN" altLang="en-US" sz="2400" b="1" dirty="0">
              <a:solidFill>
                <a:schemeClr val="accent2">
                  <a:lumMod val="75000"/>
                </a:schemeClr>
              </a:solidFill>
              <a:latin typeface="Avenir Next" panose="020B0503020202020204" pitchFamily="34" charset="0"/>
              <a:cs typeface="Times New Roman" panose="02020503050405090304" pitchFamily="18" charset="0"/>
            </a:endParaRPr>
          </a:p>
        </p:txBody>
      </p:sp>
      <p:sp>
        <p:nvSpPr>
          <p:cNvPr id="11" name="文本框 10"/>
          <p:cNvSpPr txBox="1"/>
          <p:nvPr/>
        </p:nvSpPr>
        <p:spPr>
          <a:xfrm>
            <a:off x="2220227" y="4013735"/>
            <a:ext cx="9331694" cy="1200329"/>
          </a:xfrm>
          <a:prstGeom prst="rect">
            <a:avLst/>
          </a:prstGeom>
          <a:noFill/>
        </p:spPr>
        <p:txBody>
          <a:bodyPr wrap="square">
            <a:spAutoFit/>
          </a:bodyPr>
          <a:lstStyle/>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Monte Carlo Tree Search (MCTS) addresses this by balancing </a:t>
            </a:r>
            <a:r>
              <a:rPr lang="en-GB" altLang="zh-CN" sz="2400" i="1" dirty="0">
                <a:latin typeface="Avenir Next" panose="020B0503020202020204" pitchFamily="34" charset="0"/>
                <a:cs typeface="Times New Roman" panose="02020503050405090304" pitchFamily="18" charset="0"/>
              </a:rPr>
              <a:t>exploration</a:t>
            </a:r>
            <a:r>
              <a:rPr lang="en-GB" altLang="zh-CN" sz="2400" dirty="0">
                <a:latin typeface="Avenir Next" panose="020B0503020202020204" pitchFamily="34" charset="0"/>
                <a:cs typeface="Times New Roman" panose="02020503050405090304" pitchFamily="18" charset="0"/>
              </a:rPr>
              <a:t> (testing </a:t>
            </a:r>
            <a:r>
              <a:rPr lang="en-GB" altLang="zh-CN" sz="2400" i="1" dirty="0">
                <a:latin typeface="Avenir Next" panose="020B0503020202020204" pitchFamily="34" charset="0"/>
                <a:cs typeface="Times New Roman" panose="02020503050405090304" pitchFamily="18" charset="0"/>
              </a:rPr>
              <a:t>uncertain</a:t>
            </a:r>
            <a:r>
              <a:rPr lang="en-GB" altLang="zh-CN" sz="2400" dirty="0">
                <a:latin typeface="Avenir Next" panose="020B0503020202020204" pitchFamily="34" charset="0"/>
                <a:cs typeface="Times New Roman" panose="02020503050405090304" pitchFamily="18" charset="0"/>
              </a:rPr>
              <a:t> actions) and </a:t>
            </a:r>
            <a:r>
              <a:rPr lang="en-GB" altLang="zh-CN" sz="2400" i="1" dirty="0">
                <a:latin typeface="Avenir Next" panose="020B0503020202020204" pitchFamily="34" charset="0"/>
                <a:cs typeface="Times New Roman" panose="02020503050405090304" pitchFamily="18" charset="0"/>
              </a:rPr>
              <a:t>exploitation</a:t>
            </a:r>
            <a:r>
              <a:rPr lang="en-GB" altLang="zh-CN" sz="2400" dirty="0">
                <a:latin typeface="Avenir Next" panose="020B0503020202020204" pitchFamily="34" charset="0"/>
                <a:cs typeface="Times New Roman" panose="02020503050405090304" pitchFamily="18" charset="0"/>
              </a:rPr>
              <a:t> (choosing actions </a:t>
            </a:r>
            <a:r>
              <a:rPr lang="en-GB" altLang="zh-CN" sz="2400" i="1" dirty="0">
                <a:latin typeface="Avenir Next" panose="020B0503020202020204" pitchFamily="34" charset="0"/>
                <a:cs typeface="Times New Roman" panose="02020503050405090304" pitchFamily="18" charset="0"/>
              </a:rPr>
              <a:t>likely to yield good </a:t>
            </a:r>
            <a:r>
              <a:rPr lang="en-GB" altLang="zh-CN" sz="2400" dirty="0">
                <a:latin typeface="Avenir Next" panose="020B0503020202020204" pitchFamily="34" charset="0"/>
                <a:cs typeface="Times New Roman" panose="02020503050405090304" pitchFamily="18" charset="0"/>
              </a:rPr>
              <a:t>results)</a:t>
            </a:r>
            <a:endParaRPr lang="zh-CN" altLang="en-US" sz="2400" dirty="0">
              <a:latin typeface="Avenir Next" panose="020B0503020202020204" pitchFamily="34" charset="0"/>
              <a:cs typeface="Times New Roman" panose="02020503050405090304" pitchFamily="18" charset="0"/>
            </a:endParaRPr>
          </a:p>
        </p:txBody>
      </p:sp>
      <p:sp>
        <p:nvSpPr>
          <p:cNvPr id="12" name="文本框 11"/>
          <p:cNvSpPr txBox="1"/>
          <p:nvPr/>
        </p:nvSpPr>
        <p:spPr>
          <a:xfrm>
            <a:off x="640079" y="5551003"/>
            <a:ext cx="1535230" cy="461665"/>
          </a:xfrm>
          <a:prstGeom prst="rect">
            <a:avLst/>
          </a:prstGeom>
          <a:noFill/>
        </p:spPr>
        <p:txBody>
          <a:bodyPr wrap="square">
            <a:spAutoFit/>
          </a:bodyPr>
          <a:lstStyle/>
          <a:p>
            <a:pPr algn="ctr"/>
            <a:r>
              <a:rPr lang="en-GB" altLang="zh-CN" sz="2400" b="1" dirty="0">
                <a:solidFill>
                  <a:schemeClr val="accent6">
                    <a:lumMod val="75000"/>
                  </a:schemeClr>
                </a:solidFill>
                <a:latin typeface="Avenir Next" panose="020B0503020202020204" pitchFamily="34" charset="0"/>
                <a:cs typeface="Times New Roman" panose="02020503050405090304" pitchFamily="18" charset="0"/>
              </a:rPr>
              <a:t>Q</a:t>
            </a:r>
            <a:r>
              <a:rPr lang="en-US" altLang="zh-CN" sz="2400" b="1" dirty="0">
                <a:solidFill>
                  <a:schemeClr val="accent6">
                    <a:lumMod val="75000"/>
                  </a:schemeClr>
                </a:solidFill>
                <a:latin typeface="Avenir Next" panose="020B0503020202020204" pitchFamily="34" charset="0"/>
                <a:cs typeface="Times New Roman" panose="02020503050405090304" pitchFamily="18" charset="0"/>
              </a:rPr>
              <a:t>3</a:t>
            </a:r>
            <a:endParaRPr lang="zh-CN" altLang="en-US" sz="24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13" name="文本框 12"/>
          <p:cNvSpPr txBox="1"/>
          <p:nvPr/>
        </p:nvSpPr>
        <p:spPr>
          <a:xfrm>
            <a:off x="2220226" y="5416905"/>
            <a:ext cx="10199633" cy="1200329"/>
          </a:xfrm>
          <a:prstGeom prst="rect">
            <a:avLst/>
          </a:prstGeom>
          <a:noFill/>
        </p:spPr>
        <p:txBody>
          <a:bodyPr wrap="square">
            <a:spAutoFit/>
          </a:bodyPr>
          <a:lstStyle/>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We need a </a:t>
            </a:r>
            <a:r>
              <a:rPr lang="en-US" altLang="zh-CN" sz="2400" i="1" dirty="0">
                <a:latin typeface="Avenir Next" panose="020B0503020202020204" pitchFamily="34" charset="0"/>
                <a:cs typeface="Times New Roman" panose="02020503050405090304" pitchFamily="18" charset="0"/>
              </a:rPr>
              <a:t>self-supervised </a:t>
            </a:r>
            <a:r>
              <a:rPr lang="en-US" altLang="zh-CN" sz="2400" dirty="0">
                <a:latin typeface="Avenir Next" panose="020B0503020202020204" pitchFamily="34" charset="0"/>
                <a:cs typeface="Times New Roman" panose="02020503050405090304" pitchFamily="18" charset="0"/>
              </a:rPr>
              <a:t>reward function since our goal is to avoid reliance on labeled data</a:t>
            </a:r>
          </a:p>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Resampling</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LLMs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M</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times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to</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compute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self-consistent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scores</a:t>
            </a:r>
            <a:endParaRPr lang="zh-CN" altLang="en-US" sz="2400" dirty="0">
              <a:latin typeface="Avenir Next" panose="020B0503020202020204" pitchFamily="34" charset="0"/>
              <a:cs typeface="Times New Roman" panose="0202050305040509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Solution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Overview</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54</a:t>
            </a:fld>
            <a:endParaRPr kumimoji="1" lang="zh-CN" altLang="en-US" dirty="0">
              <a:latin typeface="Avenir Next" panose="020B0503020202020204" pitchFamily="34" charset="0"/>
              <a:cs typeface="Times New Roman" panose="02020503050405090304" pitchFamily="18" charset="0"/>
            </a:endParaRPr>
          </a:p>
        </p:txBody>
      </p:sp>
      <p:pic>
        <p:nvPicPr>
          <p:cNvPr id="194" name="图片 193"/>
          <p:cNvPicPr>
            <a:picLocks noChangeAspect="1"/>
          </p:cNvPicPr>
          <p:nvPr/>
        </p:nvPicPr>
        <p:blipFill>
          <a:blip r:embed="rId2"/>
          <a:stretch>
            <a:fillRect/>
          </a:stretch>
        </p:blipFill>
        <p:spPr>
          <a:xfrm>
            <a:off x="508716" y="1058750"/>
            <a:ext cx="11174567" cy="4995055"/>
          </a:xfrm>
          <a:prstGeom prst="rect">
            <a:avLst/>
          </a:prstGeom>
        </p:spPr>
      </p:pic>
      <p:sp>
        <p:nvSpPr>
          <p:cNvPr id="5" name="文本框 4">
            <a:extLst>
              <a:ext uri="{FF2B5EF4-FFF2-40B4-BE49-F238E27FC236}">
                <a16:creationId xmlns:a16="http://schemas.microsoft.com/office/drawing/2014/main" id="{922C7493-E0FF-B779-CC86-FB75D5E69E84}"/>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3"/>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8255"/>
            <a:ext cx="11161059" cy="1325563"/>
          </a:xfrm>
        </p:spPr>
        <p:txBody>
          <a:bodyPr/>
          <a:lstStyle/>
          <a:p>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Plug-and-Play</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Capabilities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55</a:t>
            </a:fld>
            <a:endParaRPr kumimoji="1"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6071713" y="2792896"/>
            <a:ext cx="5702231" cy="2437450"/>
          </a:xfrm>
          <a:prstGeom prst="rect">
            <a:avLst/>
          </a:prstGeom>
        </p:spPr>
      </p:pic>
      <p:pic>
        <p:nvPicPr>
          <p:cNvPr id="6" name="图片 5"/>
          <p:cNvPicPr>
            <a:picLocks noChangeAspect="1"/>
          </p:cNvPicPr>
          <p:nvPr/>
        </p:nvPicPr>
        <p:blipFill>
          <a:blip r:embed="rId4"/>
          <a:stretch>
            <a:fillRect/>
          </a:stretch>
        </p:blipFill>
        <p:spPr>
          <a:xfrm>
            <a:off x="418056" y="2244260"/>
            <a:ext cx="5514313" cy="325768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999304" cy="1325563"/>
          </a:xfrm>
        </p:spPr>
        <p:txBody>
          <a:bodyPr/>
          <a:lstStyle/>
          <a:p>
            <a:r>
              <a:rPr kumimoji="1" lang="en-GB" altLang="zh-CN" dirty="0">
                <a:latin typeface="Avenir Next" panose="020B0503020202020204" pitchFamily="34" charset="0"/>
                <a:cs typeface="Times New Roman" panose="02020503050405090304" pitchFamily="18" charset="0"/>
              </a:rPr>
              <a:t>Performance-Scale Trade-off Analysis</a:t>
            </a:r>
            <a:endParaRPr kumimoji="1" lang="zh-CN" altLang="en-US" dirty="0">
              <a:solidFill>
                <a:srgbClr val="C00000"/>
              </a:solidFill>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56</a:t>
            </a:fld>
            <a:endParaRPr kumimoji="1" lang="zh-CN" altLang="en-US"/>
          </a:p>
        </p:txBody>
      </p:sp>
      <p:pic>
        <p:nvPicPr>
          <p:cNvPr id="5" name="图片 4"/>
          <p:cNvPicPr>
            <a:picLocks noChangeAspect="1"/>
          </p:cNvPicPr>
          <p:nvPr/>
        </p:nvPicPr>
        <p:blipFill>
          <a:blip r:embed="rId2"/>
          <a:stretch>
            <a:fillRect/>
          </a:stretch>
        </p:blipFill>
        <p:spPr>
          <a:xfrm>
            <a:off x="2457759" y="1699265"/>
            <a:ext cx="7276479" cy="5140480"/>
          </a:xfrm>
          <a:prstGeom prst="rect">
            <a:avLst/>
          </a:prstGeom>
        </p:spPr>
      </p:pic>
      <p:sp>
        <p:nvSpPr>
          <p:cNvPr id="3" name="圆角矩形 2">
            <a:extLst>
              <a:ext uri="{FF2B5EF4-FFF2-40B4-BE49-F238E27FC236}">
                <a16:creationId xmlns:a16="http://schemas.microsoft.com/office/drawing/2014/main" id="{2BEFAE60-4122-5FD8-4B3B-B1ACA288B2E7}"/>
              </a:ext>
            </a:extLst>
          </p:cNvPr>
          <p:cNvSpPr/>
          <p:nvPr/>
        </p:nvSpPr>
        <p:spPr>
          <a:xfrm>
            <a:off x="3137379" y="1086453"/>
            <a:ext cx="6290400" cy="540580"/>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400" b="1" dirty="0">
                <a:latin typeface="Avenir Next" panose="020B0503020202020204" pitchFamily="34" charset="0"/>
              </a:rPr>
              <a:t>Agents:</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Small</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LLMs,</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Big</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Gains</a:t>
            </a:r>
            <a:endParaRPr kumimoji="1" lang="zh-CN" altLang="en-US" sz="2400" b="1" dirty="0">
              <a:latin typeface="Avenir Next" panose="020B0503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5865C-CB19-F5F7-3FB0-19EE2EE6987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6EB93F-1278-33E3-448A-0862D8889A72}"/>
              </a:ext>
            </a:extLst>
          </p:cNvPr>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Tutorial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Outline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a:extLst>
              <a:ext uri="{FF2B5EF4-FFF2-40B4-BE49-F238E27FC236}">
                <a16:creationId xmlns:a16="http://schemas.microsoft.com/office/drawing/2014/main" id="{8D9AB731-1B1E-E3D8-139D-CB8C20C34E0B}"/>
              </a:ext>
            </a:extLst>
          </p:cNvPr>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dirty="0">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dirty="0">
                <a:latin typeface="Avenir Next" panose="020B0503020202020204" pitchFamily="34" charset="0"/>
                <a:cs typeface="Times New Roman" panose="02020503050405090304" pitchFamily="18" charset="0"/>
              </a:rPr>
              <a:t>NL2SQL Solutions with LLM Agents</a:t>
            </a:r>
          </a:p>
          <a:p>
            <a:pPr marL="285750" indent="-285750"/>
            <a:r>
              <a:rPr lang="en-GB" altLang="zh-CN" b="1" dirty="0">
                <a:solidFill>
                  <a:srgbClr val="C00000"/>
                </a:solidFill>
                <a:latin typeface="Avenir Next" panose="020B0503020202020204" pitchFamily="34" charset="0"/>
                <a:cs typeface="Times New Roman" panose="02020503050405090304" pitchFamily="18" charset="0"/>
              </a:rPr>
              <a:t>Open Problems</a:t>
            </a:r>
          </a:p>
        </p:txBody>
      </p:sp>
      <p:sp>
        <p:nvSpPr>
          <p:cNvPr id="4" name="灯片编号占位符 3">
            <a:extLst>
              <a:ext uri="{FF2B5EF4-FFF2-40B4-BE49-F238E27FC236}">
                <a16:creationId xmlns:a16="http://schemas.microsoft.com/office/drawing/2014/main" id="{02F2C85A-B4CA-6FE8-0161-8F0329C9DA0A}"/>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57</a:t>
            </a:fld>
            <a:endParaRPr kumimoji="1" lang="zh-CN" altLang="en-US" dirty="0">
              <a:latin typeface="Avenir Next" panose="020B0503020202020204" pitchFamily="34" charset="0"/>
            </a:endParaRPr>
          </a:p>
        </p:txBody>
      </p:sp>
    </p:spTree>
    <p:extLst>
      <p:ext uri="{BB962C8B-B14F-4D97-AF65-F5344CB8AC3E}">
        <p14:creationId xmlns:p14="http://schemas.microsoft.com/office/powerpoint/2010/main" val="1169526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E8E0-F28E-580F-5EA1-4DC0FF186F7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6AD9FD-AE2A-DBD6-C8F6-25EE8DD62C09}"/>
              </a:ext>
            </a:extLst>
          </p:cNvPr>
          <p:cNvSpPr>
            <a:spLocks noGrp="1"/>
          </p:cNvSpPr>
          <p:nvPr>
            <p:ph type="title"/>
          </p:nvPr>
        </p:nvSpPr>
        <p:spPr>
          <a:xfrm>
            <a:off x="532612" y="0"/>
            <a:ext cx="11466646"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EE0FE70-A4F5-7E6C-FF28-0D19DEA36882}"/>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58</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E1B7EC12-0182-2167-430F-CAF8FAEC65F0}"/>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文本框 4">
            <a:extLst>
              <a:ext uri="{FF2B5EF4-FFF2-40B4-BE49-F238E27FC236}">
                <a16:creationId xmlns:a16="http://schemas.microsoft.com/office/drawing/2014/main" id="{F36A923B-B3D6-B8FB-AC60-6A44179AEA84}"/>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93518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5</a:t>
            </a:fld>
            <a:endParaRPr kumimoji="1" lang="zh-CN" altLang="en-US">
              <a:latin typeface="Avenir Next" panose="020B0503020202020204" pitchFamily="34" charset="0"/>
            </a:endParaRPr>
          </a:p>
        </p:txBody>
      </p:sp>
      <p:graphicFrame>
        <p:nvGraphicFramePr>
          <p:cNvPr id="5" name="图示 4"/>
          <p:cNvGraphicFramePr/>
          <p:nvPr>
            <p:extLst>
              <p:ext uri="{D42A27DB-BD31-4B8C-83A1-F6EECF244321}">
                <p14:modId xmlns:p14="http://schemas.microsoft.com/office/powerpoint/2010/main" val="2322416055"/>
              </p:ext>
            </p:extLst>
          </p:nvPr>
        </p:nvGraphicFramePr>
        <p:xfrm>
          <a:off x="1604151" y="101050"/>
          <a:ext cx="10793606" cy="675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右大括号 5"/>
          <p:cNvSpPr/>
          <p:nvPr/>
        </p:nvSpPr>
        <p:spPr>
          <a:xfrm>
            <a:off x="10811606" y="211305"/>
            <a:ext cx="542194" cy="415916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7" name="文本框 6"/>
          <p:cNvSpPr txBox="1"/>
          <p:nvPr/>
        </p:nvSpPr>
        <p:spPr>
          <a:xfrm>
            <a:off x="11377082" y="1075844"/>
            <a:ext cx="738664" cy="2593287"/>
          </a:xfrm>
          <a:prstGeom prst="rect">
            <a:avLst/>
          </a:prstGeom>
          <a:noFill/>
        </p:spPr>
        <p:txBody>
          <a:bodyPr vert="eaVert" wrap="square" rtlCol="0">
            <a:spAutoFit/>
          </a:bodyPr>
          <a:lstStyle/>
          <a:p>
            <a:pPr algn="ctr"/>
            <a:r>
              <a:rPr kumimoji="1" lang="en-GB" altLang="zh-CN" b="1" dirty="0">
                <a:latin typeface="Avenir Next" panose="020B0503020202020204" pitchFamily="34" charset="0"/>
              </a:rPr>
              <a:t>Task Challenges </a:t>
            </a:r>
          </a:p>
          <a:p>
            <a:pPr algn="ctr"/>
            <a:r>
              <a:rPr kumimoji="1" lang="en-GB" altLang="zh-CN" b="1" dirty="0">
                <a:latin typeface="Avenir Next" panose="020B0503020202020204" pitchFamily="34" charset="0"/>
              </a:rPr>
              <a:t> </a:t>
            </a:r>
            <a:r>
              <a:rPr kumimoji="1" lang="en-US" altLang="zh-CN" b="1" dirty="0">
                <a:latin typeface="Avenir Next" panose="020B0503020202020204" pitchFamily="34" charset="0"/>
              </a:rPr>
              <a:t>(</a:t>
            </a:r>
            <a:r>
              <a:rPr kumimoji="1" lang="en-GB" altLang="zh-CN" b="1" dirty="0">
                <a:latin typeface="Avenir Next" panose="020B0503020202020204" pitchFamily="34" charset="0"/>
              </a:rPr>
              <a:t>inherent challenges)</a:t>
            </a:r>
            <a:endParaRPr kumimoji="1" lang="zh-CN" altLang="en-US" b="1" dirty="0">
              <a:latin typeface="Avenir Next" panose="020B0503020202020204" pitchFamily="34" charset="0"/>
            </a:endParaRPr>
          </a:p>
        </p:txBody>
      </p:sp>
      <p:sp>
        <p:nvSpPr>
          <p:cNvPr id="8" name="标题 7"/>
          <p:cNvSpPr>
            <a:spLocks noGrp="1"/>
          </p:cNvSpPr>
          <p:nvPr>
            <p:ph type="title"/>
          </p:nvPr>
        </p:nvSpPr>
        <p:spPr>
          <a:xfrm>
            <a:off x="560194" y="15240"/>
            <a:ext cx="10793606" cy="1325563"/>
          </a:xfrm>
        </p:spPr>
        <p:txBody>
          <a:bodyPr>
            <a:normAutofit/>
          </a:bodyPr>
          <a:lstStyle/>
          <a:p>
            <a:r>
              <a:rPr kumimoji="1" lang="en-US" altLang="zh-CN" dirty="0">
                <a:latin typeface="Avenir Next" panose="020B0503020202020204" pitchFamily="34" charset="0"/>
                <a:cs typeface="Times New Roman" panose="02020503050405090304" pitchFamily="18" charset="0"/>
                <a:sym typeface="Times New Roman" panose="02020503050405090304" pitchFamily="18" charset="0"/>
              </a:rPr>
              <a:t>Challenges</a:t>
            </a:r>
            <a:endParaRPr kumimoji="1" lang="zh-CN" altLang="en-US"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B56FF-0D4F-84A1-E526-F9B794BC868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C3058AA-F8AE-5223-1F4B-E986ABE2D124}"/>
              </a:ext>
            </a:extLst>
          </p:cNvPr>
          <p:cNvSpPr>
            <a:spLocks noGrp="1"/>
          </p:cNvSpPr>
          <p:nvPr>
            <p:ph type="title"/>
          </p:nvPr>
        </p:nvSpPr>
        <p:spPr>
          <a:xfrm>
            <a:off x="532612" y="0"/>
            <a:ext cx="11659387"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B3A70AE-F454-CDE8-A117-05861C148B91}"/>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59</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F9BD9F8E-2CC2-DE7E-E7E5-EB6364F3B64F}"/>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C1B97184-326B-EBC4-72D2-37E27CF6AF41}"/>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 altLang="zh-CN" sz="2000" b="1" dirty="0">
                <a:latin typeface="Avenir Next" panose="020B0503020202020204" pitchFamily="34" charset="0"/>
                <a:cs typeface="Times New Roman" panose="02020603050405020304" pitchFamily="18" charset="0"/>
              </a:rPr>
              <a:t>L</a:t>
            </a:r>
            <a:r>
              <a:rPr lang="en-US" altLang="zh-CN" sz="2000" b="1" dirty="0">
                <a:latin typeface="Avenir Next" panose="020B0503020202020204" pitchFamily="34" charset="0"/>
                <a:cs typeface="Times New Roman" panose="02020603050405020304" pitchFamily="18" charset="0"/>
              </a:rPr>
              <a:t>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r>
              <a:rPr lang="en" altLang="zh-CN" sz="2000" b="1" dirty="0">
                <a:latin typeface="Avenir Next" panose="020B0503020202020204" pitchFamily="34" charset="0"/>
                <a:cs typeface="Times New Roman" panose="02020603050405020304" pitchFamily="18" charset="0"/>
              </a:rPr>
              <a:t>:</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0F2AD4DA-2AB8-F81D-684C-FC5EBCAFADCC}"/>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FC71D844-0A65-4A05-4081-7D3408D3FDB8}"/>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B5E2198-1BD8-9556-8E96-A4C3350892BF}"/>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2037834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7C35B-2EC4-1CFA-1D63-A11C5E109B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6B5C29-9F31-D07C-DACC-710B7C2BA15D}"/>
              </a:ext>
            </a:extLst>
          </p:cNvPr>
          <p:cNvSpPr>
            <a:spLocks noGrp="1"/>
          </p:cNvSpPr>
          <p:nvPr>
            <p:ph type="title"/>
          </p:nvPr>
        </p:nvSpPr>
        <p:spPr>
          <a:xfrm>
            <a:off x="532612" y="0"/>
            <a:ext cx="11659387"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7969BA8-700D-525F-5809-89C04F8A619C}"/>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60</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6C48A56B-B3BA-72E9-71F6-A06366F8C6DE}"/>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5BCF95F8-B9F9-31C4-9BDF-C0873A55B1D6}"/>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DF51D980-B412-C286-A451-B306BD399B75}"/>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ABACFE03-7F05-3AC6-FB8E-6EFB07F0CB2C}"/>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84CD2051-2E2D-B176-6B7D-298803F7F27B}"/>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2AE3A57E-ECF9-B8C0-9C88-A69A7261075B}"/>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EE8AD87E-8DC6-BAA3-568A-2AC88E2E38D9}"/>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264C550-712D-61A8-F3C5-60348158B6C9}"/>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4152200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147DB-6517-756E-A650-E32D4EB285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C4C18D-840B-E78C-18C5-4767B773FE98}"/>
              </a:ext>
            </a:extLst>
          </p:cNvPr>
          <p:cNvSpPr>
            <a:spLocks noGrp="1"/>
          </p:cNvSpPr>
          <p:nvPr>
            <p:ph type="title"/>
          </p:nvPr>
        </p:nvSpPr>
        <p:spPr>
          <a:xfrm>
            <a:off x="532612" y="0"/>
            <a:ext cx="11659388"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EFC11ED-3920-D95F-742A-E9780086583F}"/>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61</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ADC7E92B-0AFB-D036-5FBB-29691750878D}"/>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FEBD6F06-00DC-165E-BF0C-BA66C655CC28}"/>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50C9E102-E474-007F-77B0-5E9BEFBF2AEF}"/>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C0F6ADDA-F490-87EF-A700-8D672365FAF5}"/>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851CA489-7B68-A6A6-0C47-47F6F18DD0D5}"/>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6A241448-AACD-FC52-5F06-A6C45004BA36}"/>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C2D313A5-958F-1CC8-8A6E-14018EFCDD8F}"/>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311DDFD8-A3D4-28DA-A93C-B9D4922A02B0}"/>
              </a:ext>
            </a:extLst>
          </p:cNvPr>
          <p:cNvSpPr/>
          <p:nvPr/>
        </p:nvSpPr>
        <p:spPr>
          <a:xfrm>
            <a:off x="612809" y="3556277"/>
            <a:ext cx="2351772" cy="2363002"/>
          </a:xfrm>
          <a:prstGeom prst="roundRect">
            <a:avLst>
              <a:gd name="adj" fmla="val 7763"/>
            </a:avLst>
          </a:prstGeom>
          <a:noFill/>
          <a:ln w="38100">
            <a:solidFill>
              <a:srgbClr val="1CB10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75000"/>
                </a:schemeClr>
              </a:solidFill>
              <a:latin typeface="Avenir Next" panose="020B0503020202020204" pitchFamily="34" charset="0"/>
              <a:cs typeface="Times New Roman" panose="02020603050405020304" pitchFamily="18" charset="0"/>
            </a:endParaRPr>
          </a:p>
        </p:txBody>
      </p:sp>
      <p:sp>
        <p:nvSpPr>
          <p:cNvPr id="12" name="圆角矩形 11">
            <a:extLst>
              <a:ext uri="{FF2B5EF4-FFF2-40B4-BE49-F238E27FC236}">
                <a16:creationId xmlns:a16="http://schemas.microsoft.com/office/drawing/2014/main" id="{5CBF3306-FC8B-2E78-1477-0C5948E6656A}"/>
              </a:ext>
            </a:extLst>
          </p:cNvPr>
          <p:cNvSpPr/>
          <p:nvPr/>
        </p:nvSpPr>
        <p:spPr>
          <a:xfrm>
            <a:off x="3164186" y="2803041"/>
            <a:ext cx="5363588" cy="774605"/>
          </a:xfrm>
          <a:prstGeom prst="roundRect">
            <a:avLst/>
          </a:prstGeom>
          <a:solidFill>
            <a:srgbClr val="1CB10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L3:</a:t>
            </a:r>
            <a:r>
              <a:rPr lang="zh-CN" altLang="en-US" sz="2000" b="1" dirty="0">
                <a:latin typeface="Avenir Next" panose="020B0503020202020204" pitchFamily="34" charset="0"/>
                <a:cs typeface="Times New Roman" panose="02020603050405020304" pitchFamily="18" charset="0"/>
              </a:rPr>
              <a:t> </a:t>
            </a:r>
            <a:r>
              <a:rPr lang="en-US" altLang="zh-CN" sz="2000" b="1" dirty="0">
                <a:latin typeface="Avenir Next" panose="020B0503020202020204" pitchFamily="34" charset="0"/>
                <a:cs typeface="Times New Roman" panose="02020603050405020304" pitchFamily="18" charset="0"/>
              </a:rPr>
              <a:t>Limited </a:t>
            </a:r>
            <a:r>
              <a:rPr lang="en-US" altLang="zh-CN" sz="2000" b="1" dirty="0">
                <a:solidFill>
                  <a:srgbClr val="C00000"/>
                </a:solidFill>
                <a:latin typeface="Avenir Next" panose="020B0503020202020204" pitchFamily="34" charset="0"/>
                <a:cs typeface="Times New Roman" panose="02020603050405020304" pitchFamily="18" charset="0"/>
              </a:rPr>
              <a:t>actions</a:t>
            </a:r>
            <a:r>
              <a:rPr lang="zh-CN" altLang="en-US" sz="2000" b="1" dirty="0">
                <a:solidFill>
                  <a:srgbClr val="C00000"/>
                </a:solidFill>
                <a:latin typeface="Avenir Next" panose="020B0503020202020204" pitchFamily="34" charset="0"/>
                <a:cs typeface="Times New Roman" panose="02020603050405020304" pitchFamily="18" charset="0"/>
              </a:rPr>
              <a:t> </a:t>
            </a:r>
            <a:r>
              <a:rPr lang="en-US" altLang="zh-CN" sz="2000" b="1" dirty="0">
                <a:solidFill>
                  <a:srgbClr val="C00000"/>
                </a:solidFill>
                <a:latin typeface="Avenir Next" panose="020B0503020202020204" pitchFamily="34" charset="0"/>
                <a:cs typeface="Times New Roman" panose="02020603050405020304" pitchFamily="18" charset="0"/>
              </a:rPr>
              <a:t>(Tools), </a:t>
            </a:r>
            <a:r>
              <a:rPr lang="en-US" altLang="zh-CN" sz="2000" b="1" dirty="0">
                <a:latin typeface="Avenir Next" panose="020B0503020202020204" pitchFamily="34" charset="0"/>
                <a:cs typeface="Times New Roman" panose="02020603050405020304" pitchFamily="18" charset="0"/>
              </a:rPr>
              <a:t>constrained to only predefined, LLM-based actions</a:t>
            </a:r>
            <a:endParaRPr lang="en" altLang="zh-CN" sz="2000" b="1" dirty="0">
              <a:latin typeface="Avenir Next" panose="020B0503020202020204" pitchFamily="34" charset="0"/>
              <a:cs typeface="Times New Roman" panose="02020603050405020304" pitchFamily="18" charset="0"/>
            </a:endParaRPr>
          </a:p>
        </p:txBody>
      </p:sp>
      <p:cxnSp>
        <p:nvCxnSpPr>
          <p:cNvPr id="14" name="肘形连接符 13">
            <a:extLst>
              <a:ext uri="{FF2B5EF4-FFF2-40B4-BE49-F238E27FC236}">
                <a16:creationId xmlns:a16="http://schemas.microsoft.com/office/drawing/2014/main" id="{BF166FC4-A956-674F-3300-21CA1433B5EF}"/>
              </a:ext>
            </a:extLst>
          </p:cNvPr>
          <p:cNvCxnSpPr>
            <a:cxnSpLocks/>
            <a:stCxn id="11" idx="3"/>
            <a:endCxn id="12" idx="2"/>
          </p:cNvCxnSpPr>
          <p:nvPr/>
        </p:nvCxnSpPr>
        <p:spPr>
          <a:xfrm flipV="1">
            <a:off x="2964581" y="3577646"/>
            <a:ext cx="2881399" cy="1160132"/>
          </a:xfrm>
          <a:prstGeom prst="bentConnector2">
            <a:avLst/>
          </a:prstGeom>
          <a:ln w="38100">
            <a:solidFill>
              <a:srgbClr val="1CB10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0D65893-39BD-E35E-E18D-9FCF33E28A70}"/>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619779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50C47-C518-3B70-42FC-9994356575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7F2DBED-506E-30DB-8593-8CD043F04ACB}"/>
              </a:ext>
            </a:extLst>
          </p:cNvPr>
          <p:cNvSpPr>
            <a:spLocks noGrp="1"/>
          </p:cNvSpPr>
          <p:nvPr>
            <p:ph type="title"/>
          </p:nvPr>
        </p:nvSpPr>
        <p:spPr>
          <a:xfrm>
            <a:off x="532612" y="0"/>
            <a:ext cx="10966961"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633D294-D8EC-04D1-943E-B240FFA1BFA0}"/>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62</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E5C2FAC0-1118-C7C3-249E-A2F335E3B7E9}"/>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8F0EA494-23BF-F1D7-6E34-A3113642F5E8}"/>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2A01F089-B946-8D79-A4B1-8B3B9A239388}"/>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83E36234-025E-8F71-7A60-653EEE2B3FC3}"/>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26C3C4A6-A05F-F9E3-1721-85D83CD0DE99}"/>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9728610E-36FD-90EE-9D60-9560F341359E}"/>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9EA8A239-0DE6-2D4A-42C9-9D50FD349FFC}"/>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34AFB466-1C63-7AA9-889E-1342F87F0A7E}"/>
              </a:ext>
            </a:extLst>
          </p:cNvPr>
          <p:cNvSpPr/>
          <p:nvPr/>
        </p:nvSpPr>
        <p:spPr>
          <a:xfrm>
            <a:off x="612809" y="3556277"/>
            <a:ext cx="2351772" cy="2363002"/>
          </a:xfrm>
          <a:prstGeom prst="roundRect">
            <a:avLst>
              <a:gd name="adj" fmla="val 7763"/>
            </a:avLst>
          </a:prstGeom>
          <a:noFill/>
          <a:ln w="38100">
            <a:solidFill>
              <a:srgbClr val="1CB10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75000"/>
                </a:schemeClr>
              </a:solidFill>
              <a:latin typeface="Avenir Next" panose="020B0503020202020204" pitchFamily="34" charset="0"/>
              <a:cs typeface="Times New Roman" panose="02020603050405020304" pitchFamily="18" charset="0"/>
            </a:endParaRPr>
          </a:p>
        </p:txBody>
      </p:sp>
      <p:sp>
        <p:nvSpPr>
          <p:cNvPr id="12" name="圆角矩形 11">
            <a:extLst>
              <a:ext uri="{FF2B5EF4-FFF2-40B4-BE49-F238E27FC236}">
                <a16:creationId xmlns:a16="http://schemas.microsoft.com/office/drawing/2014/main" id="{6FE4ED90-B2E2-0D44-3681-B2F021492957}"/>
              </a:ext>
            </a:extLst>
          </p:cNvPr>
          <p:cNvSpPr/>
          <p:nvPr/>
        </p:nvSpPr>
        <p:spPr>
          <a:xfrm>
            <a:off x="3164186" y="2803041"/>
            <a:ext cx="5363588" cy="774605"/>
          </a:xfrm>
          <a:prstGeom prst="roundRect">
            <a:avLst/>
          </a:prstGeom>
          <a:solidFill>
            <a:srgbClr val="1CB10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L3:</a:t>
            </a:r>
            <a:r>
              <a:rPr lang="zh-CN" altLang="en-US" sz="2000" b="1" dirty="0">
                <a:latin typeface="Avenir Next" panose="020B0503020202020204" pitchFamily="34" charset="0"/>
                <a:cs typeface="Times New Roman" panose="02020603050405020304" pitchFamily="18" charset="0"/>
              </a:rPr>
              <a:t> </a:t>
            </a:r>
            <a:r>
              <a:rPr lang="en-US" altLang="zh-CN" sz="2000" b="1" dirty="0">
                <a:latin typeface="Avenir Next" panose="020B0503020202020204" pitchFamily="34" charset="0"/>
                <a:cs typeface="Times New Roman" panose="02020603050405020304" pitchFamily="18" charset="0"/>
              </a:rPr>
              <a:t>Limited </a:t>
            </a:r>
            <a:r>
              <a:rPr lang="en-US" altLang="zh-CN" sz="2000" b="1" dirty="0">
                <a:solidFill>
                  <a:srgbClr val="C00000"/>
                </a:solidFill>
                <a:latin typeface="Avenir Next" panose="020B0503020202020204" pitchFamily="34" charset="0"/>
                <a:cs typeface="Times New Roman" panose="02020603050405020304" pitchFamily="18" charset="0"/>
              </a:rPr>
              <a:t>actions</a:t>
            </a:r>
            <a:r>
              <a:rPr lang="zh-CN" altLang="en-US" sz="2000" b="1" dirty="0">
                <a:solidFill>
                  <a:srgbClr val="C00000"/>
                </a:solidFill>
                <a:latin typeface="Avenir Next" panose="020B0503020202020204" pitchFamily="34" charset="0"/>
                <a:cs typeface="Times New Roman" panose="02020603050405020304" pitchFamily="18" charset="0"/>
              </a:rPr>
              <a:t> </a:t>
            </a:r>
            <a:r>
              <a:rPr lang="en-US" altLang="zh-CN" sz="2000" b="1" dirty="0">
                <a:solidFill>
                  <a:srgbClr val="C00000"/>
                </a:solidFill>
                <a:latin typeface="Avenir Next" panose="020B0503020202020204" pitchFamily="34" charset="0"/>
                <a:cs typeface="Times New Roman" panose="02020603050405020304" pitchFamily="18" charset="0"/>
              </a:rPr>
              <a:t>(Tools), </a:t>
            </a:r>
            <a:r>
              <a:rPr lang="en-US" altLang="zh-CN" sz="2000" b="1" dirty="0">
                <a:latin typeface="Avenir Next" panose="020B0503020202020204" pitchFamily="34" charset="0"/>
                <a:cs typeface="Times New Roman" panose="02020603050405020304" pitchFamily="18" charset="0"/>
              </a:rPr>
              <a:t>constrained to only predefined, LLM-based actions</a:t>
            </a:r>
            <a:endParaRPr lang="en" altLang="zh-CN" sz="2000" b="1" dirty="0">
              <a:latin typeface="Avenir Next" panose="020B0503020202020204" pitchFamily="34" charset="0"/>
              <a:cs typeface="Times New Roman" panose="02020603050405020304" pitchFamily="18" charset="0"/>
            </a:endParaRPr>
          </a:p>
        </p:txBody>
      </p:sp>
      <p:cxnSp>
        <p:nvCxnSpPr>
          <p:cNvPr id="14" name="肘形连接符 13">
            <a:extLst>
              <a:ext uri="{FF2B5EF4-FFF2-40B4-BE49-F238E27FC236}">
                <a16:creationId xmlns:a16="http://schemas.microsoft.com/office/drawing/2014/main" id="{3CA55154-EDA7-B714-80E3-C07DCBCB8105}"/>
              </a:ext>
            </a:extLst>
          </p:cNvPr>
          <p:cNvCxnSpPr>
            <a:cxnSpLocks/>
            <a:stCxn id="11" idx="3"/>
            <a:endCxn id="12" idx="2"/>
          </p:cNvCxnSpPr>
          <p:nvPr/>
        </p:nvCxnSpPr>
        <p:spPr>
          <a:xfrm flipV="1">
            <a:off x="2964581" y="3577646"/>
            <a:ext cx="2881399" cy="1160132"/>
          </a:xfrm>
          <a:prstGeom prst="bentConnector2">
            <a:avLst/>
          </a:prstGeom>
          <a:ln w="38100">
            <a:solidFill>
              <a:srgbClr val="1CB10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F5F1D7A-6F8D-49FC-6FEB-702E6555E2A7}"/>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
        <p:nvSpPr>
          <p:cNvPr id="13" name="文本框 12">
            <a:extLst>
              <a:ext uri="{FF2B5EF4-FFF2-40B4-BE49-F238E27FC236}">
                <a16:creationId xmlns:a16="http://schemas.microsoft.com/office/drawing/2014/main" id="{418A30EA-0D77-37C3-34AE-D5599C4C0A37}"/>
              </a:ext>
            </a:extLst>
          </p:cNvPr>
          <p:cNvSpPr txBox="1"/>
          <p:nvPr/>
        </p:nvSpPr>
        <p:spPr>
          <a:xfrm>
            <a:off x="49073" y="17071"/>
            <a:ext cx="12093851" cy="1191816"/>
          </a:xfrm>
          <a:prstGeom prst="roundRect">
            <a:avLst/>
          </a:prstGeom>
          <a:solidFill>
            <a:schemeClr val="tx1"/>
          </a:solidFill>
        </p:spPr>
        <p:style>
          <a:lnRef idx="0">
            <a:schemeClr val="dk1"/>
          </a:lnRef>
          <a:fillRef idx="3">
            <a:schemeClr val="dk1"/>
          </a:fillRef>
          <a:effectRef idx="3">
            <a:schemeClr val="dk1"/>
          </a:effectRef>
          <a:fontRef idx="minor">
            <a:schemeClr val="lt1"/>
          </a:fontRef>
        </p:style>
        <p:txBody>
          <a:bodyPr wrap="square">
            <a:spAutoFit/>
          </a:bodyPr>
          <a:lstStyle/>
          <a:p>
            <a:pPr algn="ctr"/>
            <a:r>
              <a:rPr lang="en" altLang="zh-CN" sz="3200" b="1" dirty="0">
                <a:solidFill>
                  <a:schemeClr val="bg1"/>
                </a:solidFill>
                <a:latin typeface="Avenir Next" panose="020B0503020202020204" pitchFamily="34" charset="0"/>
              </a:rPr>
              <a:t>These limitations highlight the need for more diverse actions, efficient reasoning, and richer memory </a:t>
            </a:r>
            <a:endParaRPr lang="zh-CN" altLang="en-US" sz="3200" b="1" dirty="0">
              <a:solidFill>
                <a:schemeClr val="bg1"/>
              </a:solidFill>
              <a:latin typeface="Avenir Next" panose="020B0503020202020204" pitchFamily="34" charset="0"/>
            </a:endParaRPr>
          </a:p>
        </p:txBody>
      </p:sp>
    </p:spTree>
    <p:extLst>
      <p:ext uri="{BB962C8B-B14F-4D97-AF65-F5344CB8AC3E}">
        <p14:creationId xmlns:p14="http://schemas.microsoft.com/office/powerpoint/2010/main" val="447082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ED0C36-47EE-5230-1159-B7C916DB10F0}"/>
              </a:ext>
            </a:extLst>
          </p:cNvPr>
          <p:cNvSpPr>
            <a:spLocks noGrp="1"/>
          </p:cNvSpPr>
          <p:nvPr>
            <p:ph type="sldNum" sz="quarter" idx="12"/>
          </p:nvPr>
        </p:nvSpPr>
        <p:spPr/>
        <p:txBody>
          <a:bodyPr/>
          <a:lstStyle/>
          <a:p>
            <a:pPr algn="r"/>
            <a:fld id="{1A555381-9BA3-9543-9FC3-0B4BD9DA0727}" type="slidenum">
              <a:rPr kumimoji="1" lang="zh-CN" altLang="en-US" smtClean="0">
                <a:latin typeface="Avenir Next" panose="020B0503020202020204" pitchFamily="34" charset="0"/>
              </a:rPr>
              <a:pPr algn="r"/>
              <a:t>63</a:t>
            </a:fld>
            <a:endParaRPr kumimoji="1" lang="zh-CN" altLang="en-US">
              <a:latin typeface="Avenir Next" panose="020B0503020202020204" pitchFamily="34" charset="0"/>
            </a:endParaRPr>
          </a:p>
        </p:txBody>
      </p:sp>
      <p:graphicFrame>
        <p:nvGraphicFramePr>
          <p:cNvPr id="3" name="表格 2">
            <a:extLst>
              <a:ext uri="{FF2B5EF4-FFF2-40B4-BE49-F238E27FC236}">
                <a16:creationId xmlns:a16="http://schemas.microsoft.com/office/drawing/2014/main" id="{1DE119AD-7D22-39EC-3248-3BA9294DC3D2}"/>
              </a:ext>
            </a:extLst>
          </p:cNvPr>
          <p:cNvGraphicFramePr>
            <a:graphicFrameLocks noGrp="1"/>
          </p:cNvGraphicFramePr>
          <p:nvPr>
            <p:extLst>
              <p:ext uri="{D42A27DB-BD31-4B8C-83A1-F6EECF244321}">
                <p14:modId xmlns:p14="http://schemas.microsoft.com/office/powerpoint/2010/main" val="2560775114"/>
              </p:ext>
            </p:extLst>
          </p:nvPr>
        </p:nvGraphicFramePr>
        <p:xfrm>
          <a:off x="341586" y="833831"/>
          <a:ext cx="11508827" cy="5489993"/>
        </p:xfrm>
        <a:graphic>
          <a:graphicData uri="http://schemas.openxmlformats.org/drawingml/2006/table">
            <a:tbl>
              <a:tblPr/>
              <a:tblGrid>
                <a:gridCol w="2609644">
                  <a:extLst>
                    <a:ext uri="{9D8B030D-6E8A-4147-A177-3AD203B41FA5}">
                      <a16:colId xmlns:a16="http://schemas.microsoft.com/office/drawing/2014/main" val="881376229"/>
                    </a:ext>
                  </a:extLst>
                </a:gridCol>
                <a:gridCol w="1608559">
                  <a:extLst>
                    <a:ext uri="{9D8B030D-6E8A-4147-A177-3AD203B41FA5}">
                      <a16:colId xmlns:a16="http://schemas.microsoft.com/office/drawing/2014/main" val="936916550"/>
                    </a:ext>
                  </a:extLst>
                </a:gridCol>
                <a:gridCol w="7290624">
                  <a:extLst>
                    <a:ext uri="{9D8B030D-6E8A-4147-A177-3AD203B41FA5}">
                      <a16:colId xmlns:a16="http://schemas.microsoft.com/office/drawing/2014/main" val="729353258"/>
                    </a:ext>
                  </a:extLst>
                </a:gridCol>
              </a:tblGrid>
              <a:tr h="531119">
                <a:tc>
                  <a:txBody>
                    <a:bodyPr/>
                    <a:lstStyle/>
                    <a:p>
                      <a:pPr algn="ctr">
                        <a:buNone/>
                      </a:pPr>
                      <a:r>
                        <a:rPr lang="en-US" altLang="zh-CN" sz="1800" b="1" dirty="0">
                          <a:solidFill>
                            <a:schemeClr val="bg1"/>
                          </a:solidFill>
                        </a:rPr>
                        <a:t>(</a:t>
                      </a:r>
                      <a:r>
                        <a:rPr lang="en" altLang="zh-CN" sz="1800" b="1" dirty="0">
                          <a:solidFill>
                            <a:schemeClr val="bg1"/>
                          </a:solidFill>
                        </a:rPr>
                        <a:t>Alpha‑SQL</a:t>
                      </a:r>
                      <a:r>
                        <a:rPr lang="en-US" altLang="zh-CN" sz="1800" b="1" dirty="0">
                          <a:solidFill>
                            <a:schemeClr val="bg1"/>
                          </a:solidFill>
                        </a:rPr>
                        <a:t>)</a:t>
                      </a:r>
                      <a:r>
                        <a:rPr lang="zh-CN" altLang="en-US" sz="1800" b="1" dirty="0">
                          <a:solidFill>
                            <a:schemeClr val="bg1"/>
                          </a:solidFill>
                        </a:rPr>
                        <a:t> </a:t>
                      </a:r>
                      <a:endParaRPr lang="en-US" altLang="zh-CN" sz="1800" b="1" dirty="0">
                        <a:solidFill>
                          <a:schemeClr val="bg1"/>
                        </a:solidFill>
                      </a:endParaRPr>
                    </a:p>
                    <a:p>
                      <a:pPr algn="ctr">
                        <a:buNone/>
                      </a:pPr>
                      <a:r>
                        <a:rPr lang="en" sz="1800" b="1" dirty="0">
                          <a:solidFill>
                            <a:schemeClr val="bg1"/>
                          </a:solidFill>
                        </a:rPr>
                        <a:t>Limitation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buNone/>
                      </a:pPr>
                      <a:r>
                        <a:rPr lang="en" sz="1800" b="1" dirty="0">
                          <a:solidFill>
                            <a:schemeClr val="bg1"/>
                          </a:solidFill>
                        </a:rPr>
                        <a:t>Opportunity Axis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buNone/>
                      </a:pPr>
                      <a:r>
                        <a:rPr lang="en" sz="1800" b="1" dirty="0">
                          <a:solidFill>
                            <a:schemeClr val="bg1"/>
                          </a:solidFill>
                        </a:rPr>
                        <a:t>Design Lever (what to change)</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09303731"/>
                  </a:ext>
                </a:extLst>
              </a:tr>
              <a:tr h="745007">
                <a:tc rowSpan="3">
                  <a:txBody>
                    <a:bodyPr/>
                    <a:lstStyle/>
                    <a:p>
                      <a:pPr algn="ctr">
                        <a:buNone/>
                      </a:pPr>
                      <a:r>
                        <a:rPr lang="en" sz="1800" b="1" dirty="0"/>
                        <a:t>L1. Efficiency bottleneck </a:t>
                      </a:r>
                    </a:p>
                    <a:p>
                      <a:pPr algn="ctr">
                        <a:buNone/>
                      </a:pPr>
                      <a:r>
                        <a:rPr lang="en" sz="1800" b="1" dirty="0"/>
                        <a:t>(MCTS is slow)</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4">
                              <a:lumMod val="75000"/>
                            </a:schemeClr>
                          </a:solidFill>
                        </a:rPr>
                        <a:t>Planning</a:t>
                      </a:r>
                      <a:endParaRPr lang="en" sz="1800" dirty="0">
                        <a:solidFill>
                          <a:schemeClr val="accent4">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Adaptive search budgets, routing by query difficulty, test‑time compute allocation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6879384"/>
                  </a:ext>
                </a:extLst>
              </a:tr>
              <a:tr h="745007">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6">
                              <a:lumMod val="75000"/>
                            </a:schemeClr>
                          </a:solidFill>
                        </a:rPr>
                        <a:t>Tools</a:t>
                      </a:r>
                      <a:endParaRPr lang="en" sz="1800" dirty="0">
                        <a:solidFill>
                          <a:schemeClr val="accent6">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dirty="0"/>
                        <a:t>Early pruning via validators / partial execution; cost-aware candidates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6715958"/>
                  </a:ext>
                </a:extLst>
              </a:tr>
              <a:tr h="573082">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rgbClr val="7030A0"/>
                          </a:solidFill>
                        </a:rPr>
                        <a:t>Memory</a:t>
                      </a:r>
                      <a:endParaRPr lang="en" sz="1800" dirty="0">
                        <a:solidFill>
                          <a:srgbClr val="7030A0"/>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dirty="0"/>
                        <a:t>Cache schema/context/results; reuse prior plans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2043171"/>
                  </a:ext>
                </a:extLst>
              </a:tr>
              <a:tr h="745007">
                <a:tc rowSpan="2">
                  <a:txBody>
                    <a:bodyPr/>
                    <a:lstStyle/>
                    <a:p>
                      <a:pPr algn="ctr">
                        <a:buNone/>
                      </a:pPr>
                      <a:r>
                        <a:rPr lang="en" sz="1800" b="1" dirty="0"/>
                        <a:t>L2. Reasoning instability / low diversity</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5">
                              <a:lumMod val="75000"/>
                            </a:schemeClr>
                          </a:solidFill>
                        </a:rPr>
                        <a:t>Actions</a:t>
                      </a:r>
                      <a:endParaRPr lang="en" sz="1800" dirty="0">
                        <a:solidFill>
                          <a:schemeClr val="accent5">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Multi‑agent/committee, self‑consistency, </a:t>
                      </a:r>
                      <a:r>
                        <a:rPr lang="en" sz="1800" i="1"/>
                        <a:t>human-as-an-agent</a:t>
                      </a:r>
                      <a:r>
                        <a:rPr lang="en" sz="1800"/>
                        <a:t> for disambiguation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8314598"/>
                  </a:ext>
                </a:extLst>
              </a:tr>
              <a:tr h="745007">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2">
                              <a:lumMod val="75000"/>
                            </a:schemeClr>
                          </a:solidFill>
                        </a:rPr>
                        <a:t>Perception</a:t>
                      </a:r>
                      <a:endParaRPr lang="en" sz="1800" dirty="0">
                        <a:solidFill>
                          <a:schemeClr val="accent2">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Better query &amp; schema understanding (scope detection, value grounding)</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824303"/>
                  </a:ext>
                </a:extLst>
              </a:tr>
              <a:tr h="745007">
                <a:tc rowSpan="2">
                  <a:txBody>
                    <a:bodyPr/>
                    <a:lstStyle/>
                    <a:p>
                      <a:pPr algn="ctr">
                        <a:buNone/>
                      </a:pPr>
                      <a:r>
                        <a:rPr lang="en" sz="1800" b="1" dirty="0"/>
                        <a:t>L3. Limited actions &amp; tool use</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6">
                              <a:lumMod val="75000"/>
                            </a:schemeClr>
                          </a:solidFill>
                        </a:rPr>
                        <a:t>Tools</a:t>
                      </a:r>
                      <a:endParaRPr lang="en" sz="1800" dirty="0">
                        <a:solidFill>
                          <a:schemeClr val="accent6">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Add retrievers, value lookups, execution‑guided rewrite, SQL checkers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6539909"/>
                  </a:ext>
                </a:extLst>
              </a:tr>
              <a:tr h="573082">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rgbClr val="7030A0"/>
                          </a:solidFill>
                        </a:rPr>
                        <a:t>Memory</a:t>
                      </a:r>
                      <a:endParaRPr lang="en" sz="1800" dirty="0">
                        <a:solidFill>
                          <a:srgbClr val="7030A0"/>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ctr">
                        <a:buAutoNum type="arabicParenBoth"/>
                      </a:pPr>
                      <a:r>
                        <a:rPr lang="en" sz="1800" dirty="0"/>
                        <a:t>Long context + vector memory for task state &amp; user </a:t>
                      </a:r>
                      <a:r>
                        <a:rPr lang="en" sz="1800" dirty="0" err="1"/>
                        <a:t>prefs</a:t>
                      </a:r>
                      <a:r>
                        <a:rPr lang="en" sz="1800" dirty="0"/>
                        <a:t>;</a:t>
                      </a:r>
                    </a:p>
                    <a:p>
                      <a:pPr marL="342900" indent="-342900" algn="ctr">
                        <a:buAutoNum type="arabicParenBoth"/>
                      </a:pPr>
                      <a:r>
                        <a:rPr lang="en" sz="1800" dirty="0"/>
                        <a:t> Metadata Management and Schema Interpretation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805306"/>
                  </a:ext>
                </a:extLst>
              </a:tr>
            </a:tbl>
          </a:graphicData>
        </a:graphic>
      </p:graphicFrame>
      <p:sp>
        <p:nvSpPr>
          <p:cNvPr id="4" name="标题 7">
            <a:extLst>
              <a:ext uri="{FF2B5EF4-FFF2-40B4-BE49-F238E27FC236}">
                <a16:creationId xmlns:a16="http://schemas.microsoft.com/office/drawing/2014/main" id="{14283C65-9373-80FB-4351-3C931F18FC1A}"/>
              </a:ext>
            </a:extLst>
          </p:cNvPr>
          <p:cNvSpPr txBox="1">
            <a:spLocks/>
          </p:cNvSpPr>
          <p:nvPr/>
        </p:nvSpPr>
        <p:spPr>
          <a:xfrm>
            <a:off x="0" y="15240"/>
            <a:ext cx="12192000" cy="1010407"/>
          </a:xfrm>
          <a:prstGeom prst="rect">
            <a:avLst/>
          </a:prstGeom>
        </p:spPr>
        <p:txBody>
          <a:bodyPr>
            <a:normAutofit fontScale="90000"/>
          </a:bodyPr>
          <a:lst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a:lstStyle>
          <a:p>
            <a:pPr algn="ctr">
              <a:lnSpc>
                <a:spcPct val="100000"/>
              </a:lnSpc>
            </a:pPr>
            <a:r>
              <a:rPr lang="en" altLang="zh-CN" dirty="0">
                <a:latin typeface="Avenir Next" panose="020B0503020202020204" pitchFamily="34" charset="0"/>
              </a:rPr>
              <a:t>What Alpha‑SQL Reveals About NL2SQL Agents</a:t>
            </a:r>
            <a:endParaRPr kumimoji="1" lang="zh-CN" altLang="en-US"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1037419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28CF9-B190-2668-8623-AFC5546C3DE3}"/>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926BE72-D56D-561E-1AE9-5E02612AE10E}"/>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64</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E4601410-972D-1236-14DB-4F2D8E45C0F7}"/>
              </a:ext>
            </a:extLst>
          </p:cNvPr>
          <p:cNvGraphicFramePr/>
          <p:nvPr>
            <p:extLst>
              <p:ext uri="{D42A27DB-BD31-4B8C-83A1-F6EECF244321}">
                <p14:modId xmlns:p14="http://schemas.microsoft.com/office/powerpoint/2010/main" val="2302070354"/>
              </p:ext>
            </p:extLst>
          </p:nvPr>
        </p:nvGraphicFramePr>
        <p:xfrm>
          <a:off x="681794" y="1943679"/>
          <a:ext cx="10793606" cy="462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457D50CE-373C-79A0-1FB4-8C633DCDD51B}"/>
              </a:ext>
            </a:extLst>
          </p:cNvPr>
          <p:cNvGrpSpPr/>
          <p:nvPr/>
        </p:nvGrpSpPr>
        <p:grpSpPr>
          <a:xfrm>
            <a:off x="4684334" y="868683"/>
            <a:ext cx="2823331" cy="504171"/>
            <a:chOff x="0" y="2838498"/>
            <a:chExt cx="2823331" cy="504171"/>
          </a:xfrm>
        </p:grpSpPr>
        <p:sp>
          <p:nvSpPr>
            <p:cNvPr id="3" name="圆角矩形 2">
              <a:extLst>
                <a:ext uri="{FF2B5EF4-FFF2-40B4-BE49-F238E27FC236}">
                  <a16:creationId xmlns:a16="http://schemas.microsoft.com/office/drawing/2014/main" id="{09FEC7CB-DB2D-271C-4287-927273DBB04B}"/>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084338C9-7D5A-F07D-B5B3-295E4A4E2C25}"/>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NL2SQL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0177A9B0-1CB3-733D-63CA-E470CDE3F525}"/>
              </a:ext>
            </a:extLst>
          </p:cNvPr>
          <p:cNvSpPr/>
          <p:nvPr/>
        </p:nvSpPr>
        <p:spPr>
          <a:xfrm rot="16200000">
            <a:off x="5898197" y="-2950056"/>
            <a:ext cx="504170" cy="9194109"/>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BB83A782-B3C5-DDF0-6E41-5AD98550C756}"/>
              </a:ext>
            </a:extLst>
          </p:cNvPr>
          <p:cNvSpPr txBox="1"/>
          <p:nvPr/>
        </p:nvSpPr>
        <p:spPr>
          <a:xfrm>
            <a:off x="1673958" y="6497055"/>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C10339A5-F831-C0B1-FC59-3BCC531E9A84}"/>
              </a:ext>
            </a:extLst>
          </p:cNvPr>
          <p:cNvSpPr txBox="1"/>
          <p:nvPr/>
        </p:nvSpPr>
        <p:spPr>
          <a:xfrm>
            <a:off x="3973221" y="5610568"/>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BC38EF0A-4AD1-B17A-27DB-90845FE4CBDA}"/>
              </a:ext>
            </a:extLst>
          </p:cNvPr>
          <p:cNvSpPr txBox="1"/>
          <p:nvPr/>
        </p:nvSpPr>
        <p:spPr>
          <a:xfrm>
            <a:off x="8218788" y="4699815"/>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4" name="文本框 13">
            <a:extLst>
              <a:ext uri="{FF2B5EF4-FFF2-40B4-BE49-F238E27FC236}">
                <a16:creationId xmlns:a16="http://schemas.microsoft.com/office/drawing/2014/main" id="{3A8927A4-5906-859B-B718-D718FB15ED47}"/>
              </a:ext>
            </a:extLst>
          </p:cNvPr>
          <p:cNvSpPr txBox="1"/>
          <p:nvPr/>
        </p:nvSpPr>
        <p:spPr>
          <a:xfrm>
            <a:off x="10464828" y="5738328"/>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6" name="标题 7">
            <a:extLst>
              <a:ext uri="{FF2B5EF4-FFF2-40B4-BE49-F238E27FC236}">
                <a16:creationId xmlns:a16="http://schemas.microsoft.com/office/drawing/2014/main" id="{35B70943-A8CF-8936-89E2-511E06954BB0}"/>
              </a:ext>
            </a:extLst>
          </p:cNvPr>
          <p:cNvSpPr>
            <a:spLocks noGrp="1"/>
          </p:cNvSpPr>
          <p:nvPr>
            <p:ph type="title"/>
          </p:nvPr>
        </p:nvSpPr>
        <p:spPr>
          <a:xfrm>
            <a:off x="0" y="15240"/>
            <a:ext cx="12192000" cy="1010407"/>
          </a:xfrm>
        </p:spPr>
        <p:txBody>
          <a:bodyPr>
            <a:noAutofit/>
          </a:bodyPr>
          <a:lstStyle/>
          <a:p>
            <a:pPr algn="ctr"/>
            <a:r>
              <a:rPr kumimoji="1" lang="en-US" altLang="zh-CN" sz="3600" dirty="0">
                <a:latin typeface="Avenir Next" panose="020B0503020202020204" pitchFamily="34" charset="0"/>
                <a:cs typeface="Times New Roman" panose="02020503050405090304" pitchFamily="18" charset="0"/>
                <a:sym typeface="Times New Roman" panose="02020503050405090304" pitchFamily="18" charset="0"/>
              </a:rPr>
              <a:t>Opportunities for NL2SQL Agents: Five Key Aspects</a:t>
            </a:r>
            <a:endParaRPr kumimoji="1" lang="zh-CN" altLang="en-US" sz="3600"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707351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99FC0-5219-5780-ABF9-3D3D5977FBC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7AFF374-240F-E461-923E-CC03F3EF4DC3}"/>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65</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94203C21-16D1-E9E2-7A2B-FA6E3AADF260}"/>
              </a:ext>
            </a:extLst>
          </p:cNvPr>
          <p:cNvGraphicFramePr/>
          <p:nvPr>
            <p:extLst>
              <p:ext uri="{D42A27DB-BD31-4B8C-83A1-F6EECF244321}">
                <p14:modId xmlns:p14="http://schemas.microsoft.com/office/powerpoint/2010/main" val="806069431"/>
              </p:ext>
            </p:extLst>
          </p:nvPr>
        </p:nvGraphicFramePr>
        <p:xfrm>
          <a:off x="681794" y="1943679"/>
          <a:ext cx="10793606" cy="462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0D99BA24-C426-596C-7E8B-7EFA8F758100}"/>
              </a:ext>
            </a:extLst>
          </p:cNvPr>
          <p:cNvGrpSpPr/>
          <p:nvPr/>
        </p:nvGrpSpPr>
        <p:grpSpPr>
          <a:xfrm>
            <a:off x="4684334" y="868683"/>
            <a:ext cx="2823331" cy="504171"/>
            <a:chOff x="0" y="2838498"/>
            <a:chExt cx="2823331" cy="504171"/>
          </a:xfrm>
        </p:grpSpPr>
        <p:sp>
          <p:nvSpPr>
            <p:cNvPr id="3" name="圆角矩形 2">
              <a:extLst>
                <a:ext uri="{FF2B5EF4-FFF2-40B4-BE49-F238E27FC236}">
                  <a16:creationId xmlns:a16="http://schemas.microsoft.com/office/drawing/2014/main" id="{DE7C8AAC-7AFB-10A3-DA32-6476C4E1846F}"/>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D0B9591E-20F6-D8C2-F6FF-4139078B222F}"/>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NL2SQL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65AC8464-5125-47FB-EECC-9AEEF594FD8D}"/>
              </a:ext>
            </a:extLst>
          </p:cNvPr>
          <p:cNvSpPr/>
          <p:nvPr/>
        </p:nvSpPr>
        <p:spPr>
          <a:xfrm rot="16200000">
            <a:off x="5898197" y="-2950056"/>
            <a:ext cx="504170" cy="9194109"/>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66A37D45-7E00-5AAC-EA58-D730A326C68C}"/>
              </a:ext>
            </a:extLst>
          </p:cNvPr>
          <p:cNvSpPr txBox="1"/>
          <p:nvPr/>
        </p:nvSpPr>
        <p:spPr>
          <a:xfrm>
            <a:off x="1673958" y="6497055"/>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40CBC293-54A8-1231-D068-FDF21ED7FEF4}"/>
              </a:ext>
            </a:extLst>
          </p:cNvPr>
          <p:cNvSpPr txBox="1"/>
          <p:nvPr/>
        </p:nvSpPr>
        <p:spPr>
          <a:xfrm>
            <a:off x="3973221" y="5610568"/>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50B66DF2-C805-6A1F-9601-4CB1E5429D52}"/>
              </a:ext>
            </a:extLst>
          </p:cNvPr>
          <p:cNvSpPr txBox="1"/>
          <p:nvPr/>
        </p:nvSpPr>
        <p:spPr>
          <a:xfrm>
            <a:off x="8218788" y="4699815"/>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4" name="文本框 13">
            <a:extLst>
              <a:ext uri="{FF2B5EF4-FFF2-40B4-BE49-F238E27FC236}">
                <a16:creationId xmlns:a16="http://schemas.microsoft.com/office/drawing/2014/main" id="{997E0470-9959-D1A1-0D22-A6C4C50457C5}"/>
              </a:ext>
            </a:extLst>
          </p:cNvPr>
          <p:cNvSpPr txBox="1"/>
          <p:nvPr/>
        </p:nvSpPr>
        <p:spPr>
          <a:xfrm>
            <a:off x="10464828" y="5738328"/>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6" name="标题 7">
            <a:extLst>
              <a:ext uri="{FF2B5EF4-FFF2-40B4-BE49-F238E27FC236}">
                <a16:creationId xmlns:a16="http://schemas.microsoft.com/office/drawing/2014/main" id="{90993909-D5F4-2945-B982-13942EA109BC}"/>
              </a:ext>
            </a:extLst>
          </p:cNvPr>
          <p:cNvSpPr>
            <a:spLocks noGrp="1"/>
          </p:cNvSpPr>
          <p:nvPr>
            <p:ph type="title"/>
          </p:nvPr>
        </p:nvSpPr>
        <p:spPr>
          <a:xfrm>
            <a:off x="0" y="15240"/>
            <a:ext cx="12192000" cy="1010407"/>
          </a:xfrm>
        </p:spPr>
        <p:txBody>
          <a:bodyPr>
            <a:noAutofit/>
          </a:bodyPr>
          <a:lstStyle/>
          <a:p>
            <a:pPr algn="ctr"/>
            <a:r>
              <a:rPr kumimoji="1" lang="en-US" altLang="zh-CN" sz="3600" dirty="0">
                <a:latin typeface="Avenir Next" panose="020B0503020202020204" pitchFamily="34" charset="0"/>
                <a:cs typeface="Times New Roman" panose="02020503050405090304" pitchFamily="18" charset="0"/>
                <a:sym typeface="Times New Roman" panose="02020503050405090304" pitchFamily="18" charset="0"/>
              </a:rPr>
              <a:t>Opportunities for NL2SQL Agents: Five Key Aspects</a:t>
            </a:r>
            <a:endParaRPr kumimoji="1" lang="zh-CN" altLang="en-US" sz="3600"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212451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A2491-0D3D-BCFA-2785-04AAD6770CE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F4837C1A-7BAD-BA49-362C-0C3FAE85BC74}"/>
              </a:ext>
            </a:extLst>
          </p:cNvPr>
          <p:cNvPicPr>
            <a:picLocks noChangeAspect="1"/>
          </p:cNvPicPr>
          <p:nvPr/>
        </p:nvPicPr>
        <p:blipFill>
          <a:blip r:embed="rId4"/>
          <a:stretch>
            <a:fillRect/>
          </a:stretch>
        </p:blipFill>
        <p:spPr>
          <a:xfrm>
            <a:off x="105354" y="2000361"/>
            <a:ext cx="11916825" cy="4430255"/>
          </a:xfrm>
          <a:prstGeom prst="rect">
            <a:avLst/>
          </a:prstGeom>
        </p:spPr>
      </p:pic>
      <p:pic>
        <p:nvPicPr>
          <p:cNvPr id="9" name="图形 8">
            <a:extLst>
              <a:ext uri="{FF2B5EF4-FFF2-40B4-BE49-F238E27FC236}">
                <a16:creationId xmlns:a16="http://schemas.microsoft.com/office/drawing/2014/main" id="{FE41AFFA-DAA1-7328-14A2-781E80757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0058" y="705044"/>
            <a:ext cx="6169802" cy="1295318"/>
          </a:xfrm>
          <a:prstGeom prst="rect">
            <a:avLst/>
          </a:prstGeom>
        </p:spPr>
      </p:pic>
    </p:spTree>
    <p:custDataLst>
      <p:tags r:id="rId1"/>
    </p:custDataLst>
    <p:extLst>
      <p:ext uri="{BB962C8B-B14F-4D97-AF65-F5344CB8AC3E}">
        <p14:creationId xmlns:p14="http://schemas.microsoft.com/office/powerpoint/2010/main" val="14740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6" presetClass="emph" presetSubtype="0" fill="hold" nodeType="withEffect">
                                  <p:stCondLst>
                                    <p:cond delay="0"/>
                                  </p:stCondLst>
                                  <p:childTnLst>
                                    <p:animScale>
                                      <p:cBhvr>
                                        <p:cTn id="9"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CB55A-5E6F-4BC7-9D50-B5EAABE4046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59167C00-544E-E3BA-394E-EA1AC19A0E6B}"/>
              </a:ext>
            </a:extLst>
          </p:cNvPr>
          <p:cNvPicPr>
            <a:picLocks noChangeAspect="1"/>
          </p:cNvPicPr>
          <p:nvPr/>
        </p:nvPicPr>
        <p:blipFill>
          <a:blip r:embed="rId3"/>
          <a:srcRect l="7575" r="10375"/>
          <a:stretch/>
        </p:blipFill>
        <p:spPr>
          <a:xfrm>
            <a:off x="0" y="1192174"/>
            <a:ext cx="5535863" cy="3932777"/>
          </a:xfrm>
          <a:prstGeom prst="rect">
            <a:avLst/>
          </a:prstGeom>
        </p:spPr>
      </p:pic>
      <p:pic>
        <p:nvPicPr>
          <p:cNvPr id="3" name="图片 2">
            <a:extLst>
              <a:ext uri="{FF2B5EF4-FFF2-40B4-BE49-F238E27FC236}">
                <a16:creationId xmlns:a16="http://schemas.microsoft.com/office/drawing/2014/main" id="{C6666EF0-2801-1E49-9BA6-F2D0146821B8}"/>
              </a:ext>
            </a:extLst>
          </p:cNvPr>
          <p:cNvPicPr>
            <a:picLocks noChangeAspect="1"/>
          </p:cNvPicPr>
          <p:nvPr/>
        </p:nvPicPr>
        <p:blipFill>
          <a:blip r:embed="rId4"/>
          <a:srcRect l="3264" r="3729"/>
          <a:stretch/>
        </p:blipFill>
        <p:spPr>
          <a:xfrm>
            <a:off x="5664529" y="1210331"/>
            <a:ext cx="6248164" cy="3802269"/>
          </a:xfrm>
          <a:prstGeom prst="rect">
            <a:avLst/>
          </a:prstGeom>
        </p:spPr>
      </p:pic>
      <p:sp>
        <p:nvSpPr>
          <p:cNvPr id="4" name="文本框 3">
            <a:extLst>
              <a:ext uri="{FF2B5EF4-FFF2-40B4-BE49-F238E27FC236}">
                <a16:creationId xmlns:a16="http://schemas.microsoft.com/office/drawing/2014/main" id="{A3F7D44A-373D-9F95-7559-533F050E15BD}"/>
              </a:ext>
            </a:extLst>
          </p:cNvPr>
          <p:cNvSpPr txBox="1"/>
          <p:nvPr/>
        </p:nvSpPr>
        <p:spPr>
          <a:xfrm>
            <a:off x="980220" y="786687"/>
            <a:ext cx="3707875" cy="461665"/>
          </a:xfrm>
          <a:prstGeom prst="rect">
            <a:avLst/>
          </a:prstGeom>
          <a:noFill/>
        </p:spPr>
        <p:txBody>
          <a:bodyPr wrap="none" rtlCol="0">
            <a:spAutoFit/>
          </a:bodyPr>
          <a:lstStyle/>
          <a:p>
            <a:r>
              <a:rPr kumimoji="1" lang="en-US" altLang="zh-CN" dirty="0"/>
              <a:t>😔 </a:t>
            </a:r>
            <a:r>
              <a:rPr kumimoji="1" lang="en-US" altLang="zh-CN" sz="2400" b="1" dirty="0"/>
              <a:t>Execution ACC </a:t>
            </a:r>
            <a:r>
              <a:rPr kumimoji="1" lang="zh-CN" altLang="en-US" sz="2400" b="1" dirty="0"/>
              <a:t>～</a:t>
            </a:r>
            <a:r>
              <a:rPr kumimoji="1" lang="en-US" altLang="zh-CN" sz="2400" b="1" dirty="0"/>
              <a:t>75%</a:t>
            </a:r>
            <a:endParaRPr kumimoji="1" lang="zh-CN" altLang="en-US" b="1" dirty="0"/>
          </a:p>
        </p:txBody>
      </p:sp>
      <p:sp>
        <p:nvSpPr>
          <p:cNvPr id="6" name="文本框 5">
            <a:extLst>
              <a:ext uri="{FF2B5EF4-FFF2-40B4-BE49-F238E27FC236}">
                <a16:creationId xmlns:a16="http://schemas.microsoft.com/office/drawing/2014/main" id="{D31C3B89-D2B5-271B-794A-B64C835A45A6}"/>
              </a:ext>
            </a:extLst>
          </p:cNvPr>
          <p:cNvSpPr txBox="1"/>
          <p:nvPr/>
        </p:nvSpPr>
        <p:spPr>
          <a:xfrm>
            <a:off x="6918084" y="786687"/>
            <a:ext cx="4234114" cy="461665"/>
          </a:xfrm>
          <a:prstGeom prst="rect">
            <a:avLst/>
          </a:prstGeom>
          <a:noFill/>
        </p:spPr>
        <p:txBody>
          <a:bodyPr wrap="square" rtlCol="0">
            <a:spAutoFit/>
          </a:bodyPr>
          <a:lstStyle/>
          <a:p>
            <a:r>
              <a:rPr kumimoji="1" lang="en-US" altLang="zh-CN" sz="2400" dirty="0"/>
              <a:t>😔</a:t>
            </a:r>
            <a:r>
              <a:rPr kumimoji="1" lang="en-US" altLang="zh-CN" sz="2400" b="1" dirty="0"/>
              <a:t>Execution ACC </a:t>
            </a:r>
            <a:r>
              <a:rPr kumimoji="1" lang="zh-CN" altLang="en-US" sz="2400" b="1" dirty="0"/>
              <a:t>～</a:t>
            </a:r>
            <a:r>
              <a:rPr kumimoji="1" lang="en-US" altLang="zh-CN" sz="2400" b="1" dirty="0"/>
              <a:t>30%</a:t>
            </a:r>
            <a:endParaRPr kumimoji="1" lang="zh-CN" altLang="en-US" sz="2400" b="1" dirty="0"/>
          </a:p>
        </p:txBody>
      </p:sp>
      <p:sp>
        <p:nvSpPr>
          <p:cNvPr id="8" name="文本框 7">
            <a:extLst>
              <a:ext uri="{FF2B5EF4-FFF2-40B4-BE49-F238E27FC236}">
                <a16:creationId xmlns:a16="http://schemas.microsoft.com/office/drawing/2014/main" id="{7B93F9E3-EBCF-5829-5FB8-A8BD9569A5C4}"/>
              </a:ext>
            </a:extLst>
          </p:cNvPr>
          <p:cNvSpPr txBox="1"/>
          <p:nvPr/>
        </p:nvSpPr>
        <p:spPr>
          <a:xfrm>
            <a:off x="1187869" y="5222912"/>
            <a:ext cx="3292578" cy="369332"/>
          </a:xfrm>
          <a:prstGeom prst="rect">
            <a:avLst/>
          </a:prstGeom>
          <a:noFill/>
        </p:spPr>
        <p:txBody>
          <a:bodyPr wrap="square">
            <a:spAutoFit/>
          </a:bodyPr>
          <a:lstStyle/>
          <a:p>
            <a:r>
              <a:rPr lang="zh-CN" altLang="en-US" dirty="0">
                <a:solidFill>
                  <a:schemeClr val="tx1">
                    <a:lumMod val="65000"/>
                    <a:lumOff val="35000"/>
                  </a:schemeClr>
                </a:solidFill>
              </a:rPr>
              <a:t>https://bird-bench.github.io/</a:t>
            </a:r>
          </a:p>
        </p:txBody>
      </p:sp>
      <p:sp>
        <p:nvSpPr>
          <p:cNvPr id="13" name="文本框 12">
            <a:extLst>
              <a:ext uri="{FF2B5EF4-FFF2-40B4-BE49-F238E27FC236}">
                <a16:creationId xmlns:a16="http://schemas.microsoft.com/office/drawing/2014/main" id="{2A86E9F9-F296-B3B3-C1D6-570F0CE74D35}"/>
              </a:ext>
            </a:extLst>
          </p:cNvPr>
          <p:cNvSpPr txBox="1"/>
          <p:nvPr/>
        </p:nvSpPr>
        <p:spPr>
          <a:xfrm>
            <a:off x="7859619" y="5273441"/>
            <a:ext cx="3292578" cy="369332"/>
          </a:xfrm>
          <a:prstGeom prst="rect">
            <a:avLst/>
          </a:prstGeom>
          <a:noFill/>
        </p:spPr>
        <p:txBody>
          <a:bodyPr wrap="square">
            <a:spAutoFit/>
          </a:bodyPr>
          <a:lstStyle/>
          <a:p>
            <a:r>
              <a:rPr lang="zh-CN" altLang="en-US" dirty="0">
                <a:solidFill>
                  <a:schemeClr val="tx1">
                    <a:lumMod val="65000"/>
                    <a:lumOff val="35000"/>
                  </a:schemeClr>
                </a:solidFill>
              </a:rPr>
              <a:t>https://spider2-sql.github.io/</a:t>
            </a:r>
          </a:p>
        </p:txBody>
      </p:sp>
    </p:spTree>
    <p:extLst>
      <p:ext uri="{BB962C8B-B14F-4D97-AF65-F5344CB8AC3E}">
        <p14:creationId xmlns:p14="http://schemas.microsoft.com/office/powerpoint/2010/main" val="4142778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7893142" y="1000958"/>
            <a:ext cx="4027572" cy="3424906"/>
          </a:xfrm>
          <a:prstGeom prst="rect">
            <a:avLst/>
          </a:prstGeom>
        </p:spPr>
      </p:pic>
      <p:pic>
        <p:nvPicPr>
          <p:cNvPr id="14" name="图片 13"/>
          <p:cNvPicPr>
            <a:picLocks noChangeAspect="1"/>
          </p:cNvPicPr>
          <p:nvPr/>
        </p:nvPicPr>
        <p:blipFill>
          <a:blip r:embed="rId5"/>
          <a:stretch>
            <a:fillRect/>
          </a:stretch>
        </p:blipFill>
        <p:spPr>
          <a:xfrm>
            <a:off x="2854273" y="1559730"/>
            <a:ext cx="6411686" cy="4017199"/>
          </a:xfrm>
          <a:prstGeom prst="rect">
            <a:avLst/>
          </a:prstGeom>
        </p:spPr>
      </p:pic>
      <p:pic>
        <p:nvPicPr>
          <p:cNvPr id="7" name="图片 6"/>
          <p:cNvPicPr>
            <a:picLocks noChangeAspect="1"/>
          </p:cNvPicPr>
          <p:nvPr/>
        </p:nvPicPr>
        <p:blipFill>
          <a:blip r:embed="rId6"/>
          <a:stretch>
            <a:fillRect/>
          </a:stretch>
        </p:blipFill>
        <p:spPr>
          <a:xfrm>
            <a:off x="7893142" y="5033971"/>
            <a:ext cx="3796973" cy="1786032"/>
          </a:xfrm>
          <a:prstGeom prst="rect">
            <a:avLst/>
          </a:prstGeom>
        </p:spPr>
      </p:pic>
      <p:sp>
        <p:nvSpPr>
          <p:cNvPr id="8" name="文本框 7"/>
          <p:cNvSpPr txBox="1"/>
          <p:nvPr/>
        </p:nvSpPr>
        <p:spPr>
          <a:xfrm>
            <a:off x="7893142" y="4318057"/>
            <a:ext cx="1774845" cy="646331"/>
          </a:xfrm>
          <a:prstGeom prst="rect">
            <a:avLst/>
          </a:prstGeom>
          <a:noFill/>
        </p:spPr>
        <p:txBody>
          <a:bodyPr wrap="square" rtlCol="0">
            <a:spAutoFit/>
          </a:bodyPr>
          <a:lstStyle/>
          <a:p>
            <a:r>
              <a:rPr lang="en-GB" altLang="zh-CN" dirty="0">
                <a:solidFill>
                  <a:srgbClr val="2BB1C8"/>
                </a:solidFill>
              </a:rPr>
              <a:t>Less proportion</a:t>
            </a:r>
          </a:p>
          <a:p>
            <a:r>
              <a:rPr kumimoji="1" lang="en-US" altLang="zh-CN" dirty="0">
                <a:solidFill>
                  <a:srgbClr val="2BB1C8"/>
                </a:solidFill>
              </a:rPr>
              <a:t>Easy to Detect</a:t>
            </a:r>
            <a:endParaRPr kumimoji="1" lang="zh-CN" altLang="en-US" dirty="0">
              <a:solidFill>
                <a:srgbClr val="2BB1C8"/>
              </a:solidFill>
            </a:endParaRPr>
          </a:p>
        </p:txBody>
      </p:sp>
      <p:sp>
        <p:nvSpPr>
          <p:cNvPr id="15" name="文本框 14"/>
          <p:cNvSpPr txBox="1"/>
          <p:nvPr/>
        </p:nvSpPr>
        <p:spPr>
          <a:xfrm>
            <a:off x="9982294" y="4338305"/>
            <a:ext cx="1932965" cy="646331"/>
          </a:xfrm>
          <a:prstGeom prst="rect">
            <a:avLst/>
          </a:prstGeom>
          <a:noFill/>
        </p:spPr>
        <p:txBody>
          <a:bodyPr wrap="none" rtlCol="0">
            <a:spAutoFit/>
          </a:bodyPr>
          <a:lstStyle/>
          <a:p>
            <a:r>
              <a:rPr lang="en-GB" altLang="zh-CN" dirty="0">
                <a:solidFill>
                  <a:srgbClr val="A48EC6"/>
                </a:solidFill>
              </a:rPr>
              <a:t>Large proportion</a:t>
            </a:r>
          </a:p>
          <a:p>
            <a:r>
              <a:rPr kumimoji="1" lang="en-US" altLang="zh-CN" dirty="0">
                <a:solidFill>
                  <a:srgbClr val="A48EC6"/>
                </a:solidFill>
              </a:rPr>
              <a:t>Difficult to Detect</a:t>
            </a:r>
            <a:endParaRPr kumimoji="1" lang="zh-CN" altLang="en-US" dirty="0">
              <a:solidFill>
                <a:srgbClr val="A48EC6"/>
              </a:solidFill>
            </a:endParaRPr>
          </a:p>
        </p:txBody>
      </p:sp>
      <p:sp>
        <p:nvSpPr>
          <p:cNvPr id="2" name="标题 1"/>
          <p:cNvSpPr>
            <a:spLocks noGrp="1"/>
          </p:cNvSpPr>
          <p:nvPr>
            <p:ph type="title"/>
          </p:nvPr>
        </p:nvSpPr>
        <p:spPr>
          <a:xfrm>
            <a:off x="838200" y="18255"/>
            <a:ext cx="10515600" cy="1325563"/>
          </a:xfrm>
        </p:spPr>
        <p:txBody>
          <a:bodyPr>
            <a:normAutofit/>
          </a:bodyPr>
          <a:lstStyle/>
          <a:p>
            <a:r>
              <a:rPr lang="en" altLang="zh-CN" sz="4000" dirty="0"/>
              <a:t>Types of Errors That Require Verification</a:t>
            </a:r>
            <a:endParaRPr kumimoji="1" lang="zh-CN" altLang="en-US" sz="4000" b="0" dirty="0">
              <a:latin typeface="Times New Roman" panose="02020503050405090304" pitchFamily="18"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363557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3.7037E-7 L -0.17318 -3.7037E-7 " pathEditMode="relative" rAng="0" ptsTypes="AA">
                                      <p:cBhvr>
                                        <p:cTn id="6" dur="4000" fill="hold"/>
                                        <p:tgtEl>
                                          <p:spTgt spid="14"/>
                                        </p:tgtEl>
                                        <p:attrNameLst>
                                          <p:attrName>ppt_x</p:attrName>
                                          <p:attrName>ppt_y</p:attrName>
                                        </p:attrNameLst>
                                      </p:cBhvr>
                                      <p:rCtr x="-8659" y="0"/>
                                    </p:animMotion>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1A8CCF6F-14B2-13A2-1426-6051AB7926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3148" y="58290"/>
            <a:ext cx="9805703" cy="6741420"/>
          </a:xfrm>
          <a:prstGeom prst="rect">
            <a:avLst/>
          </a:prstGeom>
        </p:spPr>
      </p:pic>
    </p:spTree>
    <p:extLst>
      <p:ext uri="{BB962C8B-B14F-4D97-AF65-F5344CB8AC3E}">
        <p14:creationId xmlns:p14="http://schemas.microsoft.com/office/powerpoint/2010/main" val="3949932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874019" y="1198878"/>
            <a:ext cx="10185906" cy="2064639"/>
          </a:xfrm>
          <a:prstGeom prst="rect">
            <a:avLst/>
          </a:prstGeom>
        </p:spPr>
      </p:pic>
      <p:sp>
        <p:nvSpPr>
          <p:cNvPr id="4" name="文本框 3"/>
          <p:cNvSpPr txBox="1"/>
          <p:nvPr/>
        </p:nvSpPr>
        <p:spPr>
          <a:xfrm>
            <a:off x="653302" y="3726789"/>
            <a:ext cx="11520333" cy="461665"/>
          </a:xfrm>
          <a:prstGeom prst="rect">
            <a:avLst/>
          </a:prstGeom>
          <a:noFill/>
        </p:spPr>
        <p:txBody>
          <a:bodyPr wrap="none" rtlCol="0">
            <a:spAutoFit/>
          </a:bodyPr>
          <a:lstStyle/>
          <a:p>
            <a:r>
              <a:rPr lang="en-GB" altLang="zh-CN" sz="2400" dirty="0">
                <a:latin typeface="Times New Roman" panose="02020503050405090304" pitchFamily="18" charset="0"/>
                <a:cs typeface="Times New Roman" panose="02020503050405090304" pitchFamily="18" charset="0"/>
              </a:rPr>
              <a:t>List all students and their course grades</a:t>
            </a:r>
            <a:r>
              <a:rPr lang="en-GB" altLang="zh-CN" sz="2400" dirty="0">
                <a:solidFill>
                  <a:schemeClr val="tx1">
                    <a:lumMod val="50000"/>
                    <a:lumOff val="50000"/>
                  </a:schemeClr>
                </a:solidFill>
                <a:latin typeface="Times New Roman" panose="02020503050405090304" pitchFamily="18" charset="0"/>
                <a:cs typeface="Times New Roman" panose="02020503050405090304" pitchFamily="18" charset="0"/>
              </a:rPr>
              <a:t>. (including students who haven’t taken any courses)</a:t>
            </a:r>
            <a:endParaRPr kumimoji="1" lang="zh-CN" altLang="en-US" sz="2400" dirty="0">
              <a:solidFill>
                <a:schemeClr val="tx1">
                  <a:lumMod val="50000"/>
                  <a:lumOff val="50000"/>
                </a:schemeClr>
              </a:solidFill>
              <a:latin typeface="Times New Roman" panose="02020503050405090304" pitchFamily="18" charset="0"/>
              <a:cs typeface="Times New Roman" panose="02020503050405090304" pitchFamily="18" charset="0"/>
            </a:endParaRPr>
          </a:p>
        </p:txBody>
      </p:sp>
      <p:sp>
        <p:nvSpPr>
          <p:cNvPr id="5" name="文本框 4"/>
          <p:cNvSpPr txBox="1"/>
          <p:nvPr/>
        </p:nvSpPr>
        <p:spPr>
          <a:xfrm>
            <a:off x="653302" y="3288445"/>
            <a:ext cx="1433406" cy="461665"/>
          </a:xfrm>
          <a:prstGeom prst="rect">
            <a:avLst/>
          </a:prstGeom>
          <a:noFill/>
        </p:spPr>
        <p:txBody>
          <a:bodyPr wrap="none" rtlCol="0">
            <a:spAutoFit/>
          </a:bodyPr>
          <a:lstStyle/>
          <a:p>
            <a:r>
              <a:rPr kumimoji="1" lang="en-US" altLang="zh-CN" sz="2400" b="1" i="1" dirty="0">
                <a:solidFill>
                  <a:srgbClr val="4B2E5E"/>
                </a:solidFill>
                <a:latin typeface="Times New Roman" panose="02020503050405090304" pitchFamily="18" charset="0"/>
                <a:cs typeface="Times New Roman" panose="02020503050405090304" pitchFamily="18" charset="0"/>
              </a:rPr>
              <a:t>Question:</a:t>
            </a:r>
            <a:endParaRPr kumimoji="1" lang="zh-CN" altLang="en-US" sz="2400" b="1" i="1" dirty="0">
              <a:solidFill>
                <a:srgbClr val="4B2E5E"/>
              </a:solidFill>
              <a:latin typeface="Times New Roman" panose="02020503050405090304" pitchFamily="18" charset="0"/>
              <a:cs typeface="Times New Roman" panose="02020503050405090304" pitchFamily="18" charset="0"/>
            </a:endParaRPr>
          </a:p>
        </p:txBody>
      </p:sp>
      <p:sp>
        <p:nvSpPr>
          <p:cNvPr id="6" name="文本框 5"/>
          <p:cNvSpPr txBox="1"/>
          <p:nvPr/>
        </p:nvSpPr>
        <p:spPr>
          <a:xfrm>
            <a:off x="674323" y="4464905"/>
            <a:ext cx="4844211" cy="461665"/>
          </a:xfrm>
          <a:prstGeom prst="rect">
            <a:avLst/>
          </a:prstGeom>
          <a:noFill/>
        </p:spPr>
        <p:txBody>
          <a:bodyPr wrap="none" rtlCol="0">
            <a:spAutoFit/>
          </a:bodyPr>
          <a:lstStyle/>
          <a:p>
            <a:r>
              <a:rPr kumimoji="1" lang="en-US" altLang="zh-CN" sz="2400" b="1" i="1" dirty="0">
                <a:solidFill>
                  <a:srgbClr val="4B2E5E"/>
                </a:solidFill>
                <a:latin typeface="Times New Roman" panose="02020503050405090304" pitchFamily="18" charset="0"/>
                <a:cs typeface="Times New Roman" panose="02020503050405090304" pitchFamily="18" charset="0"/>
              </a:rPr>
              <a:t>Predicted SQL by NL2SQL methods:</a:t>
            </a:r>
            <a:endParaRPr kumimoji="1" lang="zh-CN" altLang="en-US" sz="2400" b="1" i="1" dirty="0">
              <a:solidFill>
                <a:srgbClr val="4B2E5E"/>
              </a:solidFill>
              <a:latin typeface="Times New Roman" panose="02020503050405090304" pitchFamily="18" charset="0"/>
              <a:cs typeface="Times New Roman" panose="02020503050405090304" pitchFamily="18" charset="0"/>
            </a:endParaRPr>
          </a:p>
        </p:txBody>
      </p:sp>
      <p:sp>
        <p:nvSpPr>
          <p:cNvPr id="7" name="文本框 6"/>
          <p:cNvSpPr txBox="1"/>
          <p:nvPr/>
        </p:nvSpPr>
        <p:spPr>
          <a:xfrm>
            <a:off x="628440" y="4906736"/>
            <a:ext cx="3688751" cy="1569660"/>
          </a:xfrm>
          <a:prstGeom prst="rect">
            <a:avLst/>
          </a:prstGeom>
          <a:noFill/>
        </p:spPr>
        <p:txBody>
          <a:bodyPr wrap="square">
            <a:spAutoFit/>
          </a:bodyPr>
          <a:lstStyle/>
          <a:p>
            <a:r>
              <a:rPr lang="en-GB" altLang="zh-CN" sz="2400" b="1" dirty="0">
                <a:solidFill>
                  <a:srgbClr val="000000"/>
                </a:solidFill>
                <a:effectLst/>
                <a:latin typeface="Times New Roman" panose="02020503050405090304" pitchFamily="18" charset="0"/>
                <a:cs typeface="Times New Roman" panose="02020503050405090304" pitchFamily="18" charset="0"/>
              </a:rPr>
              <a:t>SELECT</a:t>
            </a:r>
            <a:r>
              <a:rPr lang="en-GB" altLang="zh-CN" sz="2400" dirty="0">
                <a:solidFill>
                  <a:srgbClr val="000000"/>
                </a:solidFill>
                <a:effectLst/>
                <a:latin typeface="Times New Roman" panose="02020503050405090304" pitchFamily="18" charset="0"/>
                <a:cs typeface="Times New Roman" panose="02020503050405090304" pitchFamily="18" charset="0"/>
              </a:rPr>
              <a:t> </a:t>
            </a:r>
            <a:r>
              <a:rPr lang="en-GB" altLang="zh-CN" sz="2400" dirty="0" err="1">
                <a:solidFill>
                  <a:srgbClr val="000000"/>
                </a:solidFill>
                <a:effectLst/>
                <a:latin typeface="Times New Roman" panose="02020503050405090304" pitchFamily="18" charset="0"/>
                <a:cs typeface="Times New Roman" panose="02020503050405090304" pitchFamily="18" charset="0"/>
              </a:rPr>
              <a:t>s.name</a:t>
            </a:r>
            <a:r>
              <a:rPr lang="en-GB" altLang="zh-CN" sz="2400" dirty="0">
                <a:solidFill>
                  <a:srgbClr val="000000"/>
                </a:solidFill>
                <a:effectLst/>
                <a:latin typeface="Times New Roman" panose="02020503050405090304" pitchFamily="18" charset="0"/>
                <a:cs typeface="Times New Roman" panose="02020503050405090304" pitchFamily="18" charset="0"/>
              </a:rPr>
              <a:t>, </a:t>
            </a:r>
            <a:r>
              <a:rPr lang="en-GB" altLang="zh-CN" sz="2400" dirty="0" err="1">
                <a:solidFill>
                  <a:srgbClr val="000000"/>
                </a:solidFill>
                <a:effectLst/>
                <a:latin typeface="Times New Roman" panose="02020503050405090304" pitchFamily="18" charset="0"/>
                <a:cs typeface="Times New Roman" panose="02020503050405090304" pitchFamily="18" charset="0"/>
              </a:rPr>
              <a:t>e.grade</a:t>
            </a:r>
            <a:endParaRPr lang="en-GB" altLang="zh-CN" sz="2400" dirty="0">
              <a:solidFill>
                <a:srgbClr val="000000"/>
              </a:solidFill>
              <a:effectLst/>
              <a:latin typeface="Times New Roman" panose="02020503050405090304" pitchFamily="18" charset="0"/>
              <a:cs typeface="Times New Roman" panose="02020503050405090304" pitchFamily="18" charset="0"/>
            </a:endParaRPr>
          </a:p>
          <a:p>
            <a:r>
              <a:rPr lang="en-GB" altLang="zh-CN" sz="2400" b="1" dirty="0">
                <a:solidFill>
                  <a:srgbClr val="000000"/>
                </a:solidFill>
                <a:effectLst/>
                <a:latin typeface="Times New Roman" panose="02020503050405090304" pitchFamily="18" charset="0"/>
                <a:cs typeface="Times New Roman" panose="02020503050405090304" pitchFamily="18" charset="0"/>
              </a:rPr>
              <a:t>FROM</a:t>
            </a:r>
            <a:r>
              <a:rPr lang="en-GB" altLang="zh-CN" sz="2400" dirty="0">
                <a:solidFill>
                  <a:srgbClr val="000000"/>
                </a:solidFill>
                <a:effectLst/>
                <a:latin typeface="Times New Roman" panose="02020503050405090304" pitchFamily="18" charset="0"/>
                <a:cs typeface="Times New Roman" panose="02020503050405090304" pitchFamily="18" charset="0"/>
              </a:rPr>
              <a:t> student s</a:t>
            </a:r>
          </a:p>
          <a:p>
            <a:r>
              <a:rPr lang="en-GB" altLang="zh-CN" sz="2400" b="1" dirty="0">
                <a:solidFill>
                  <a:srgbClr val="FF0000"/>
                </a:solidFill>
                <a:effectLst/>
                <a:latin typeface="Times New Roman" panose="02020503050405090304" pitchFamily="18" charset="0"/>
                <a:cs typeface="Times New Roman" panose="02020503050405090304" pitchFamily="18" charset="0"/>
              </a:rPr>
              <a:t>INNER JOIN </a:t>
            </a:r>
            <a:r>
              <a:rPr lang="en-GB" altLang="zh-CN" sz="2400" dirty="0">
                <a:effectLst/>
                <a:latin typeface="Times New Roman" panose="02020503050405090304" pitchFamily="18" charset="0"/>
                <a:cs typeface="Times New Roman" panose="02020503050405090304" pitchFamily="18" charset="0"/>
              </a:rPr>
              <a:t>enrollment e</a:t>
            </a:r>
          </a:p>
          <a:p>
            <a:r>
              <a:rPr lang="en-GB" altLang="zh-CN" sz="2400" b="1" dirty="0">
                <a:effectLst/>
                <a:latin typeface="Times New Roman" panose="02020503050405090304" pitchFamily="18" charset="0"/>
                <a:cs typeface="Times New Roman" panose="02020503050405090304" pitchFamily="18" charset="0"/>
              </a:rPr>
              <a:t>ON</a:t>
            </a:r>
            <a:r>
              <a:rPr lang="en-GB" altLang="zh-CN" sz="2400" dirty="0">
                <a:effectLst/>
                <a:latin typeface="Times New Roman" panose="02020503050405090304" pitchFamily="18" charset="0"/>
                <a:cs typeface="Times New Roman" panose="02020503050405090304" pitchFamily="18" charset="0"/>
              </a:rPr>
              <a:t> </a:t>
            </a:r>
            <a:r>
              <a:rPr lang="en-GB" altLang="zh-CN" sz="2400" dirty="0" err="1">
                <a:solidFill>
                  <a:srgbClr val="FF0000"/>
                </a:solidFill>
                <a:effectLst/>
                <a:latin typeface="Times New Roman" panose="02020503050405090304" pitchFamily="18" charset="0"/>
                <a:cs typeface="Times New Roman" panose="02020503050405090304" pitchFamily="18" charset="0"/>
              </a:rPr>
              <a:t>s.id</a:t>
            </a:r>
            <a:r>
              <a:rPr lang="en-GB" altLang="zh-CN" sz="2400" dirty="0">
                <a:solidFill>
                  <a:srgbClr val="FF0000"/>
                </a:solidFill>
                <a:effectLst/>
                <a:latin typeface="Times New Roman" panose="02020503050405090304" pitchFamily="18" charset="0"/>
                <a:cs typeface="Times New Roman" panose="02020503050405090304" pitchFamily="18" charset="0"/>
              </a:rPr>
              <a:t> = </a:t>
            </a:r>
            <a:r>
              <a:rPr lang="en-GB" altLang="zh-CN" sz="2400" dirty="0" err="1">
                <a:solidFill>
                  <a:srgbClr val="FF0000"/>
                </a:solidFill>
                <a:effectLst/>
                <a:latin typeface="Times New Roman" panose="02020503050405090304" pitchFamily="18" charset="0"/>
                <a:cs typeface="Times New Roman" panose="02020503050405090304" pitchFamily="18" charset="0"/>
              </a:rPr>
              <a:t>e.id</a:t>
            </a:r>
            <a:endParaRPr lang="en-GB" altLang="zh-CN" sz="2400" dirty="0">
              <a:solidFill>
                <a:srgbClr val="FF0000"/>
              </a:solidFill>
              <a:effectLst/>
              <a:latin typeface="Times New Roman" panose="02020503050405090304" pitchFamily="18" charset="0"/>
              <a:cs typeface="Times New Roman" panose="02020503050405090304" pitchFamily="18" charset="0"/>
            </a:endParaRPr>
          </a:p>
        </p:txBody>
      </p:sp>
      <p:sp>
        <p:nvSpPr>
          <p:cNvPr id="8" name="右箭头 7"/>
          <p:cNvSpPr/>
          <p:nvPr/>
        </p:nvSpPr>
        <p:spPr>
          <a:xfrm>
            <a:off x="4198193" y="5407639"/>
            <a:ext cx="719359" cy="198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p:cNvSpPr/>
          <p:nvPr/>
        </p:nvSpPr>
        <p:spPr>
          <a:xfrm>
            <a:off x="6924079" y="5407639"/>
            <a:ext cx="719359" cy="198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7957549" y="5045236"/>
            <a:ext cx="4049485" cy="1569660"/>
          </a:xfrm>
          <a:prstGeom prst="rect">
            <a:avLst/>
          </a:prstGeom>
          <a:noFill/>
        </p:spPr>
        <p:txBody>
          <a:bodyPr wrap="square" rtlCol="0">
            <a:spAutoFit/>
          </a:bodyPr>
          <a:lstStyle/>
          <a:p>
            <a:r>
              <a:rPr lang="en-GB" altLang="zh-CN" sz="2400" b="1" i="1" dirty="0">
                <a:solidFill>
                  <a:srgbClr val="4B2E5E"/>
                </a:solidFill>
              </a:rPr>
              <a:t>This SQL is incorrect</a:t>
            </a:r>
            <a:r>
              <a:rPr lang="en-GB" altLang="zh-CN" sz="2400" b="1" dirty="0">
                <a:solidFill>
                  <a:srgbClr val="4B2E5E"/>
                </a:solidFill>
              </a:rPr>
              <a:t>. </a:t>
            </a:r>
            <a:r>
              <a:rPr lang="en-GB" altLang="zh-CN" sz="2400" i="1" dirty="0">
                <a:solidFill>
                  <a:srgbClr val="A48EC6"/>
                </a:solidFill>
              </a:rPr>
              <a:t>The join type is mismatched, and the foreign key connection is incorrect.</a:t>
            </a:r>
            <a:endParaRPr kumimoji="1" lang="zh-CN" altLang="en-US" sz="2400" i="1" dirty="0">
              <a:solidFill>
                <a:srgbClr val="A48EC6"/>
              </a:solidFill>
            </a:endParaRPr>
          </a:p>
        </p:txBody>
      </p:sp>
      <p:sp>
        <p:nvSpPr>
          <p:cNvPr id="2" name="标题 1"/>
          <p:cNvSpPr>
            <a:spLocks noGrp="1"/>
          </p:cNvSpPr>
          <p:nvPr>
            <p:ph type="title"/>
          </p:nvPr>
        </p:nvSpPr>
        <p:spPr>
          <a:xfrm>
            <a:off x="838200" y="18255"/>
            <a:ext cx="10515600" cy="1325563"/>
          </a:xfrm>
        </p:spPr>
        <p:txBody>
          <a:bodyPr/>
          <a:lstStyle/>
          <a:p>
            <a:r>
              <a:rPr lang="en-US" altLang="zh-CN" dirty="0">
                <a:solidFill>
                  <a:srgbClr val="003974"/>
                </a:solidFill>
                <a:latin typeface="Avenir Next" panose="020B0503020202020204" pitchFamily="34" charset="0"/>
                <a:cs typeface="Times New Roman" panose="02020503050405090304" pitchFamily="18" charset="0"/>
              </a:rPr>
              <a:t>Semantic</a:t>
            </a:r>
            <a:r>
              <a:rPr lang="zh-CN" altLang="en-US" dirty="0">
                <a:solidFill>
                  <a:srgbClr val="003974"/>
                </a:solidFill>
                <a:latin typeface="Avenir Next" panose="020B0503020202020204" pitchFamily="34" charset="0"/>
                <a:cs typeface="Times New Roman" panose="02020503050405090304" pitchFamily="18" charset="0"/>
              </a:rPr>
              <a:t> </a:t>
            </a:r>
            <a:r>
              <a:rPr lang="en-US" altLang="zh-CN" dirty="0">
                <a:solidFill>
                  <a:srgbClr val="003974"/>
                </a:solidFill>
                <a:latin typeface="Avenir Next" panose="020B0503020202020204" pitchFamily="34" charset="0"/>
                <a:cs typeface="Times New Roman" panose="02020503050405090304" pitchFamily="18" charset="0"/>
              </a:rPr>
              <a:t>Errors</a:t>
            </a:r>
            <a:r>
              <a:rPr lang="zh-CN" altLang="en-US" dirty="0">
                <a:solidFill>
                  <a:srgbClr val="003974"/>
                </a:solidFill>
                <a:latin typeface="Avenir Next" panose="020B0503020202020204" pitchFamily="34" charset="0"/>
                <a:cs typeface="Times New Roman" panose="02020503050405090304" pitchFamily="18" charset="0"/>
              </a:rPr>
              <a:t> </a:t>
            </a:r>
            <a:r>
              <a:rPr lang="en-US" altLang="zh-CN" dirty="0">
                <a:solidFill>
                  <a:srgbClr val="003974"/>
                </a:solidFill>
                <a:latin typeface="Avenir Next" panose="020B0503020202020204" pitchFamily="34" charset="0"/>
                <a:cs typeface="Times New Roman" panose="02020503050405090304" pitchFamily="18" charset="0"/>
              </a:rPr>
              <a:t>Detection</a:t>
            </a:r>
            <a:endParaRPr kumimoji="1" lang="zh-CN" altLang="en-US" b="0" dirty="0">
              <a:latin typeface="Avenir Next" panose="020B0503020202020204" pitchFamily="34" charset="0"/>
              <a:cs typeface="Times New Roman" panose="02020503050405090304" pitchFamily="18" charset="0"/>
            </a:endParaRPr>
          </a:p>
        </p:txBody>
      </p:sp>
      <p:sp>
        <p:nvSpPr>
          <p:cNvPr id="3" name="圆角矩形 2">
            <a:extLst>
              <a:ext uri="{FF2B5EF4-FFF2-40B4-BE49-F238E27FC236}">
                <a16:creationId xmlns:a16="http://schemas.microsoft.com/office/drawing/2014/main" id="{196F1162-B764-E6EC-8238-F5ACB9F214AB}"/>
              </a:ext>
            </a:extLst>
          </p:cNvPr>
          <p:cNvSpPr/>
          <p:nvPr/>
        </p:nvSpPr>
        <p:spPr>
          <a:xfrm>
            <a:off x="4917552" y="5045236"/>
            <a:ext cx="2006527" cy="89836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3200" b="1" dirty="0">
                <a:latin typeface="Avenir Next" panose="020B0503020202020204" pitchFamily="34" charset="0"/>
              </a:rPr>
              <a:t>Verifier</a:t>
            </a:r>
          </a:p>
        </p:txBody>
      </p:sp>
    </p:spTree>
    <p:custDataLst>
      <p:tags r:id="rId1"/>
    </p:custDataLst>
    <p:extLst>
      <p:ext uri="{BB962C8B-B14F-4D97-AF65-F5344CB8AC3E}">
        <p14:creationId xmlns:p14="http://schemas.microsoft.com/office/powerpoint/2010/main" val="2365954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847435" y="1971755"/>
            <a:ext cx="10497130" cy="2249385"/>
          </a:xfrm>
          <a:prstGeom prst="rect">
            <a:avLst/>
          </a:prstGeom>
        </p:spPr>
      </p:pic>
      <p:pic>
        <p:nvPicPr>
          <p:cNvPr id="18" name="图片 17"/>
          <p:cNvPicPr>
            <a:picLocks noChangeAspect="1"/>
          </p:cNvPicPr>
          <p:nvPr/>
        </p:nvPicPr>
        <p:blipFill>
          <a:blip r:embed="rId5"/>
          <a:stretch>
            <a:fillRect/>
          </a:stretch>
        </p:blipFill>
        <p:spPr>
          <a:xfrm>
            <a:off x="1169442" y="3769340"/>
            <a:ext cx="3852737" cy="1381170"/>
          </a:xfrm>
          <a:prstGeom prst="rect">
            <a:avLst/>
          </a:prstGeom>
        </p:spPr>
      </p:pic>
      <p:sp>
        <p:nvSpPr>
          <p:cNvPr id="23" name="矩形 22"/>
          <p:cNvSpPr/>
          <p:nvPr/>
        </p:nvSpPr>
        <p:spPr>
          <a:xfrm>
            <a:off x="6096000" y="4588841"/>
            <a:ext cx="5523680" cy="830997"/>
          </a:xfrm>
          <a:prstGeom prst="rect">
            <a:avLst/>
          </a:prstGeom>
          <a:noFill/>
        </p:spPr>
        <p:txBody>
          <a:bodyPr wrap="square" lIns="91440" tIns="45720" rIns="91440" bIns="45720">
            <a:spAutoFit/>
          </a:bodyPr>
          <a:lstStyle/>
          <a:p>
            <a:pPr algn="ctr"/>
            <a:r>
              <a:rPr kumimoji="1" lang="en-US" altLang="zh-CN" sz="4800" b="1" dirty="0">
                <a:ln w="12700">
                  <a:solidFill>
                    <a:srgbClr val="92D050"/>
                  </a:solidFill>
                  <a:prstDash val="solid"/>
                </a:ln>
                <a:pattFill prst="ltHorz">
                  <a:fgClr>
                    <a:srgbClr val="92D050"/>
                  </a:fgClr>
                  <a:bgClr>
                    <a:schemeClr val="bg1"/>
                  </a:bgClr>
                </a:pattFill>
              </a:rPr>
              <a:t>Lack of Research</a:t>
            </a:r>
            <a:endParaRPr lang="zh-CN" altLang="en-US" sz="4800" b="1" dirty="0">
              <a:ln w="12700">
                <a:solidFill>
                  <a:srgbClr val="92D050"/>
                </a:solidFill>
                <a:prstDash val="solid"/>
              </a:ln>
              <a:pattFill prst="ltHorz">
                <a:fgClr>
                  <a:srgbClr val="92D050"/>
                </a:fgClr>
                <a:bgClr>
                  <a:schemeClr val="bg1"/>
                </a:bgClr>
              </a:pattFill>
            </a:endParaRPr>
          </a:p>
        </p:txBody>
      </p:sp>
      <p:pic>
        <p:nvPicPr>
          <p:cNvPr id="2" name="Picture 2" descr="logo"/>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69442" y="5471285"/>
            <a:ext cx="788305" cy="10099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980826" y="5312600"/>
            <a:ext cx="722741" cy="8745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59267" y="5325666"/>
            <a:ext cx="572251" cy="6930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216084" y="6034495"/>
            <a:ext cx="559133" cy="6840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test image"/>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095810" y="5356042"/>
            <a:ext cx="1647423" cy="13788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26646" y="5504877"/>
            <a:ext cx="581960" cy="612589"/>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a:spLocks noGrp="1"/>
          </p:cNvSpPr>
          <p:nvPr>
            <p:ph type="title"/>
          </p:nvPr>
        </p:nvSpPr>
        <p:spPr>
          <a:xfrm>
            <a:off x="838199" y="18255"/>
            <a:ext cx="11247783" cy="1325563"/>
          </a:xfrm>
        </p:spPr>
        <p:txBody>
          <a:bodyPr>
            <a:normAutofit/>
          </a:bodyPr>
          <a:lstStyle/>
          <a:p>
            <a:r>
              <a:rPr lang="en" altLang="zh-CN" dirty="0"/>
              <a:t>Research Gap: Lack of Robust Verifiers</a:t>
            </a:r>
            <a:endParaRPr kumimoji="1" lang="zh-CN" altLang="en-US" b="0" dirty="0">
              <a:latin typeface="Times New Roman" panose="02020503050405090304" pitchFamily="18"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18587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blinds(horizontal)">
                                      <p:cBhvr>
                                        <p:cTn id="2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856670" y="2042037"/>
            <a:ext cx="10497130" cy="2249385"/>
          </a:xfrm>
          <a:prstGeom prst="rect">
            <a:avLst/>
          </a:prstGeom>
        </p:spPr>
      </p:pic>
      <p:pic>
        <p:nvPicPr>
          <p:cNvPr id="18" name="图片 17"/>
          <p:cNvPicPr>
            <a:picLocks noChangeAspect="1"/>
          </p:cNvPicPr>
          <p:nvPr/>
        </p:nvPicPr>
        <p:blipFill>
          <a:blip r:embed="rId5"/>
          <a:stretch>
            <a:fillRect/>
          </a:stretch>
        </p:blipFill>
        <p:spPr>
          <a:xfrm>
            <a:off x="1109405" y="3833460"/>
            <a:ext cx="4150703" cy="1487988"/>
          </a:xfrm>
          <a:prstGeom prst="rect">
            <a:avLst/>
          </a:prstGeom>
        </p:spPr>
      </p:pic>
      <p:pic>
        <p:nvPicPr>
          <p:cNvPr id="20" name="图片 19"/>
          <p:cNvPicPr>
            <a:picLocks noChangeAspect="1"/>
          </p:cNvPicPr>
          <p:nvPr/>
        </p:nvPicPr>
        <p:blipFill>
          <a:blip r:embed="rId6"/>
          <a:stretch>
            <a:fillRect/>
          </a:stretch>
        </p:blipFill>
        <p:spPr>
          <a:xfrm>
            <a:off x="6628773" y="3959355"/>
            <a:ext cx="4593725" cy="1362093"/>
          </a:xfrm>
          <a:prstGeom prst="rect">
            <a:avLst/>
          </a:prstGeom>
        </p:spPr>
      </p:pic>
      <p:sp>
        <p:nvSpPr>
          <p:cNvPr id="2" name="标题 1"/>
          <p:cNvSpPr>
            <a:spLocks noGrp="1"/>
          </p:cNvSpPr>
          <p:nvPr>
            <p:ph type="title"/>
          </p:nvPr>
        </p:nvSpPr>
        <p:spPr>
          <a:xfrm>
            <a:off x="838200" y="18255"/>
            <a:ext cx="11353800" cy="1325563"/>
          </a:xfrm>
        </p:spPr>
        <p:txBody>
          <a:bodyPr>
            <a:normAutofit/>
          </a:bodyPr>
          <a:lstStyle/>
          <a:p>
            <a:r>
              <a:rPr lang="en" altLang="zh-CN" sz="4000" dirty="0"/>
              <a:t>NL2SQL-BUGs Benchmark for Verifier </a:t>
            </a:r>
            <a:endParaRPr kumimoji="1" lang="zh-CN" altLang="en-US" sz="4000" b="0" dirty="0">
              <a:latin typeface="Times New Roman" panose="02020503050405090304" pitchFamily="18" charset="0"/>
              <a:cs typeface="Times New Roman" panose="02020503050405090304" pitchFamily="18" charset="0"/>
            </a:endParaRPr>
          </a:p>
        </p:txBody>
      </p:sp>
      <p:sp>
        <p:nvSpPr>
          <p:cNvPr id="3" name="文本框 2"/>
          <p:cNvSpPr txBox="1"/>
          <p:nvPr/>
        </p:nvSpPr>
        <p:spPr>
          <a:xfrm>
            <a:off x="985765" y="5961194"/>
            <a:ext cx="10702447" cy="646331"/>
          </a:xfrm>
          <a:prstGeom prst="rect">
            <a:avLst/>
          </a:prstGeom>
          <a:noFill/>
        </p:spPr>
        <p:txBody>
          <a:bodyPr wrap="square">
            <a:spAutoFit/>
          </a:bodyPr>
          <a:lstStyle/>
          <a:p>
            <a:pPr algn="ctr"/>
            <a:r>
              <a:rPr lang="en-GB" altLang="zh-CN" dirty="0">
                <a:solidFill>
                  <a:schemeClr val="bg1">
                    <a:lumMod val="50000"/>
                  </a:schemeClr>
                </a:solidFill>
              </a:rPr>
              <a:t>Xinyu Liu, </a:t>
            </a:r>
            <a:r>
              <a:rPr lang="en-GB" altLang="zh-CN" dirty="0" err="1">
                <a:solidFill>
                  <a:schemeClr val="bg1">
                    <a:lumMod val="50000"/>
                  </a:schemeClr>
                </a:solidFill>
              </a:rPr>
              <a:t>Shuyu</a:t>
            </a:r>
            <a:r>
              <a:rPr lang="en-GB" altLang="zh-CN" dirty="0">
                <a:solidFill>
                  <a:schemeClr val="bg1">
                    <a:lumMod val="50000"/>
                  </a:schemeClr>
                </a:solidFill>
              </a:rPr>
              <a:t> Shen, Boyan Li, Nan Tang, Yuyu Luo: NL2SQL-BUGs: A Benchmark for Detecting Semantic Errors in NL2SQL Translation. SIGKDD 2025</a:t>
            </a:r>
            <a:endParaRPr lang="zh-CN" altLang="en-US" dirty="0">
              <a:solidFill>
                <a:schemeClr val="bg1">
                  <a:lumMod val="50000"/>
                </a:schemeClr>
              </a:solidFill>
            </a:endParaRPr>
          </a:p>
        </p:txBody>
      </p:sp>
    </p:spTree>
    <p:custDataLst>
      <p:tags r:id="rId1"/>
    </p:custDataLst>
    <p:extLst>
      <p:ext uri="{BB962C8B-B14F-4D97-AF65-F5344CB8AC3E}">
        <p14:creationId xmlns:p14="http://schemas.microsoft.com/office/powerpoint/2010/main" val="4291439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4224129" y="97768"/>
            <a:ext cx="7858539" cy="6415550"/>
          </a:xfrm>
          <a:prstGeom prst="rect">
            <a:avLst/>
          </a:prstGeom>
        </p:spPr>
      </p:pic>
      <p:sp>
        <p:nvSpPr>
          <p:cNvPr id="3" name="文本框 2"/>
          <p:cNvSpPr txBox="1"/>
          <p:nvPr/>
        </p:nvSpPr>
        <p:spPr>
          <a:xfrm>
            <a:off x="704489" y="1494483"/>
            <a:ext cx="4178061" cy="4832092"/>
          </a:xfrm>
          <a:prstGeom prst="rect">
            <a:avLst/>
          </a:prstGeom>
          <a:noFill/>
        </p:spPr>
        <p:txBody>
          <a:bodyPr wrap="square">
            <a:spAutoFit/>
          </a:bodyPr>
          <a:lstStyle/>
          <a:p>
            <a:r>
              <a:rPr lang="en-GB" altLang="zh-CN" sz="2800" dirty="0">
                <a:latin typeface="Avenir Next" panose="020B0503020202020204" pitchFamily="34" charset="0"/>
                <a:cs typeface="Times New Roman" panose="02020503050405090304" pitchFamily="18" charset="0"/>
              </a:rPr>
              <a:t>To systematically analyze semantic errors</a:t>
            </a:r>
            <a:r>
              <a:rPr lang="en-US" altLang="zh-CN" sz="2800" dirty="0">
                <a:solidFill>
                  <a:srgbClr val="000000"/>
                </a:solidFill>
                <a:latin typeface="Avenir Next" panose="020B0503020202020204" pitchFamily="34" charset="0"/>
                <a:cs typeface="Times New Roman" panose="02020503050405090304" pitchFamily="18" charset="0"/>
              </a:rPr>
              <a:t>,</a:t>
            </a:r>
            <a:r>
              <a:rPr lang="en-GB" altLang="zh-CN" sz="2800" dirty="0">
                <a:solidFill>
                  <a:srgbClr val="000000"/>
                </a:solidFill>
                <a:latin typeface="Avenir Next" panose="020B0503020202020204" pitchFamily="34" charset="0"/>
                <a:cs typeface="Times New Roman" panose="02020503050405090304" pitchFamily="18" charset="0"/>
              </a:rPr>
              <a:t> </a:t>
            </a:r>
            <a:r>
              <a:rPr lang="en-GB" altLang="zh-CN" sz="2800" dirty="0">
                <a:solidFill>
                  <a:srgbClr val="000000"/>
                </a:solidFill>
                <a:effectLst/>
                <a:latin typeface="Avenir Next" panose="020B0503020202020204" pitchFamily="34" charset="0"/>
                <a:cs typeface="Times New Roman" panose="02020503050405090304" pitchFamily="18" charset="0"/>
              </a:rPr>
              <a:t>we propose a two-level taxonomy with </a:t>
            </a:r>
          </a:p>
          <a:p>
            <a:endParaRPr lang="en-GB" altLang="zh-CN" sz="2800" b="1" i="1" dirty="0">
              <a:solidFill>
                <a:srgbClr val="FF4F4B"/>
              </a:solidFill>
              <a:latin typeface="Avenir Next" panose="020B0503020202020204" pitchFamily="34" charset="0"/>
              <a:cs typeface="Times New Roman" panose="02020503050405090304" pitchFamily="18" charset="0"/>
            </a:endParaRPr>
          </a:p>
          <a:p>
            <a:r>
              <a:rPr lang="en-GB" altLang="zh-CN" sz="2800" b="1" i="1" dirty="0">
                <a:solidFill>
                  <a:srgbClr val="FF4F4B"/>
                </a:solidFill>
                <a:latin typeface="Avenir Next" panose="020B0503020202020204" pitchFamily="34" charset="0"/>
                <a:cs typeface="Times New Roman" panose="02020503050405090304" pitchFamily="18" charset="0"/>
              </a:rPr>
              <a:t>9 main type </a:t>
            </a:r>
          </a:p>
          <a:p>
            <a:r>
              <a:rPr lang="en-GB" altLang="zh-CN" sz="2800" b="1" i="1" dirty="0">
                <a:solidFill>
                  <a:srgbClr val="00B0F0"/>
                </a:solidFill>
                <a:latin typeface="Avenir Next" panose="020B0503020202020204" pitchFamily="34" charset="0"/>
                <a:cs typeface="Times New Roman" panose="02020503050405090304" pitchFamily="18" charset="0"/>
              </a:rPr>
              <a:t>31 subtype</a:t>
            </a:r>
          </a:p>
          <a:p>
            <a:endParaRPr lang="en-GB" altLang="zh-CN" sz="2800" dirty="0">
              <a:solidFill>
                <a:srgbClr val="000000"/>
              </a:solidFill>
              <a:effectLst/>
              <a:latin typeface="Avenir Next" panose="020B0503020202020204" pitchFamily="34" charset="0"/>
              <a:cs typeface="Times New Roman" panose="02020503050405090304" pitchFamily="18" charset="0"/>
            </a:endParaRPr>
          </a:p>
          <a:p>
            <a:r>
              <a:rPr lang="en-GB" altLang="zh-CN" sz="2800" dirty="0">
                <a:solidFill>
                  <a:srgbClr val="000000"/>
                </a:solidFill>
                <a:effectLst/>
                <a:latin typeface="Avenir Next" panose="020B0503020202020204" pitchFamily="34" charset="0"/>
                <a:cs typeface="Times New Roman" panose="02020503050405090304" pitchFamily="18" charset="0"/>
              </a:rPr>
              <a:t>to analysis semantic errors in NL2SQL translation.</a:t>
            </a:r>
          </a:p>
        </p:txBody>
      </p:sp>
      <p:sp>
        <p:nvSpPr>
          <p:cNvPr id="4" name="标题 1"/>
          <p:cNvSpPr>
            <a:spLocks noGrp="1"/>
          </p:cNvSpPr>
          <p:nvPr>
            <p:ph type="title"/>
          </p:nvPr>
        </p:nvSpPr>
        <p:spPr>
          <a:xfrm>
            <a:off x="838200" y="18255"/>
            <a:ext cx="10515600" cy="1325563"/>
          </a:xfrm>
        </p:spPr>
        <p:txBody>
          <a:bodyPr/>
          <a:lstStyle/>
          <a:p>
            <a:r>
              <a:rPr lang="en-GB" altLang="zh-CN" dirty="0">
                <a:solidFill>
                  <a:srgbClr val="003974"/>
                </a:solidFill>
                <a:latin typeface="Avenir Next" panose="020B0503020202020204" pitchFamily="34" charset="0"/>
                <a:cs typeface="Times New Roman" panose="02020503050405090304" pitchFamily="18" charset="0"/>
              </a:rPr>
              <a:t>Error Taxonomy</a:t>
            </a:r>
            <a:endParaRPr kumimoji="1" lang="zh-CN" altLang="en-US" b="0" dirty="0">
              <a:latin typeface="Avenir Next" panose="020B0503020202020204" pitchFamily="34"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850576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r="74774"/>
          <a:stretch>
            <a:fillRect/>
          </a:stretch>
        </p:blipFill>
        <p:spPr>
          <a:xfrm>
            <a:off x="0" y="79675"/>
            <a:ext cx="4918721" cy="6698649"/>
          </a:xfrm>
          <a:prstGeom prst="rect">
            <a:avLst/>
          </a:prstGeom>
        </p:spPr>
      </p:pic>
      <p:sp>
        <p:nvSpPr>
          <p:cNvPr id="5" name="文本框 4"/>
          <p:cNvSpPr txBox="1"/>
          <p:nvPr/>
        </p:nvSpPr>
        <p:spPr>
          <a:xfrm>
            <a:off x="5491680" y="4787878"/>
            <a:ext cx="6524625" cy="830997"/>
          </a:xfrm>
          <a:prstGeom prst="rect">
            <a:avLst/>
          </a:prstGeom>
          <a:noFill/>
        </p:spPr>
        <p:txBody>
          <a:bodyPr wrap="square">
            <a:spAutoFit/>
          </a:bodyPr>
          <a:lstStyle/>
          <a:p>
            <a:pPr algn="ctr"/>
            <a:r>
              <a:rPr lang="en-GB" altLang="zh-CN" sz="2400" b="1" dirty="0">
                <a:solidFill>
                  <a:srgbClr val="A48EC6"/>
                </a:solidFill>
                <a:latin typeface="Avenir Next" panose="020B0503020202020204" pitchFamily="34" charset="0"/>
                <a:cs typeface="Times New Roman" panose="02020503050405090304" pitchFamily="18" charset="0"/>
              </a:rPr>
              <a:t>2,018</a:t>
            </a:r>
            <a:r>
              <a:rPr lang="en-GB" altLang="zh-CN" sz="2400" b="1" dirty="0">
                <a:solidFill>
                  <a:srgbClr val="FF4F4B"/>
                </a:solidFill>
                <a:latin typeface="Avenir Next" panose="020B0503020202020204" pitchFamily="34" charset="0"/>
                <a:cs typeface="Times New Roman" panose="02020503050405090304" pitchFamily="18" charset="0"/>
              </a:rPr>
              <a:t> </a:t>
            </a:r>
            <a:r>
              <a:rPr lang="en-GB" altLang="zh-CN" sz="2400" b="1" dirty="0">
                <a:latin typeface="Avenir Next" panose="020B0503020202020204" pitchFamily="34" charset="0"/>
                <a:cs typeface="Times New Roman" panose="02020503050405090304" pitchFamily="18" charset="0"/>
              </a:rPr>
              <a:t>expert-annotated examples</a:t>
            </a:r>
            <a:r>
              <a:rPr lang="en-US" altLang="zh-CN" sz="2400" b="1" dirty="0">
                <a:latin typeface="Avenir Next" panose="020B0503020202020204" pitchFamily="34" charset="0"/>
                <a:cs typeface="Times New Roman" panose="02020503050405090304" pitchFamily="18" charset="0"/>
              </a:rPr>
              <a:t>, </a:t>
            </a:r>
            <a:r>
              <a:rPr lang="en-US" altLang="zh-CN" sz="2400" b="1" dirty="0">
                <a:solidFill>
                  <a:srgbClr val="1CB101"/>
                </a:solidFill>
                <a:latin typeface="Avenir Next" panose="020B0503020202020204" pitchFamily="34" charset="0"/>
                <a:cs typeface="Times New Roman" panose="02020503050405090304" pitchFamily="18" charset="0"/>
              </a:rPr>
              <a:t>1,019</a:t>
            </a:r>
            <a:r>
              <a:rPr lang="en-US" altLang="zh-CN" sz="2400" b="1" dirty="0">
                <a:latin typeface="Avenir Next" panose="020B0503020202020204" pitchFamily="34" charset="0"/>
                <a:cs typeface="Times New Roman" panose="02020503050405090304" pitchFamily="18" charset="0"/>
              </a:rPr>
              <a:t> correct examples, </a:t>
            </a:r>
            <a:r>
              <a:rPr lang="en-US" altLang="zh-CN" sz="2400" b="1" dirty="0">
                <a:solidFill>
                  <a:srgbClr val="FF4F4B"/>
                </a:solidFill>
                <a:latin typeface="Avenir Next" panose="020B0503020202020204" pitchFamily="34" charset="0"/>
                <a:cs typeface="Times New Roman" panose="02020503050405090304" pitchFamily="18" charset="0"/>
              </a:rPr>
              <a:t>999</a:t>
            </a:r>
            <a:r>
              <a:rPr lang="en-US" altLang="zh-CN" sz="2400" b="1" dirty="0">
                <a:latin typeface="Avenir Next" panose="020B0503020202020204" pitchFamily="34" charset="0"/>
                <a:cs typeface="Times New Roman" panose="02020503050405090304" pitchFamily="18" charset="0"/>
              </a:rPr>
              <a:t> incorrect examples</a:t>
            </a:r>
            <a:endParaRPr lang="en-GB" altLang="zh-CN" sz="2400" b="1" dirty="0">
              <a:latin typeface="Avenir Next" panose="020B0503020202020204" pitchFamily="34" charset="0"/>
              <a:cs typeface="Times New Roman" panose="02020503050405090304" pitchFamily="18" charset="0"/>
            </a:endParaRPr>
          </a:p>
        </p:txBody>
      </p:sp>
      <p:sp>
        <p:nvSpPr>
          <p:cNvPr id="2" name="标题 1"/>
          <p:cNvSpPr>
            <a:spLocks noGrp="1"/>
          </p:cNvSpPr>
          <p:nvPr>
            <p:ph type="title"/>
          </p:nvPr>
        </p:nvSpPr>
        <p:spPr>
          <a:xfrm>
            <a:off x="1665933" y="44283"/>
            <a:ext cx="10515600" cy="1325563"/>
          </a:xfrm>
        </p:spPr>
        <p:txBody>
          <a:bodyPr/>
          <a:lstStyle/>
          <a:p>
            <a:pPr algn="r"/>
            <a:r>
              <a:rPr lang="en-GB" altLang="zh-CN" dirty="0">
                <a:solidFill>
                  <a:srgbClr val="003974"/>
                </a:solidFill>
                <a:latin typeface="Avenir Next" panose="020B0503020202020204" pitchFamily="34" charset="0"/>
                <a:cs typeface="Times New Roman" panose="02020503050405090304" pitchFamily="18" charset="0"/>
              </a:rPr>
              <a:t>NL2SQL-BUGs Benchmark</a:t>
            </a:r>
            <a:endParaRPr kumimoji="1" lang="zh-CN" altLang="en-US" b="0" dirty="0">
              <a:latin typeface="Avenir Next" panose="020B0503020202020204" pitchFamily="34" charset="0"/>
              <a:cs typeface="Times New Roman" panose="02020503050405090304" pitchFamily="18" charset="0"/>
            </a:endParaRPr>
          </a:p>
        </p:txBody>
      </p:sp>
      <p:sp>
        <p:nvSpPr>
          <p:cNvPr id="6" name="文本框 5"/>
          <p:cNvSpPr txBox="1"/>
          <p:nvPr/>
        </p:nvSpPr>
        <p:spPr>
          <a:xfrm>
            <a:off x="5667375" y="5916415"/>
            <a:ext cx="6173237" cy="923330"/>
          </a:xfrm>
          <a:prstGeom prst="rect">
            <a:avLst/>
          </a:prstGeom>
          <a:noFill/>
        </p:spPr>
        <p:txBody>
          <a:bodyPr wrap="square">
            <a:spAutoFit/>
          </a:bodyPr>
          <a:lstStyle/>
          <a:p>
            <a:pPr algn="r"/>
            <a:r>
              <a:rPr lang="en-GB" altLang="zh-CN" dirty="0">
                <a:solidFill>
                  <a:schemeClr val="bg1">
                    <a:lumMod val="50000"/>
                  </a:schemeClr>
                </a:solidFill>
                <a:latin typeface="Avenir Next" panose="020B0503020202020204" pitchFamily="34" charset="0"/>
              </a:rPr>
              <a:t>Xinyu Liu, </a:t>
            </a:r>
            <a:r>
              <a:rPr lang="en-GB" altLang="zh-CN" dirty="0" err="1">
                <a:solidFill>
                  <a:schemeClr val="bg1">
                    <a:lumMod val="50000"/>
                  </a:schemeClr>
                </a:solidFill>
                <a:latin typeface="Avenir Next" panose="020B0503020202020204" pitchFamily="34" charset="0"/>
              </a:rPr>
              <a:t>Shuyu</a:t>
            </a:r>
            <a:r>
              <a:rPr lang="en-GB" altLang="zh-CN" dirty="0">
                <a:solidFill>
                  <a:schemeClr val="bg1">
                    <a:lumMod val="50000"/>
                  </a:schemeClr>
                </a:solidFill>
                <a:latin typeface="Avenir Next" panose="020B0503020202020204" pitchFamily="34" charset="0"/>
              </a:rPr>
              <a:t> Shen, Boyan Li, Nan Tang, Yuyu Luo: NL2SQL-BUGs: A Benchmark for Detecting Semantic Errors in NL2SQL Translation. SIGKDD 2025</a:t>
            </a:r>
            <a:endParaRPr lang="zh-CN" altLang="en-US" dirty="0">
              <a:solidFill>
                <a:schemeClr val="bg1">
                  <a:lumMod val="50000"/>
                </a:schemeClr>
              </a:solidFill>
              <a:latin typeface="Avenir Next" panose="020B0503020202020204" pitchFamily="34" charset="0"/>
            </a:endParaRPr>
          </a:p>
        </p:txBody>
      </p:sp>
      <p:pic>
        <p:nvPicPr>
          <p:cNvPr id="4" name="图片 3">
            <a:extLst>
              <a:ext uri="{FF2B5EF4-FFF2-40B4-BE49-F238E27FC236}">
                <a16:creationId xmlns:a16="http://schemas.microsoft.com/office/drawing/2014/main" id="{5B3F3112-4163-1D51-44AB-F5DDD5935487}"/>
              </a:ext>
            </a:extLst>
          </p:cNvPr>
          <p:cNvPicPr>
            <a:picLocks noChangeAspect="1"/>
          </p:cNvPicPr>
          <p:nvPr/>
        </p:nvPicPr>
        <p:blipFill>
          <a:blip r:embed="rId3"/>
          <a:srcRect l="24571"/>
          <a:stretch>
            <a:fillRect/>
          </a:stretch>
        </p:blipFill>
        <p:spPr>
          <a:xfrm>
            <a:off x="5656908" y="1518616"/>
            <a:ext cx="6524625" cy="2971722"/>
          </a:xfrm>
          <a:prstGeom prst="rect">
            <a:avLst/>
          </a:prstGeom>
        </p:spPr>
      </p:pic>
    </p:spTree>
    <p:extLst>
      <p:ext uri="{BB962C8B-B14F-4D97-AF65-F5344CB8AC3E}">
        <p14:creationId xmlns:p14="http://schemas.microsoft.com/office/powerpoint/2010/main" val="3856732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271EE-BBFB-C8C2-9AC1-FC1B34D2254C}"/>
              </a:ext>
            </a:extLst>
          </p:cNvPr>
          <p:cNvSpPr>
            <a:spLocks noGrp="1"/>
          </p:cNvSpPr>
          <p:nvPr>
            <p:ph type="title"/>
          </p:nvPr>
        </p:nvSpPr>
        <p:spPr/>
        <p:txBody>
          <a:bodyPr/>
          <a:lstStyle/>
          <a:p>
            <a:r>
              <a:rPr kumimoji="1" lang="en-US" altLang="zh-CN" dirty="0"/>
              <a:t>Opportunities: NL2SQL Agents</a:t>
            </a:r>
            <a:endParaRPr kumimoji="1" lang="zh-CN" altLang="en-US" dirty="0">
              <a:highlight>
                <a:srgbClr val="FFFF00"/>
              </a:highlight>
            </a:endParaRPr>
          </a:p>
        </p:txBody>
      </p:sp>
      <p:sp>
        <p:nvSpPr>
          <p:cNvPr id="3" name="内容占位符 2">
            <a:extLst>
              <a:ext uri="{FF2B5EF4-FFF2-40B4-BE49-F238E27FC236}">
                <a16:creationId xmlns:a16="http://schemas.microsoft.com/office/drawing/2014/main" id="{69FF24F3-66EB-54F6-470C-B5C3B2CCECA1}"/>
              </a:ext>
            </a:extLst>
          </p:cNvPr>
          <p:cNvSpPr>
            <a:spLocks noGrp="1"/>
          </p:cNvSpPr>
          <p:nvPr>
            <p:ph idx="1"/>
          </p:nvPr>
        </p:nvSpPr>
        <p:spPr>
          <a:xfrm>
            <a:off x="589280" y="1441094"/>
            <a:ext cx="11602719" cy="4735869"/>
          </a:xfrm>
        </p:spPr>
        <p:txBody>
          <a:bodyPr>
            <a:noAutofit/>
          </a:bodyPr>
          <a:lstStyle/>
          <a:p>
            <a:pPr>
              <a:lnSpc>
                <a:spcPct val="100000"/>
              </a:lnSpc>
            </a:pPr>
            <a:r>
              <a:rPr lang="en-US" altLang="zh-CN" sz="2400" b="1" dirty="0"/>
              <a:t>Human-as-an-Agent</a:t>
            </a:r>
            <a:r>
              <a:rPr lang="zh-CN" altLang="en-US" sz="2400" b="1" dirty="0"/>
              <a:t> </a:t>
            </a:r>
            <a:r>
              <a:rPr lang="en-US" altLang="zh-CN" sz="2400" b="1" dirty="0"/>
              <a:t>and</a:t>
            </a:r>
            <a:r>
              <a:rPr lang="zh-CN" altLang="en-US" sz="2400" b="1" dirty="0"/>
              <a:t> </a:t>
            </a:r>
            <a:r>
              <a:rPr lang="en-US" altLang="zh-CN" sz="2400" b="1" dirty="0"/>
              <a:t>Human-in-the-Reasoning-Loop</a:t>
            </a:r>
            <a:endParaRPr lang="en" altLang="zh-CN" sz="2400" b="1" dirty="0"/>
          </a:p>
          <a:p>
            <a:pPr lvl="1"/>
            <a:r>
              <a:rPr lang="en" altLang="zh-CN" sz="2000" dirty="0"/>
              <a:t>How can we </a:t>
            </a:r>
            <a:r>
              <a:rPr lang="en" altLang="zh-CN" sz="2000" dirty="0">
                <a:solidFill>
                  <a:srgbClr val="C00000"/>
                </a:solidFill>
              </a:rPr>
              <a:t>dynamically </a:t>
            </a:r>
            <a:r>
              <a:rPr lang="en" altLang="zh-CN" sz="2000" i="1" dirty="0">
                <a:solidFill>
                  <a:srgbClr val="C00000"/>
                </a:solidFill>
              </a:rPr>
              <a:t>integrate human experts into the reasoning loop </a:t>
            </a:r>
            <a:r>
              <a:rPr lang="en" altLang="zh-CN" sz="2000" dirty="0"/>
              <a:t>to address complex tasks beyond LLM agents‘ current capabilities</a:t>
            </a:r>
            <a:r>
              <a:rPr lang="zh-CN" altLang="en-US" sz="2000" dirty="0"/>
              <a:t> </a:t>
            </a:r>
            <a:r>
              <a:rPr lang="en-US" altLang="zh-CN" sz="2000" dirty="0"/>
              <a:t>and</a:t>
            </a:r>
            <a:r>
              <a:rPr lang="zh-CN" altLang="en-US" sz="2000" dirty="0"/>
              <a:t> </a:t>
            </a:r>
            <a:r>
              <a:rPr lang="en-US" altLang="zh-CN" sz="2000" dirty="0"/>
              <a:t>clarify</a:t>
            </a:r>
            <a:r>
              <a:rPr lang="zh-CN" altLang="en-US" sz="2000" dirty="0"/>
              <a:t> </a:t>
            </a:r>
            <a:r>
              <a:rPr lang="en-US" altLang="zh-CN" sz="2000" dirty="0"/>
              <a:t>the</a:t>
            </a:r>
            <a:r>
              <a:rPr lang="zh-CN" altLang="en-US" sz="2000" dirty="0"/>
              <a:t> </a:t>
            </a:r>
            <a:r>
              <a:rPr lang="en-US" altLang="zh-CN" sz="2000" dirty="0"/>
              <a:t>question</a:t>
            </a:r>
            <a:r>
              <a:rPr lang="zh-CN" altLang="en-US" sz="2000" dirty="0"/>
              <a:t> </a:t>
            </a:r>
            <a:r>
              <a:rPr lang="en-US" altLang="zh-CN" sz="2000" dirty="0"/>
              <a:t>ambiguities</a:t>
            </a:r>
            <a:r>
              <a:rPr lang="en" altLang="zh-CN" sz="2000" dirty="0"/>
              <a:t>?</a:t>
            </a:r>
          </a:p>
          <a:p>
            <a:pPr>
              <a:lnSpc>
                <a:spcPct val="100000"/>
              </a:lnSpc>
            </a:pPr>
            <a:r>
              <a:rPr lang="en" altLang="zh-CN" sz="2400" b="1" dirty="0"/>
              <a:t>Explainable and Interpretable SQL Reasoning Agents</a:t>
            </a:r>
          </a:p>
          <a:p>
            <a:pPr lvl="1">
              <a:lnSpc>
                <a:spcPct val="100000"/>
              </a:lnSpc>
            </a:pPr>
            <a:r>
              <a:rPr lang="en" altLang="zh-CN" sz="2000" dirty="0"/>
              <a:t>Users typically require explanations for the reasoning steps and decisions underlying SQL generation (i.e., </a:t>
            </a:r>
            <a:r>
              <a:rPr lang="en" altLang="zh-CN" sz="2000" dirty="0">
                <a:solidFill>
                  <a:srgbClr val="C00000"/>
                </a:solidFill>
              </a:rPr>
              <a:t>knowing both “what” and “why”</a:t>
            </a:r>
            <a:r>
              <a:rPr lang="en" altLang="zh-CN" sz="2000" dirty="0"/>
              <a:t>).</a:t>
            </a:r>
          </a:p>
          <a:p>
            <a:pPr lvl="1"/>
            <a:r>
              <a:rPr lang="en" altLang="zh-CN" sz="2000" dirty="0"/>
              <a:t>How can we design reasoning agents that transparently communicate their thought processes, decisions, and final SQL statements to improve system transparency and foster user trust?</a:t>
            </a:r>
            <a:endParaRPr lang="en" altLang="zh-CN" sz="1800" dirty="0"/>
          </a:p>
          <a:p>
            <a:pPr>
              <a:lnSpc>
                <a:spcPct val="100000"/>
              </a:lnSpc>
            </a:pPr>
            <a:r>
              <a:rPr kumimoji="1" lang="en" altLang="zh-CN" sz="2400" b="1" dirty="0"/>
              <a:t>Metadata Management and Schema Interpretation</a:t>
            </a:r>
          </a:p>
          <a:p>
            <a:pPr lvl="1">
              <a:lnSpc>
                <a:spcPct val="100000"/>
              </a:lnSpc>
            </a:pPr>
            <a:r>
              <a:rPr lang="en" altLang="zh-CN" sz="2000" dirty="0"/>
              <a:t>Real-world databases commonly feature complex schemas, detailed metadata (e.g., column annotations, table descriptions, foreign key constraints, data types).</a:t>
            </a:r>
          </a:p>
          <a:p>
            <a:pPr lvl="1"/>
            <a:r>
              <a:rPr lang="en" altLang="zh-CN" sz="2000" dirty="0"/>
              <a:t>How can we enable </a:t>
            </a:r>
            <a:r>
              <a:rPr lang="en" altLang="zh-CN" sz="2000" i="1" dirty="0"/>
              <a:t>data agents </a:t>
            </a:r>
            <a:r>
              <a:rPr lang="en" altLang="zh-CN" sz="2000" dirty="0"/>
              <a:t>to effectively extract, manage, and utilize this metadata to generate more accurate semantic mappings, informed reasoning processes, and precise SQL generation?</a:t>
            </a:r>
          </a:p>
        </p:txBody>
      </p:sp>
      <p:sp>
        <p:nvSpPr>
          <p:cNvPr id="4" name="灯片编号占位符 3">
            <a:extLst>
              <a:ext uri="{FF2B5EF4-FFF2-40B4-BE49-F238E27FC236}">
                <a16:creationId xmlns:a16="http://schemas.microsoft.com/office/drawing/2014/main" id="{F87424B1-DF6A-4237-5313-046157314768}"/>
              </a:ext>
            </a:extLst>
          </p:cNvPr>
          <p:cNvSpPr>
            <a:spLocks noGrp="1"/>
          </p:cNvSpPr>
          <p:nvPr>
            <p:ph type="sldNum" sz="quarter" idx="12"/>
          </p:nvPr>
        </p:nvSpPr>
        <p:spPr>
          <a:xfrm>
            <a:off x="10635449" y="6402388"/>
            <a:ext cx="1363810" cy="365125"/>
          </a:xfrm>
        </p:spPr>
        <p:txBody>
          <a:bodyPr/>
          <a:lstStyle/>
          <a:p>
            <a:fld id="{1A555381-9BA3-9543-9FC3-0B4BD9DA0727}" type="slidenum">
              <a:rPr kumimoji="1" lang="zh-CN" altLang="en-US" smtClean="0"/>
              <a:pPr/>
              <a:t>74</a:t>
            </a:fld>
            <a:endParaRPr kumimoji="1" lang="zh-CN" altLang="en-US" dirty="0"/>
          </a:p>
        </p:txBody>
      </p:sp>
    </p:spTree>
    <p:extLst>
      <p:ext uri="{BB962C8B-B14F-4D97-AF65-F5344CB8AC3E}">
        <p14:creationId xmlns:p14="http://schemas.microsoft.com/office/powerpoint/2010/main" val="659485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AB553-3DC7-8E0E-9DB5-6E94382F0E83}"/>
              </a:ext>
            </a:extLst>
          </p:cNvPr>
          <p:cNvSpPr>
            <a:spLocks noGrp="1"/>
          </p:cNvSpPr>
          <p:nvPr>
            <p:ph type="title"/>
          </p:nvPr>
        </p:nvSpPr>
        <p:spPr/>
        <p:txBody>
          <a:bodyPr/>
          <a:lstStyle/>
          <a:p>
            <a:r>
              <a:rPr lang="en" altLang="zh-CN" dirty="0"/>
              <a:t>Are NL2SQL Agents Enough?</a:t>
            </a:r>
            <a:endParaRPr kumimoji="1" lang="zh-CN" altLang="en-US" dirty="0"/>
          </a:p>
        </p:txBody>
      </p:sp>
      <p:sp>
        <p:nvSpPr>
          <p:cNvPr id="4" name="灯片编号占位符 3">
            <a:extLst>
              <a:ext uri="{FF2B5EF4-FFF2-40B4-BE49-F238E27FC236}">
                <a16:creationId xmlns:a16="http://schemas.microsoft.com/office/drawing/2014/main" id="{4A7EBFF0-7428-E99B-9E45-11BB1E69BA51}"/>
              </a:ext>
            </a:extLst>
          </p:cNvPr>
          <p:cNvSpPr>
            <a:spLocks noGrp="1"/>
          </p:cNvSpPr>
          <p:nvPr>
            <p:ph type="sldNum" sz="quarter" idx="12"/>
          </p:nvPr>
        </p:nvSpPr>
        <p:spPr>
          <a:xfrm>
            <a:off x="10778247" y="6402388"/>
            <a:ext cx="1221012" cy="365125"/>
          </a:xfrm>
        </p:spPr>
        <p:txBody>
          <a:bodyPr/>
          <a:lstStyle/>
          <a:p>
            <a:fld id="{1A555381-9BA3-9543-9FC3-0B4BD9DA0727}" type="slidenum">
              <a:rPr kumimoji="1" lang="zh-CN" altLang="en-US" smtClean="0"/>
              <a:t>75</a:t>
            </a:fld>
            <a:endParaRPr kumimoji="1" lang="zh-CN" altLang="en-US" dirty="0"/>
          </a:p>
        </p:txBody>
      </p:sp>
      <p:pic>
        <p:nvPicPr>
          <p:cNvPr id="6" name="图片 5" descr="形状&#10;&#10;AI 生成的内容可能不正确。">
            <a:extLst>
              <a:ext uri="{FF2B5EF4-FFF2-40B4-BE49-F238E27FC236}">
                <a16:creationId xmlns:a16="http://schemas.microsoft.com/office/drawing/2014/main" id="{CA7688AB-49CC-EFBC-D2CF-A0D1C0E01CC9}"/>
              </a:ext>
            </a:extLst>
          </p:cNvPr>
          <p:cNvPicPr>
            <a:picLocks noChangeAspect="1"/>
          </p:cNvPicPr>
          <p:nvPr/>
        </p:nvPicPr>
        <p:blipFill>
          <a:blip r:embed="rId3"/>
          <a:stretch>
            <a:fillRect/>
          </a:stretch>
        </p:blipFill>
        <p:spPr>
          <a:xfrm>
            <a:off x="1177455" y="5502738"/>
            <a:ext cx="900000" cy="900000"/>
          </a:xfrm>
          <a:prstGeom prst="rect">
            <a:avLst/>
          </a:prstGeom>
        </p:spPr>
      </p:pic>
      <p:pic>
        <p:nvPicPr>
          <p:cNvPr id="8" name="图片 7" descr="形状&#10;&#10;AI 生成的内容可能不正确。">
            <a:extLst>
              <a:ext uri="{FF2B5EF4-FFF2-40B4-BE49-F238E27FC236}">
                <a16:creationId xmlns:a16="http://schemas.microsoft.com/office/drawing/2014/main" id="{52F4C471-99BC-4BCB-2767-A5D8D8D040FF}"/>
              </a:ext>
            </a:extLst>
          </p:cNvPr>
          <p:cNvPicPr>
            <a:picLocks noChangeAspect="1"/>
          </p:cNvPicPr>
          <p:nvPr/>
        </p:nvPicPr>
        <p:blipFill>
          <a:blip r:embed="rId4"/>
          <a:stretch>
            <a:fillRect/>
          </a:stretch>
        </p:blipFill>
        <p:spPr>
          <a:xfrm>
            <a:off x="1177455" y="4061540"/>
            <a:ext cx="900000" cy="900000"/>
          </a:xfrm>
          <a:prstGeom prst="rect">
            <a:avLst/>
          </a:prstGeom>
        </p:spPr>
      </p:pic>
      <p:pic>
        <p:nvPicPr>
          <p:cNvPr id="10" name="图片 9" descr="图标&#10;&#10;AI 生成的内容可能不正确。">
            <a:extLst>
              <a:ext uri="{FF2B5EF4-FFF2-40B4-BE49-F238E27FC236}">
                <a16:creationId xmlns:a16="http://schemas.microsoft.com/office/drawing/2014/main" id="{FE03321A-9709-64F5-610C-F6629C3FB564}"/>
              </a:ext>
            </a:extLst>
          </p:cNvPr>
          <p:cNvPicPr>
            <a:picLocks noChangeAspect="1"/>
          </p:cNvPicPr>
          <p:nvPr/>
        </p:nvPicPr>
        <p:blipFill>
          <a:blip r:embed="rId5"/>
          <a:stretch>
            <a:fillRect/>
          </a:stretch>
        </p:blipFill>
        <p:spPr>
          <a:xfrm>
            <a:off x="1177455" y="1179144"/>
            <a:ext cx="900000" cy="900000"/>
          </a:xfrm>
          <a:prstGeom prst="rect">
            <a:avLst/>
          </a:prstGeom>
        </p:spPr>
      </p:pic>
      <p:pic>
        <p:nvPicPr>
          <p:cNvPr id="12" name="图片 11" descr="形状&#10;&#10;AI 生成的内容可能不正确。">
            <a:extLst>
              <a:ext uri="{FF2B5EF4-FFF2-40B4-BE49-F238E27FC236}">
                <a16:creationId xmlns:a16="http://schemas.microsoft.com/office/drawing/2014/main" id="{33981363-C907-8B49-3AC3-DC06DDEF65C9}"/>
              </a:ext>
            </a:extLst>
          </p:cNvPr>
          <p:cNvPicPr>
            <a:picLocks noChangeAspect="1"/>
          </p:cNvPicPr>
          <p:nvPr/>
        </p:nvPicPr>
        <p:blipFill>
          <a:blip r:embed="rId6"/>
          <a:stretch>
            <a:fillRect/>
          </a:stretch>
        </p:blipFill>
        <p:spPr>
          <a:xfrm>
            <a:off x="1177455" y="2620342"/>
            <a:ext cx="900000" cy="900000"/>
          </a:xfrm>
          <a:prstGeom prst="rect">
            <a:avLst/>
          </a:prstGeom>
        </p:spPr>
      </p:pic>
      <p:sp>
        <p:nvSpPr>
          <p:cNvPr id="14" name="文本框 13">
            <a:extLst>
              <a:ext uri="{FF2B5EF4-FFF2-40B4-BE49-F238E27FC236}">
                <a16:creationId xmlns:a16="http://schemas.microsoft.com/office/drawing/2014/main" id="{C72EDE0F-5B0C-C5ED-1689-F8D923D5A6E1}"/>
              </a:ext>
            </a:extLst>
          </p:cNvPr>
          <p:cNvSpPr txBox="1"/>
          <p:nvPr/>
        </p:nvSpPr>
        <p:spPr>
          <a:xfrm>
            <a:off x="1124049" y="3606275"/>
            <a:ext cx="1006813" cy="369332"/>
          </a:xfrm>
          <a:prstGeom prst="rect">
            <a:avLst/>
          </a:prstGeom>
          <a:noFill/>
        </p:spPr>
        <p:txBody>
          <a:bodyPr wrap="square">
            <a:spAutoFit/>
          </a:bodyPr>
          <a:lstStyle/>
          <a:p>
            <a:pPr algn="ctr"/>
            <a:r>
              <a:rPr lang="en" altLang="zh-CN" b="1" dirty="0">
                <a:latin typeface="Avenir Next" panose="020B0503020202020204" pitchFamily="34" charset="0"/>
              </a:rPr>
              <a:t>Video</a:t>
            </a:r>
            <a:endParaRPr lang="zh-CN" altLang="en-US" b="1" dirty="0">
              <a:latin typeface="Avenir Next" panose="020B0503020202020204" pitchFamily="34" charset="0"/>
            </a:endParaRPr>
          </a:p>
        </p:txBody>
      </p:sp>
      <p:sp>
        <p:nvSpPr>
          <p:cNvPr id="15" name="文本框 14">
            <a:extLst>
              <a:ext uri="{FF2B5EF4-FFF2-40B4-BE49-F238E27FC236}">
                <a16:creationId xmlns:a16="http://schemas.microsoft.com/office/drawing/2014/main" id="{DED40D17-62F4-39BE-3B66-E21D7DB3A19A}"/>
              </a:ext>
            </a:extLst>
          </p:cNvPr>
          <p:cNvSpPr txBox="1"/>
          <p:nvPr/>
        </p:nvSpPr>
        <p:spPr>
          <a:xfrm>
            <a:off x="1124049" y="2165077"/>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sp>
        <p:nvSpPr>
          <p:cNvPr id="17" name="文本框 16">
            <a:extLst>
              <a:ext uri="{FF2B5EF4-FFF2-40B4-BE49-F238E27FC236}">
                <a16:creationId xmlns:a16="http://schemas.microsoft.com/office/drawing/2014/main" id="{784D5885-10BD-03AF-AAFB-C73F19142324}"/>
              </a:ext>
            </a:extLst>
          </p:cNvPr>
          <p:cNvSpPr txBox="1"/>
          <p:nvPr/>
        </p:nvSpPr>
        <p:spPr>
          <a:xfrm>
            <a:off x="884100" y="6488668"/>
            <a:ext cx="1486711" cy="369332"/>
          </a:xfrm>
          <a:prstGeom prst="rect">
            <a:avLst/>
          </a:prstGeom>
          <a:noFill/>
        </p:spPr>
        <p:txBody>
          <a:bodyPr wrap="square">
            <a:spAutoFit/>
          </a:bodyPr>
          <a:lstStyle/>
          <a:p>
            <a:pPr algn="ctr"/>
            <a:r>
              <a:rPr lang="en" altLang="zh-CN" b="1" dirty="0">
                <a:latin typeface="Avenir Next" panose="020B0503020202020204" pitchFamily="34" charset="0"/>
              </a:rPr>
              <a:t>Document</a:t>
            </a:r>
            <a:endParaRPr lang="zh-CN" altLang="en-US" b="1" dirty="0">
              <a:latin typeface="Avenir Next" panose="020B0503020202020204" pitchFamily="34" charset="0"/>
            </a:endParaRPr>
          </a:p>
        </p:txBody>
      </p:sp>
      <p:sp>
        <p:nvSpPr>
          <p:cNvPr id="18" name="文本框 17">
            <a:extLst>
              <a:ext uri="{FF2B5EF4-FFF2-40B4-BE49-F238E27FC236}">
                <a16:creationId xmlns:a16="http://schemas.microsoft.com/office/drawing/2014/main" id="{84B47176-45FC-CED9-BB31-DA94DB9EDE2D}"/>
              </a:ext>
            </a:extLst>
          </p:cNvPr>
          <p:cNvSpPr txBox="1"/>
          <p:nvPr/>
        </p:nvSpPr>
        <p:spPr>
          <a:xfrm>
            <a:off x="1124049" y="5047473"/>
            <a:ext cx="1006813" cy="369332"/>
          </a:xfrm>
          <a:prstGeom prst="rect">
            <a:avLst/>
          </a:prstGeom>
          <a:noFill/>
        </p:spPr>
        <p:txBody>
          <a:bodyPr wrap="square">
            <a:spAutoFit/>
          </a:bodyPr>
          <a:lstStyle/>
          <a:p>
            <a:pPr algn="ctr"/>
            <a:r>
              <a:rPr lang="en" altLang="zh-CN" b="1" dirty="0">
                <a:latin typeface="Avenir Next" panose="020B0503020202020204" pitchFamily="34" charset="0"/>
              </a:rPr>
              <a:t>Image</a:t>
            </a:r>
            <a:endParaRPr lang="zh-CN" altLang="en-US" b="1" dirty="0">
              <a:latin typeface="Avenir Next" panose="020B0503020202020204" pitchFamily="34" charset="0"/>
            </a:endParaRPr>
          </a:p>
        </p:txBody>
      </p:sp>
      <p:sp>
        <p:nvSpPr>
          <p:cNvPr id="19" name="圆角矩形 18">
            <a:extLst>
              <a:ext uri="{FF2B5EF4-FFF2-40B4-BE49-F238E27FC236}">
                <a16:creationId xmlns:a16="http://schemas.microsoft.com/office/drawing/2014/main" id="{5DBC01F6-1C6D-79C8-43F7-8945153000A0}"/>
              </a:ext>
            </a:extLst>
          </p:cNvPr>
          <p:cNvSpPr/>
          <p:nvPr/>
        </p:nvSpPr>
        <p:spPr>
          <a:xfrm>
            <a:off x="4640094" y="3289754"/>
            <a:ext cx="2042808" cy="93714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400" b="1" dirty="0">
                <a:latin typeface="Avenir Next" panose="020B0503020202020204" pitchFamily="34" charset="0"/>
              </a:rPr>
              <a:t> NL2SQL</a:t>
            </a:r>
          </a:p>
          <a:p>
            <a:pPr algn="ctr"/>
            <a:r>
              <a:rPr kumimoji="1" lang="en-US" altLang="zh-CN" sz="2400" b="1" dirty="0">
                <a:latin typeface="Avenir Next" panose="020B0503020202020204" pitchFamily="34" charset="0"/>
              </a:rPr>
              <a:t>Agent</a:t>
            </a:r>
            <a:endParaRPr kumimoji="1" lang="zh-CN" altLang="en-US" sz="2400" b="1" dirty="0">
              <a:latin typeface="Avenir Next" panose="020B0503020202020204" pitchFamily="34" charset="0"/>
            </a:endParaRPr>
          </a:p>
        </p:txBody>
      </p:sp>
      <p:pic>
        <p:nvPicPr>
          <p:cNvPr id="20" name="图片 19" descr="图标&#10;&#10;AI 生成的内容可能不正确。">
            <a:extLst>
              <a:ext uri="{FF2B5EF4-FFF2-40B4-BE49-F238E27FC236}">
                <a16:creationId xmlns:a16="http://schemas.microsoft.com/office/drawing/2014/main" id="{4FBF535C-9F4E-BCB1-22F6-918B6ED40CE5}"/>
              </a:ext>
            </a:extLst>
          </p:cNvPr>
          <p:cNvPicPr>
            <a:picLocks noChangeAspect="1"/>
          </p:cNvPicPr>
          <p:nvPr/>
        </p:nvPicPr>
        <p:blipFill>
          <a:blip r:embed="rId5"/>
          <a:stretch>
            <a:fillRect/>
          </a:stretch>
        </p:blipFill>
        <p:spPr>
          <a:xfrm>
            <a:off x="9744731" y="1107443"/>
            <a:ext cx="900000" cy="900000"/>
          </a:xfrm>
          <a:prstGeom prst="rect">
            <a:avLst/>
          </a:prstGeom>
        </p:spPr>
      </p:pic>
      <p:sp>
        <p:nvSpPr>
          <p:cNvPr id="21" name="文本框 20">
            <a:extLst>
              <a:ext uri="{FF2B5EF4-FFF2-40B4-BE49-F238E27FC236}">
                <a16:creationId xmlns:a16="http://schemas.microsoft.com/office/drawing/2014/main" id="{2AA04C1B-1589-2A0A-FC9C-F07AC920709E}"/>
              </a:ext>
            </a:extLst>
          </p:cNvPr>
          <p:cNvSpPr txBox="1"/>
          <p:nvPr/>
        </p:nvSpPr>
        <p:spPr>
          <a:xfrm>
            <a:off x="9691325" y="2092909"/>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pic>
        <p:nvPicPr>
          <p:cNvPr id="23" name="图片 22" descr="图标&#10;&#10;AI 生成的内容可能不正确。">
            <a:extLst>
              <a:ext uri="{FF2B5EF4-FFF2-40B4-BE49-F238E27FC236}">
                <a16:creationId xmlns:a16="http://schemas.microsoft.com/office/drawing/2014/main" id="{4D28E065-31B4-2962-E889-F0318039405E}"/>
              </a:ext>
            </a:extLst>
          </p:cNvPr>
          <p:cNvPicPr>
            <a:picLocks noChangeAspect="1"/>
          </p:cNvPicPr>
          <p:nvPr/>
        </p:nvPicPr>
        <p:blipFill>
          <a:blip r:embed="rId7"/>
          <a:stretch>
            <a:fillRect/>
          </a:stretch>
        </p:blipFill>
        <p:spPr>
          <a:xfrm>
            <a:off x="9744731" y="3987971"/>
            <a:ext cx="900000" cy="900000"/>
          </a:xfrm>
          <a:prstGeom prst="rect">
            <a:avLst/>
          </a:prstGeom>
        </p:spPr>
      </p:pic>
      <p:pic>
        <p:nvPicPr>
          <p:cNvPr id="25" name="图片 24" descr="徽标, 图标&#10;&#10;AI 生成的内容可能不正确。">
            <a:extLst>
              <a:ext uri="{FF2B5EF4-FFF2-40B4-BE49-F238E27FC236}">
                <a16:creationId xmlns:a16="http://schemas.microsoft.com/office/drawing/2014/main" id="{AC38A3B6-E621-A3EC-E7EF-1F674D51D5AD}"/>
              </a:ext>
            </a:extLst>
          </p:cNvPr>
          <p:cNvPicPr>
            <a:picLocks noChangeAspect="1"/>
          </p:cNvPicPr>
          <p:nvPr/>
        </p:nvPicPr>
        <p:blipFill>
          <a:blip r:embed="rId8"/>
          <a:stretch>
            <a:fillRect/>
          </a:stretch>
        </p:blipFill>
        <p:spPr>
          <a:xfrm>
            <a:off x="9744731" y="2547707"/>
            <a:ext cx="900000" cy="900000"/>
          </a:xfrm>
          <a:prstGeom prst="rect">
            <a:avLst/>
          </a:prstGeom>
        </p:spPr>
      </p:pic>
      <p:sp>
        <p:nvSpPr>
          <p:cNvPr id="26" name="文本框 25">
            <a:extLst>
              <a:ext uri="{FF2B5EF4-FFF2-40B4-BE49-F238E27FC236}">
                <a16:creationId xmlns:a16="http://schemas.microsoft.com/office/drawing/2014/main" id="{007F42E2-D77C-FFEC-467A-140745DFF405}"/>
              </a:ext>
            </a:extLst>
          </p:cNvPr>
          <p:cNvSpPr txBox="1"/>
          <p:nvPr/>
        </p:nvSpPr>
        <p:spPr>
          <a:xfrm>
            <a:off x="9335995" y="3533173"/>
            <a:ext cx="1717472" cy="369332"/>
          </a:xfrm>
          <a:prstGeom prst="rect">
            <a:avLst/>
          </a:prstGeom>
          <a:noFill/>
        </p:spPr>
        <p:txBody>
          <a:bodyPr wrap="square">
            <a:spAutoFit/>
          </a:bodyPr>
          <a:lstStyle/>
          <a:p>
            <a:pPr algn="ctr"/>
            <a:r>
              <a:rPr lang="en" altLang="zh-CN" b="1" dirty="0">
                <a:latin typeface="Avenir Next" panose="020B0503020202020204" pitchFamily="34" charset="0"/>
              </a:rPr>
              <a:t>Visualization</a:t>
            </a:r>
            <a:endParaRPr lang="zh-CN" altLang="en-US" b="1" dirty="0">
              <a:latin typeface="Avenir Next" panose="020B0503020202020204" pitchFamily="34" charset="0"/>
            </a:endParaRPr>
          </a:p>
        </p:txBody>
      </p:sp>
      <p:sp>
        <p:nvSpPr>
          <p:cNvPr id="27" name="文本框 26">
            <a:extLst>
              <a:ext uri="{FF2B5EF4-FFF2-40B4-BE49-F238E27FC236}">
                <a16:creationId xmlns:a16="http://schemas.microsoft.com/office/drawing/2014/main" id="{6A3AD3D7-D4D3-9E10-7FB5-C7AE92E5BA0B}"/>
              </a:ext>
            </a:extLst>
          </p:cNvPr>
          <p:cNvSpPr txBox="1"/>
          <p:nvPr/>
        </p:nvSpPr>
        <p:spPr>
          <a:xfrm>
            <a:off x="9095350" y="4973437"/>
            <a:ext cx="2198762" cy="369332"/>
          </a:xfrm>
          <a:prstGeom prst="rect">
            <a:avLst/>
          </a:prstGeom>
          <a:noFill/>
        </p:spPr>
        <p:txBody>
          <a:bodyPr wrap="square">
            <a:spAutoFit/>
          </a:bodyPr>
          <a:lstStyle/>
          <a:p>
            <a:pPr algn="ctr"/>
            <a:r>
              <a:rPr lang="en" altLang="zh-CN" b="1" dirty="0">
                <a:latin typeface="Avenir Next" panose="020B0503020202020204" pitchFamily="34" charset="0"/>
              </a:rPr>
              <a:t>Insight Report </a:t>
            </a:r>
            <a:endParaRPr lang="zh-CN" altLang="en-US" b="1" dirty="0">
              <a:latin typeface="Avenir Next" panose="020B0503020202020204" pitchFamily="34" charset="0"/>
            </a:endParaRPr>
          </a:p>
        </p:txBody>
      </p:sp>
      <p:pic>
        <p:nvPicPr>
          <p:cNvPr id="29" name="图片 28" descr="图标&#10;&#10;AI 生成的内容可能不正确。">
            <a:extLst>
              <a:ext uri="{FF2B5EF4-FFF2-40B4-BE49-F238E27FC236}">
                <a16:creationId xmlns:a16="http://schemas.microsoft.com/office/drawing/2014/main" id="{06AB68B9-8EBB-8DE7-42CE-5C281C5BB085}"/>
              </a:ext>
            </a:extLst>
          </p:cNvPr>
          <p:cNvPicPr>
            <a:picLocks noChangeAspect="1"/>
          </p:cNvPicPr>
          <p:nvPr/>
        </p:nvPicPr>
        <p:blipFill>
          <a:blip r:embed="rId9"/>
          <a:stretch>
            <a:fillRect/>
          </a:stretch>
        </p:blipFill>
        <p:spPr>
          <a:xfrm>
            <a:off x="9735731" y="5428237"/>
            <a:ext cx="918000" cy="900000"/>
          </a:xfrm>
          <a:prstGeom prst="rect">
            <a:avLst/>
          </a:prstGeom>
        </p:spPr>
      </p:pic>
      <p:sp>
        <p:nvSpPr>
          <p:cNvPr id="30" name="文本框 29">
            <a:extLst>
              <a:ext uri="{FF2B5EF4-FFF2-40B4-BE49-F238E27FC236}">
                <a16:creationId xmlns:a16="http://schemas.microsoft.com/office/drawing/2014/main" id="{1C282235-41EB-CA28-E37D-60140C7EF588}"/>
              </a:ext>
            </a:extLst>
          </p:cNvPr>
          <p:cNvSpPr txBox="1"/>
          <p:nvPr/>
        </p:nvSpPr>
        <p:spPr>
          <a:xfrm>
            <a:off x="8865325" y="6422046"/>
            <a:ext cx="2908251" cy="369332"/>
          </a:xfrm>
          <a:prstGeom prst="rect">
            <a:avLst/>
          </a:prstGeom>
          <a:noFill/>
        </p:spPr>
        <p:txBody>
          <a:bodyPr wrap="square">
            <a:spAutoFit/>
          </a:bodyPr>
          <a:lstStyle/>
          <a:p>
            <a:pPr algn="ctr"/>
            <a:r>
              <a:rPr lang="en-US" altLang="zh-CN" b="1" dirty="0">
                <a:latin typeface="Avenir Next" panose="020B0503020202020204" pitchFamily="34" charset="0"/>
              </a:rPr>
              <a:t>Insight</a:t>
            </a:r>
            <a:r>
              <a:rPr lang="zh-CN" altLang="en-US" b="1" dirty="0">
                <a:latin typeface="Avenir Next" panose="020B0503020202020204" pitchFamily="34" charset="0"/>
              </a:rPr>
              <a:t> </a:t>
            </a:r>
            <a:r>
              <a:rPr lang="en-US" altLang="zh-CN" b="1" dirty="0">
                <a:latin typeface="Avenir Next" panose="020B0503020202020204" pitchFamily="34" charset="0"/>
              </a:rPr>
              <a:t>Video</a:t>
            </a:r>
            <a:endParaRPr lang="zh-CN" altLang="en-US" b="1" dirty="0">
              <a:latin typeface="Avenir Next" panose="020B0503020202020204" pitchFamily="34" charset="0"/>
            </a:endParaRPr>
          </a:p>
        </p:txBody>
      </p:sp>
      <p:cxnSp>
        <p:nvCxnSpPr>
          <p:cNvPr id="33" name="曲线连接符 32">
            <a:extLst>
              <a:ext uri="{FF2B5EF4-FFF2-40B4-BE49-F238E27FC236}">
                <a16:creationId xmlns:a16="http://schemas.microsoft.com/office/drawing/2014/main" id="{B64EAB8E-27D3-7714-4A93-52B851646491}"/>
              </a:ext>
            </a:extLst>
          </p:cNvPr>
          <p:cNvCxnSpPr>
            <a:cxnSpLocks/>
            <a:stCxn id="12" idx="3"/>
            <a:endCxn id="19" idx="1"/>
          </p:cNvCxnSpPr>
          <p:nvPr/>
        </p:nvCxnSpPr>
        <p:spPr>
          <a:xfrm>
            <a:off x="2077455" y="3070342"/>
            <a:ext cx="2562639" cy="687985"/>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6DE5A357-F1C2-CC0D-CEB6-B92FEDD74021}"/>
              </a:ext>
            </a:extLst>
          </p:cNvPr>
          <p:cNvCxnSpPr>
            <a:cxnSpLocks/>
            <a:stCxn id="8" idx="3"/>
            <a:endCxn id="19" idx="1"/>
          </p:cNvCxnSpPr>
          <p:nvPr/>
        </p:nvCxnSpPr>
        <p:spPr>
          <a:xfrm flipV="1">
            <a:off x="2077455" y="3758327"/>
            <a:ext cx="2562639" cy="753213"/>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a:extLst>
              <a:ext uri="{FF2B5EF4-FFF2-40B4-BE49-F238E27FC236}">
                <a16:creationId xmlns:a16="http://schemas.microsoft.com/office/drawing/2014/main" id="{CB34CFB1-16F2-F989-B3F1-CD330EAD6F0E}"/>
              </a:ext>
            </a:extLst>
          </p:cNvPr>
          <p:cNvCxnSpPr>
            <a:cxnSpLocks/>
            <a:stCxn id="6" idx="3"/>
            <a:endCxn id="19" idx="1"/>
          </p:cNvCxnSpPr>
          <p:nvPr/>
        </p:nvCxnSpPr>
        <p:spPr>
          <a:xfrm flipV="1">
            <a:off x="2077455" y="3758327"/>
            <a:ext cx="2562639" cy="2194411"/>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4B56A80F-3122-0912-730C-C4CBE860FB12}"/>
              </a:ext>
            </a:extLst>
          </p:cNvPr>
          <p:cNvCxnSpPr>
            <a:stCxn id="10" idx="3"/>
            <a:endCxn id="19" idx="1"/>
          </p:cNvCxnSpPr>
          <p:nvPr/>
        </p:nvCxnSpPr>
        <p:spPr>
          <a:xfrm>
            <a:off x="2077455" y="1629144"/>
            <a:ext cx="2562639" cy="2129183"/>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a:extLst>
              <a:ext uri="{FF2B5EF4-FFF2-40B4-BE49-F238E27FC236}">
                <a16:creationId xmlns:a16="http://schemas.microsoft.com/office/drawing/2014/main" id="{C6B2C8FC-4932-E6D4-2E82-F4EA4750CD2C}"/>
              </a:ext>
            </a:extLst>
          </p:cNvPr>
          <p:cNvCxnSpPr>
            <a:cxnSpLocks/>
            <a:stCxn id="19" idx="3"/>
            <a:endCxn id="20" idx="1"/>
          </p:cNvCxnSpPr>
          <p:nvPr/>
        </p:nvCxnSpPr>
        <p:spPr>
          <a:xfrm flipV="1">
            <a:off x="6682902" y="1557443"/>
            <a:ext cx="3061829" cy="2200884"/>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a:extLst>
              <a:ext uri="{FF2B5EF4-FFF2-40B4-BE49-F238E27FC236}">
                <a16:creationId xmlns:a16="http://schemas.microsoft.com/office/drawing/2014/main" id="{B964DF52-3274-4596-F9F8-BAA5F75EE00F}"/>
              </a:ext>
            </a:extLst>
          </p:cNvPr>
          <p:cNvCxnSpPr>
            <a:cxnSpLocks/>
            <a:stCxn id="19" idx="3"/>
            <a:endCxn id="25" idx="1"/>
          </p:cNvCxnSpPr>
          <p:nvPr/>
        </p:nvCxnSpPr>
        <p:spPr>
          <a:xfrm flipV="1">
            <a:off x="6682902" y="2997707"/>
            <a:ext cx="3061829" cy="760620"/>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a:extLst>
              <a:ext uri="{FF2B5EF4-FFF2-40B4-BE49-F238E27FC236}">
                <a16:creationId xmlns:a16="http://schemas.microsoft.com/office/drawing/2014/main" id="{94A87104-C24B-C520-2DC8-ADD10EEAA928}"/>
              </a:ext>
            </a:extLst>
          </p:cNvPr>
          <p:cNvCxnSpPr>
            <a:cxnSpLocks/>
            <a:stCxn id="19" idx="3"/>
            <a:endCxn id="23" idx="1"/>
          </p:cNvCxnSpPr>
          <p:nvPr/>
        </p:nvCxnSpPr>
        <p:spPr>
          <a:xfrm>
            <a:off x="6682902" y="3758327"/>
            <a:ext cx="3061829" cy="679644"/>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a:extLst>
              <a:ext uri="{FF2B5EF4-FFF2-40B4-BE49-F238E27FC236}">
                <a16:creationId xmlns:a16="http://schemas.microsoft.com/office/drawing/2014/main" id="{F605ADA7-9D81-EA5F-C0E2-F44EA2F58A64}"/>
              </a:ext>
            </a:extLst>
          </p:cNvPr>
          <p:cNvCxnSpPr>
            <a:cxnSpLocks/>
            <a:stCxn id="19" idx="3"/>
            <a:endCxn id="29" idx="1"/>
          </p:cNvCxnSpPr>
          <p:nvPr/>
        </p:nvCxnSpPr>
        <p:spPr>
          <a:xfrm>
            <a:off x="6682902" y="3758327"/>
            <a:ext cx="3052829" cy="2119910"/>
          </a:xfrm>
          <a:prstGeom prst="curvedConnector3">
            <a:avLst>
              <a:gd name="adj1" fmla="val 50000"/>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乘 53">
            <a:extLst>
              <a:ext uri="{FF2B5EF4-FFF2-40B4-BE49-F238E27FC236}">
                <a16:creationId xmlns:a16="http://schemas.microsoft.com/office/drawing/2014/main" id="{CD6C793B-C545-75C0-F2F7-A43395B552FE}"/>
              </a:ext>
            </a:extLst>
          </p:cNvPr>
          <p:cNvSpPr/>
          <p:nvPr/>
        </p:nvSpPr>
        <p:spPr>
          <a:xfrm>
            <a:off x="2452677" y="2857207"/>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乘 54">
            <a:extLst>
              <a:ext uri="{FF2B5EF4-FFF2-40B4-BE49-F238E27FC236}">
                <a16:creationId xmlns:a16="http://schemas.microsoft.com/office/drawing/2014/main" id="{AA96BCDD-EA40-8D60-A2AB-F0E0341D6CD2}"/>
              </a:ext>
            </a:extLst>
          </p:cNvPr>
          <p:cNvSpPr/>
          <p:nvPr/>
        </p:nvSpPr>
        <p:spPr>
          <a:xfrm>
            <a:off x="2475181" y="4109147"/>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乘 55">
            <a:extLst>
              <a:ext uri="{FF2B5EF4-FFF2-40B4-BE49-F238E27FC236}">
                <a16:creationId xmlns:a16="http://schemas.microsoft.com/office/drawing/2014/main" id="{4B72688B-A78F-AE78-E0C1-C0285B3EBF9A}"/>
              </a:ext>
            </a:extLst>
          </p:cNvPr>
          <p:cNvSpPr/>
          <p:nvPr/>
        </p:nvSpPr>
        <p:spPr>
          <a:xfrm>
            <a:off x="2445712" y="5378199"/>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乘 56">
            <a:extLst>
              <a:ext uri="{FF2B5EF4-FFF2-40B4-BE49-F238E27FC236}">
                <a16:creationId xmlns:a16="http://schemas.microsoft.com/office/drawing/2014/main" id="{26CA431B-59EA-F8F1-04D8-3E205B6B6EDB}"/>
              </a:ext>
            </a:extLst>
          </p:cNvPr>
          <p:cNvSpPr/>
          <p:nvPr/>
        </p:nvSpPr>
        <p:spPr>
          <a:xfrm>
            <a:off x="8847285" y="2816178"/>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乘 58">
            <a:extLst>
              <a:ext uri="{FF2B5EF4-FFF2-40B4-BE49-F238E27FC236}">
                <a16:creationId xmlns:a16="http://schemas.microsoft.com/office/drawing/2014/main" id="{0ECE146B-9083-15C7-3809-7070200E60D3}"/>
              </a:ext>
            </a:extLst>
          </p:cNvPr>
          <p:cNvSpPr/>
          <p:nvPr/>
        </p:nvSpPr>
        <p:spPr>
          <a:xfrm>
            <a:off x="8844731" y="4002406"/>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乘 59">
            <a:extLst>
              <a:ext uri="{FF2B5EF4-FFF2-40B4-BE49-F238E27FC236}">
                <a16:creationId xmlns:a16="http://schemas.microsoft.com/office/drawing/2014/main" id="{97AAC914-FC55-E765-484A-B0D901083D4D}"/>
              </a:ext>
            </a:extLst>
          </p:cNvPr>
          <p:cNvSpPr/>
          <p:nvPr/>
        </p:nvSpPr>
        <p:spPr>
          <a:xfrm>
            <a:off x="8732815" y="5280663"/>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79203F6C-6F18-AF41-21EE-CC2E180EEF58}"/>
              </a:ext>
            </a:extLst>
          </p:cNvPr>
          <p:cNvSpPr txBox="1"/>
          <p:nvPr/>
        </p:nvSpPr>
        <p:spPr>
          <a:xfrm>
            <a:off x="2858153" y="1257333"/>
            <a:ext cx="6100010" cy="1015663"/>
          </a:xfrm>
          <a:prstGeom prst="rect">
            <a:avLst/>
          </a:prstGeom>
          <a:noFill/>
        </p:spPr>
        <p:txBody>
          <a:bodyPr wrap="square">
            <a:spAutoFit/>
          </a:bodyPr>
          <a:lstStyle/>
          <a:p>
            <a:pPr marL="285750" indent="-285750">
              <a:buFont typeface="Arial" panose="020B0604020202020204" pitchFamily="34" charset="0"/>
              <a:buChar char="•"/>
            </a:pPr>
            <a:r>
              <a:rPr lang="en" altLang="zh-CN" sz="2000" dirty="0">
                <a:latin typeface="Avenir Next" panose="020B0503020202020204" pitchFamily="34" charset="0"/>
              </a:rPr>
              <a:t>Bound to </a:t>
            </a:r>
            <a:r>
              <a:rPr lang="en" altLang="zh-CN" sz="2000" b="1" dirty="0">
                <a:latin typeface="Avenir Next" panose="020B0503020202020204" pitchFamily="34" charset="0"/>
              </a:rPr>
              <a:t>SQL-only interaction</a:t>
            </a:r>
          </a:p>
          <a:p>
            <a:pPr marL="285750" indent="-285750">
              <a:buFont typeface="Arial" panose="020B0604020202020204" pitchFamily="34" charset="0"/>
              <a:buChar char="•"/>
            </a:pPr>
            <a:r>
              <a:rPr lang="en-US" altLang="zh-CN" sz="2000" dirty="0">
                <a:latin typeface="Avenir Next" panose="020B0503020202020204" pitchFamily="34" charset="0"/>
              </a:rPr>
              <a:t>Weak</a:t>
            </a:r>
            <a:r>
              <a:rPr lang="en" altLang="zh-CN" sz="2000" dirty="0">
                <a:latin typeface="Avenir Next" panose="020B0503020202020204" pitchFamily="34" charset="0"/>
              </a:rPr>
              <a:t> in </a:t>
            </a:r>
            <a:r>
              <a:rPr lang="en" altLang="zh-CN" sz="2000" b="1" dirty="0">
                <a:latin typeface="Avenir Next" panose="020B0503020202020204" pitchFamily="34" charset="0"/>
              </a:rPr>
              <a:t>cross-DB or heterogeneous sources</a:t>
            </a:r>
          </a:p>
          <a:p>
            <a:pPr marL="285750" indent="-285750">
              <a:buFont typeface="Arial" panose="020B0604020202020204" pitchFamily="34" charset="0"/>
              <a:buChar char="•"/>
            </a:pPr>
            <a:endParaRPr lang="zh-CN" altLang="en-US" sz="2000" dirty="0">
              <a:latin typeface="Avenir Next" panose="020B0503020202020204" pitchFamily="34" charset="0"/>
            </a:endParaRPr>
          </a:p>
        </p:txBody>
      </p:sp>
    </p:spTree>
    <p:extLst>
      <p:ext uri="{BB962C8B-B14F-4D97-AF65-F5344CB8AC3E}">
        <p14:creationId xmlns:p14="http://schemas.microsoft.com/office/powerpoint/2010/main" val="1185814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D4B8F-8C11-DB0A-AC71-26C9A7F81A6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65BE2C-0F18-04C4-A251-9659D9B2B27F}"/>
              </a:ext>
            </a:extLst>
          </p:cNvPr>
          <p:cNvSpPr>
            <a:spLocks noGrp="1"/>
          </p:cNvSpPr>
          <p:nvPr>
            <p:ph type="sldNum" sz="quarter" idx="12"/>
          </p:nvPr>
        </p:nvSpPr>
        <p:spPr>
          <a:xfrm>
            <a:off x="10778247" y="6402388"/>
            <a:ext cx="1221012" cy="365125"/>
          </a:xfrm>
        </p:spPr>
        <p:txBody>
          <a:bodyPr/>
          <a:lstStyle/>
          <a:p>
            <a:fld id="{1A555381-9BA3-9543-9FC3-0B4BD9DA0727}" type="slidenum">
              <a:rPr kumimoji="1" lang="zh-CN" altLang="en-US" smtClean="0"/>
              <a:t>76</a:t>
            </a:fld>
            <a:endParaRPr kumimoji="1" lang="zh-CN" altLang="en-US" dirty="0"/>
          </a:p>
        </p:txBody>
      </p:sp>
      <p:pic>
        <p:nvPicPr>
          <p:cNvPr id="6" name="图片 5" descr="形状&#10;&#10;AI 生成的内容可能不正确。">
            <a:extLst>
              <a:ext uri="{FF2B5EF4-FFF2-40B4-BE49-F238E27FC236}">
                <a16:creationId xmlns:a16="http://schemas.microsoft.com/office/drawing/2014/main" id="{BB04D920-6798-764F-857D-C2EDF0639A5F}"/>
              </a:ext>
            </a:extLst>
          </p:cNvPr>
          <p:cNvPicPr>
            <a:picLocks noChangeAspect="1"/>
          </p:cNvPicPr>
          <p:nvPr/>
        </p:nvPicPr>
        <p:blipFill>
          <a:blip r:embed="rId3"/>
          <a:stretch>
            <a:fillRect/>
          </a:stretch>
        </p:blipFill>
        <p:spPr>
          <a:xfrm>
            <a:off x="1177455" y="5502738"/>
            <a:ext cx="900000" cy="900000"/>
          </a:xfrm>
          <a:prstGeom prst="rect">
            <a:avLst/>
          </a:prstGeom>
        </p:spPr>
      </p:pic>
      <p:pic>
        <p:nvPicPr>
          <p:cNvPr id="8" name="图片 7" descr="形状&#10;&#10;AI 生成的内容可能不正确。">
            <a:extLst>
              <a:ext uri="{FF2B5EF4-FFF2-40B4-BE49-F238E27FC236}">
                <a16:creationId xmlns:a16="http://schemas.microsoft.com/office/drawing/2014/main" id="{27D1D5F6-F504-78C2-E012-7BDE4B223AD5}"/>
              </a:ext>
            </a:extLst>
          </p:cNvPr>
          <p:cNvPicPr>
            <a:picLocks noChangeAspect="1"/>
          </p:cNvPicPr>
          <p:nvPr/>
        </p:nvPicPr>
        <p:blipFill>
          <a:blip r:embed="rId4"/>
          <a:stretch>
            <a:fillRect/>
          </a:stretch>
        </p:blipFill>
        <p:spPr>
          <a:xfrm>
            <a:off x="1177455" y="4061540"/>
            <a:ext cx="900000" cy="900000"/>
          </a:xfrm>
          <a:prstGeom prst="rect">
            <a:avLst/>
          </a:prstGeom>
        </p:spPr>
      </p:pic>
      <p:pic>
        <p:nvPicPr>
          <p:cNvPr id="10" name="图片 9" descr="图标&#10;&#10;AI 生成的内容可能不正确。">
            <a:extLst>
              <a:ext uri="{FF2B5EF4-FFF2-40B4-BE49-F238E27FC236}">
                <a16:creationId xmlns:a16="http://schemas.microsoft.com/office/drawing/2014/main" id="{B4278F8C-17B1-B4E6-D46C-5C6151EFA7F4}"/>
              </a:ext>
            </a:extLst>
          </p:cNvPr>
          <p:cNvPicPr>
            <a:picLocks noChangeAspect="1"/>
          </p:cNvPicPr>
          <p:nvPr/>
        </p:nvPicPr>
        <p:blipFill>
          <a:blip r:embed="rId5"/>
          <a:stretch>
            <a:fillRect/>
          </a:stretch>
        </p:blipFill>
        <p:spPr>
          <a:xfrm>
            <a:off x="1177455" y="1179144"/>
            <a:ext cx="900000" cy="900000"/>
          </a:xfrm>
          <a:prstGeom prst="rect">
            <a:avLst/>
          </a:prstGeom>
        </p:spPr>
      </p:pic>
      <p:pic>
        <p:nvPicPr>
          <p:cNvPr id="12" name="图片 11" descr="形状&#10;&#10;AI 生成的内容可能不正确。">
            <a:extLst>
              <a:ext uri="{FF2B5EF4-FFF2-40B4-BE49-F238E27FC236}">
                <a16:creationId xmlns:a16="http://schemas.microsoft.com/office/drawing/2014/main" id="{BAA092F4-74B0-99A8-626C-6A67188DA50B}"/>
              </a:ext>
            </a:extLst>
          </p:cNvPr>
          <p:cNvPicPr>
            <a:picLocks noChangeAspect="1"/>
          </p:cNvPicPr>
          <p:nvPr/>
        </p:nvPicPr>
        <p:blipFill>
          <a:blip r:embed="rId6"/>
          <a:stretch>
            <a:fillRect/>
          </a:stretch>
        </p:blipFill>
        <p:spPr>
          <a:xfrm>
            <a:off x="1177455" y="2620342"/>
            <a:ext cx="900000" cy="900000"/>
          </a:xfrm>
          <a:prstGeom prst="rect">
            <a:avLst/>
          </a:prstGeom>
        </p:spPr>
      </p:pic>
      <p:sp>
        <p:nvSpPr>
          <p:cNvPr id="14" name="文本框 13">
            <a:extLst>
              <a:ext uri="{FF2B5EF4-FFF2-40B4-BE49-F238E27FC236}">
                <a16:creationId xmlns:a16="http://schemas.microsoft.com/office/drawing/2014/main" id="{94CA50E4-EC4A-D872-E050-8E4367DF030C}"/>
              </a:ext>
            </a:extLst>
          </p:cNvPr>
          <p:cNvSpPr txBox="1"/>
          <p:nvPr/>
        </p:nvSpPr>
        <p:spPr>
          <a:xfrm>
            <a:off x="1124049" y="3606275"/>
            <a:ext cx="1006813" cy="369332"/>
          </a:xfrm>
          <a:prstGeom prst="rect">
            <a:avLst/>
          </a:prstGeom>
          <a:noFill/>
        </p:spPr>
        <p:txBody>
          <a:bodyPr wrap="square">
            <a:spAutoFit/>
          </a:bodyPr>
          <a:lstStyle/>
          <a:p>
            <a:pPr algn="ctr"/>
            <a:r>
              <a:rPr lang="en" altLang="zh-CN" b="1" dirty="0">
                <a:latin typeface="Avenir Next" panose="020B0503020202020204" pitchFamily="34" charset="0"/>
              </a:rPr>
              <a:t>Video</a:t>
            </a:r>
            <a:endParaRPr lang="zh-CN" altLang="en-US" b="1" dirty="0">
              <a:latin typeface="Avenir Next" panose="020B0503020202020204" pitchFamily="34" charset="0"/>
            </a:endParaRPr>
          </a:p>
        </p:txBody>
      </p:sp>
      <p:sp>
        <p:nvSpPr>
          <p:cNvPr id="15" name="文本框 14">
            <a:extLst>
              <a:ext uri="{FF2B5EF4-FFF2-40B4-BE49-F238E27FC236}">
                <a16:creationId xmlns:a16="http://schemas.microsoft.com/office/drawing/2014/main" id="{21245919-CE00-B05F-6BA5-DED866E77748}"/>
              </a:ext>
            </a:extLst>
          </p:cNvPr>
          <p:cNvSpPr txBox="1"/>
          <p:nvPr/>
        </p:nvSpPr>
        <p:spPr>
          <a:xfrm>
            <a:off x="1124049" y="2165077"/>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sp>
        <p:nvSpPr>
          <p:cNvPr id="17" name="文本框 16">
            <a:extLst>
              <a:ext uri="{FF2B5EF4-FFF2-40B4-BE49-F238E27FC236}">
                <a16:creationId xmlns:a16="http://schemas.microsoft.com/office/drawing/2014/main" id="{31D6C59B-966E-7809-2508-3D495BAC66F0}"/>
              </a:ext>
            </a:extLst>
          </p:cNvPr>
          <p:cNvSpPr txBox="1"/>
          <p:nvPr/>
        </p:nvSpPr>
        <p:spPr>
          <a:xfrm>
            <a:off x="884100" y="6488668"/>
            <a:ext cx="1486711" cy="369332"/>
          </a:xfrm>
          <a:prstGeom prst="rect">
            <a:avLst/>
          </a:prstGeom>
          <a:noFill/>
        </p:spPr>
        <p:txBody>
          <a:bodyPr wrap="square">
            <a:spAutoFit/>
          </a:bodyPr>
          <a:lstStyle/>
          <a:p>
            <a:pPr algn="ctr"/>
            <a:r>
              <a:rPr lang="en" altLang="zh-CN" b="1" dirty="0">
                <a:latin typeface="Avenir Next" panose="020B0503020202020204" pitchFamily="34" charset="0"/>
              </a:rPr>
              <a:t>Document</a:t>
            </a:r>
            <a:endParaRPr lang="zh-CN" altLang="en-US" b="1" dirty="0">
              <a:latin typeface="Avenir Next" panose="020B0503020202020204" pitchFamily="34" charset="0"/>
            </a:endParaRPr>
          </a:p>
        </p:txBody>
      </p:sp>
      <p:sp>
        <p:nvSpPr>
          <p:cNvPr id="18" name="文本框 17">
            <a:extLst>
              <a:ext uri="{FF2B5EF4-FFF2-40B4-BE49-F238E27FC236}">
                <a16:creationId xmlns:a16="http://schemas.microsoft.com/office/drawing/2014/main" id="{5391B76A-68EB-79F8-0F33-562E00F3E2AA}"/>
              </a:ext>
            </a:extLst>
          </p:cNvPr>
          <p:cNvSpPr txBox="1"/>
          <p:nvPr/>
        </p:nvSpPr>
        <p:spPr>
          <a:xfrm>
            <a:off x="1124049" y="5047473"/>
            <a:ext cx="1006813" cy="369332"/>
          </a:xfrm>
          <a:prstGeom prst="rect">
            <a:avLst/>
          </a:prstGeom>
          <a:noFill/>
        </p:spPr>
        <p:txBody>
          <a:bodyPr wrap="square">
            <a:spAutoFit/>
          </a:bodyPr>
          <a:lstStyle/>
          <a:p>
            <a:pPr algn="ctr"/>
            <a:r>
              <a:rPr lang="en" altLang="zh-CN" b="1" dirty="0">
                <a:latin typeface="Avenir Next" panose="020B0503020202020204" pitchFamily="34" charset="0"/>
              </a:rPr>
              <a:t>Image</a:t>
            </a:r>
            <a:endParaRPr lang="zh-CN" altLang="en-US" b="1" dirty="0">
              <a:latin typeface="Avenir Next" panose="020B0503020202020204" pitchFamily="34" charset="0"/>
            </a:endParaRPr>
          </a:p>
        </p:txBody>
      </p:sp>
      <p:sp>
        <p:nvSpPr>
          <p:cNvPr id="19" name="圆角矩形 18">
            <a:extLst>
              <a:ext uri="{FF2B5EF4-FFF2-40B4-BE49-F238E27FC236}">
                <a16:creationId xmlns:a16="http://schemas.microsoft.com/office/drawing/2014/main" id="{31A0BC6F-7B02-E9E3-0F18-34B5264DD57C}"/>
              </a:ext>
            </a:extLst>
          </p:cNvPr>
          <p:cNvSpPr/>
          <p:nvPr/>
        </p:nvSpPr>
        <p:spPr>
          <a:xfrm>
            <a:off x="4640094" y="3289754"/>
            <a:ext cx="2042808" cy="93714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2400" b="1" dirty="0">
                <a:latin typeface="Avenir Next" panose="020B0503020202020204" pitchFamily="34" charset="0"/>
              </a:rPr>
              <a:t>Data</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Agents</a:t>
            </a:r>
            <a:endParaRPr kumimoji="1" lang="zh-CN" altLang="en-US" sz="2400" b="1" dirty="0">
              <a:latin typeface="Avenir Next" panose="020B0503020202020204" pitchFamily="34" charset="0"/>
            </a:endParaRPr>
          </a:p>
        </p:txBody>
      </p:sp>
      <p:pic>
        <p:nvPicPr>
          <p:cNvPr id="20" name="图片 19" descr="图标&#10;&#10;AI 生成的内容可能不正确。">
            <a:extLst>
              <a:ext uri="{FF2B5EF4-FFF2-40B4-BE49-F238E27FC236}">
                <a16:creationId xmlns:a16="http://schemas.microsoft.com/office/drawing/2014/main" id="{5A5478F1-45E1-1F62-CC96-BFA204EA704A}"/>
              </a:ext>
            </a:extLst>
          </p:cNvPr>
          <p:cNvPicPr>
            <a:picLocks noChangeAspect="1"/>
          </p:cNvPicPr>
          <p:nvPr/>
        </p:nvPicPr>
        <p:blipFill>
          <a:blip r:embed="rId5"/>
          <a:stretch>
            <a:fillRect/>
          </a:stretch>
        </p:blipFill>
        <p:spPr>
          <a:xfrm>
            <a:off x="9744731" y="1107443"/>
            <a:ext cx="900000" cy="900000"/>
          </a:xfrm>
          <a:prstGeom prst="rect">
            <a:avLst/>
          </a:prstGeom>
        </p:spPr>
      </p:pic>
      <p:sp>
        <p:nvSpPr>
          <p:cNvPr id="21" name="文本框 20">
            <a:extLst>
              <a:ext uri="{FF2B5EF4-FFF2-40B4-BE49-F238E27FC236}">
                <a16:creationId xmlns:a16="http://schemas.microsoft.com/office/drawing/2014/main" id="{F4DA2038-35B2-DC54-2DD7-4D3A642CA019}"/>
              </a:ext>
            </a:extLst>
          </p:cNvPr>
          <p:cNvSpPr txBox="1"/>
          <p:nvPr/>
        </p:nvSpPr>
        <p:spPr>
          <a:xfrm>
            <a:off x="9691325" y="2092909"/>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pic>
        <p:nvPicPr>
          <p:cNvPr id="23" name="图片 22" descr="图标&#10;&#10;AI 生成的内容可能不正确。">
            <a:extLst>
              <a:ext uri="{FF2B5EF4-FFF2-40B4-BE49-F238E27FC236}">
                <a16:creationId xmlns:a16="http://schemas.microsoft.com/office/drawing/2014/main" id="{88666541-8535-E57A-F909-EE7833B8F7E8}"/>
              </a:ext>
            </a:extLst>
          </p:cNvPr>
          <p:cNvPicPr>
            <a:picLocks noChangeAspect="1"/>
          </p:cNvPicPr>
          <p:nvPr/>
        </p:nvPicPr>
        <p:blipFill>
          <a:blip r:embed="rId7"/>
          <a:stretch>
            <a:fillRect/>
          </a:stretch>
        </p:blipFill>
        <p:spPr>
          <a:xfrm>
            <a:off x="9744731" y="3987971"/>
            <a:ext cx="900000" cy="900000"/>
          </a:xfrm>
          <a:prstGeom prst="rect">
            <a:avLst/>
          </a:prstGeom>
        </p:spPr>
      </p:pic>
      <p:pic>
        <p:nvPicPr>
          <p:cNvPr id="25" name="图片 24" descr="徽标, 图标&#10;&#10;AI 生成的内容可能不正确。">
            <a:extLst>
              <a:ext uri="{FF2B5EF4-FFF2-40B4-BE49-F238E27FC236}">
                <a16:creationId xmlns:a16="http://schemas.microsoft.com/office/drawing/2014/main" id="{00C28F7A-1D97-5F01-B5A0-A9E49A18AB3B}"/>
              </a:ext>
            </a:extLst>
          </p:cNvPr>
          <p:cNvPicPr>
            <a:picLocks noChangeAspect="1"/>
          </p:cNvPicPr>
          <p:nvPr/>
        </p:nvPicPr>
        <p:blipFill>
          <a:blip r:embed="rId8"/>
          <a:stretch>
            <a:fillRect/>
          </a:stretch>
        </p:blipFill>
        <p:spPr>
          <a:xfrm>
            <a:off x="9744731" y="2547707"/>
            <a:ext cx="900000" cy="900000"/>
          </a:xfrm>
          <a:prstGeom prst="rect">
            <a:avLst/>
          </a:prstGeom>
        </p:spPr>
      </p:pic>
      <p:sp>
        <p:nvSpPr>
          <p:cNvPr id="26" name="文本框 25">
            <a:extLst>
              <a:ext uri="{FF2B5EF4-FFF2-40B4-BE49-F238E27FC236}">
                <a16:creationId xmlns:a16="http://schemas.microsoft.com/office/drawing/2014/main" id="{79696356-B3A9-6F26-93D4-564022DF7778}"/>
              </a:ext>
            </a:extLst>
          </p:cNvPr>
          <p:cNvSpPr txBox="1"/>
          <p:nvPr/>
        </p:nvSpPr>
        <p:spPr>
          <a:xfrm>
            <a:off x="9335995" y="3533173"/>
            <a:ext cx="1717472" cy="369332"/>
          </a:xfrm>
          <a:prstGeom prst="rect">
            <a:avLst/>
          </a:prstGeom>
          <a:noFill/>
        </p:spPr>
        <p:txBody>
          <a:bodyPr wrap="square">
            <a:spAutoFit/>
          </a:bodyPr>
          <a:lstStyle/>
          <a:p>
            <a:pPr algn="ctr"/>
            <a:r>
              <a:rPr lang="en" altLang="zh-CN" b="1" dirty="0">
                <a:latin typeface="Avenir Next" panose="020B0503020202020204" pitchFamily="34" charset="0"/>
              </a:rPr>
              <a:t>Visualization</a:t>
            </a:r>
            <a:endParaRPr lang="zh-CN" altLang="en-US" b="1" dirty="0">
              <a:latin typeface="Avenir Next" panose="020B0503020202020204" pitchFamily="34" charset="0"/>
            </a:endParaRPr>
          </a:p>
        </p:txBody>
      </p:sp>
      <p:sp>
        <p:nvSpPr>
          <p:cNvPr id="27" name="文本框 26">
            <a:extLst>
              <a:ext uri="{FF2B5EF4-FFF2-40B4-BE49-F238E27FC236}">
                <a16:creationId xmlns:a16="http://schemas.microsoft.com/office/drawing/2014/main" id="{17F2CB23-6F14-EB67-E4C7-63B6F49DF3C1}"/>
              </a:ext>
            </a:extLst>
          </p:cNvPr>
          <p:cNvSpPr txBox="1"/>
          <p:nvPr/>
        </p:nvSpPr>
        <p:spPr>
          <a:xfrm>
            <a:off x="9095350" y="4973437"/>
            <a:ext cx="2198762" cy="369332"/>
          </a:xfrm>
          <a:prstGeom prst="rect">
            <a:avLst/>
          </a:prstGeom>
          <a:noFill/>
        </p:spPr>
        <p:txBody>
          <a:bodyPr wrap="square">
            <a:spAutoFit/>
          </a:bodyPr>
          <a:lstStyle/>
          <a:p>
            <a:pPr algn="ctr"/>
            <a:r>
              <a:rPr lang="en" altLang="zh-CN" b="1" dirty="0">
                <a:latin typeface="Avenir Next" panose="020B0503020202020204" pitchFamily="34" charset="0"/>
              </a:rPr>
              <a:t>Insight Report </a:t>
            </a:r>
            <a:endParaRPr lang="zh-CN" altLang="en-US" b="1" dirty="0">
              <a:latin typeface="Avenir Next" panose="020B0503020202020204" pitchFamily="34" charset="0"/>
            </a:endParaRPr>
          </a:p>
        </p:txBody>
      </p:sp>
      <p:pic>
        <p:nvPicPr>
          <p:cNvPr id="29" name="图片 28" descr="图标&#10;&#10;AI 生成的内容可能不正确。">
            <a:extLst>
              <a:ext uri="{FF2B5EF4-FFF2-40B4-BE49-F238E27FC236}">
                <a16:creationId xmlns:a16="http://schemas.microsoft.com/office/drawing/2014/main" id="{B344E6AE-0830-3F7B-47C4-89331914EA5F}"/>
              </a:ext>
            </a:extLst>
          </p:cNvPr>
          <p:cNvPicPr>
            <a:picLocks noChangeAspect="1"/>
          </p:cNvPicPr>
          <p:nvPr/>
        </p:nvPicPr>
        <p:blipFill>
          <a:blip r:embed="rId9"/>
          <a:stretch>
            <a:fillRect/>
          </a:stretch>
        </p:blipFill>
        <p:spPr>
          <a:xfrm>
            <a:off x="9735731" y="5428237"/>
            <a:ext cx="918000" cy="900000"/>
          </a:xfrm>
          <a:prstGeom prst="rect">
            <a:avLst/>
          </a:prstGeom>
        </p:spPr>
      </p:pic>
      <p:sp>
        <p:nvSpPr>
          <p:cNvPr id="30" name="文本框 29">
            <a:extLst>
              <a:ext uri="{FF2B5EF4-FFF2-40B4-BE49-F238E27FC236}">
                <a16:creationId xmlns:a16="http://schemas.microsoft.com/office/drawing/2014/main" id="{63CCBFDF-B71F-965C-9D5E-7B7E60C98ECE}"/>
              </a:ext>
            </a:extLst>
          </p:cNvPr>
          <p:cNvSpPr txBox="1"/>
          <p:nvPr/>
        </p:nvSpPr>
        <p:spPr>
          <a:xfrm>
            <a:off x="8865325" y="6422046"/>
            <a:ext cx="2908251" cy="369332"/>
          </a:xfrm>
          <a:prstGeom prst="rect">
            <a:avLst/>
          </a:prstGeom>
          <a:noFill/>
        </p:spPr>
        <p:txBody>
          <a:bodyPr wrap="square">
            <a:spAutoFit/>
          </a:bodyPr>
          <a:lstStyle/>
          <a:p>
            <a:pPr algn="ctr"/>
            <a:r>
              <a:rPr lang="en-US" altLang="zh-CN" b="1" dirty="0">
                <a:latin typeface="Avenir Next" panose="020B0503020202020204" pitchFamily="34" charset="0"/>
              </a:rPr>
              <a:t>Insight</a:t>
            </a:r>
            <a:r>
              <a:rPr lang="zh-CN" altLang="en-US" b="1" dirty="0">
                <a:latin typeface="Avenir Next" panose="020B0503020202020204" pitchFamily="34" charset="0"/>
              </a:rPr>
              <a:t> </a:t>
            </a:r>
            <a:r>
              <a:rPr lang="en-US" altLang="zh-CN" b="1" dirty="0">
                <a:latin typeface="Avenir Next" panose="020B0503020202020204" pitchFamily="34" charset="0"/>
              </a:rPr>
              <a:t>Video</a:t>
            </a:r>
            <a:endParaRPr lang="zh-CN" altLang="en-US" b="1" dirty="0">
              <a:latin typeface="Avenir Next" panose="020B0503020202020204" pitchFamily="34" charset="0"/>
            </a:endParaRPr>
          </a:p>
        </p:txBody>
      </p:sp>
      <p:cxnSp>
        <p:nvCxnSpPr>
          <p:cNvPr id="33" name="曲线连接符 32">
            <a:extLst>
              <a:ext uri="{FF2B5EF4-FFF2-40B4-BE49-F238E27FC236}">
                <a16:creationId xmlns:a16="http://schemas.microsoft.com/office/drawing/2014/main" id="{1821FBC0-E16D-0684-82EA-EEBB44EF08AE}"/>
              </a:ext>
            </a:extLst>
          </p:cNvPr>
          <p:cNvCxnSpPr>
            <a:cxnSpLocks/>
            <a:stCxn id="12" idx="3"/>
            <a:endCxn id="19" idx="1"/>
          </p:cNvCxnSpPr>
          <p:nvPr/>
        </p:nvCxnSpPr>
        <p:spPr>
          <a:xfrm>
            <a:off x="2077455" y="3070342"/>
            <a:ext cx="2562639" cy="687985"/>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89C25A48-0CAE-53E3-B590-643311C39B7F}"/>
              </a:ext>
            </a:extLst>
          </p:cNvPr>
          <p:cNvCxnSpPr>
            <a:cxnSpLocks/>
            <a:stCxn id="8" idx="3"/>
            <a:endCxn id="19" idx="1"/>
          </p:cNvCxnSpPr>
          <p:nvPr/>
        </p:nvCxnSpPr>
        <p:spPr>
          <a:xfrm flipV="1">
            <a:off x="2077455" y="3758327"/>
            <a:ext cx="2562639" cy="753213"/>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a:extLst>
              <a:ext uri="{FF2B5EF4-FFF2-40B4-BE49-F238E27FC236}">
                <a16:creationId xmlns:a16="http://schemas.microsoft.com/office/drawing/2014/main" id="{B41126EA-643D-93A0-5DC3-4782328D9C56}"/>
              </a:ext>
            </a:extLst>
          </p:cNvPr>
          <p:cNvCxnSpPr>
            <a:cxnSpLocks/>
            <a:stCxn id="6" idx="3"/>
            <a:endCxn id="19" idx="1"/>
          </p:cNvCxnSpPr>
          <p:nvPr/>
        </p:nvCxnSpPr>
        <p:spPr>
          <a:xfrm flipV="1">
            <a:off x="2077455" y="3758327"/>
            <a:ext cx="2562639" cy="2194411"/>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FB54699B-6A0E-93C1-044F-8FCD48CEA044}"/>
              </a:ext>
            </a:extLst>
          </p:cNvPr>
          <p:cNvCxnSpPr>
            <a:stCxn id="10" idx="3"/>
            <a:endCxn id="19" idx="1"/>
          </p:cNvCxnSpPr>
          <p:nvPr/>
        </p:nvCxnSpPr>
        <p:spPr>
          <a:xfrm>
            <a:off x="2077455" y="1629144"/>
            <a:ext cx="2562639" cy="2129183"/>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a:extLst>
              <a:ext uri="{FF2B5EF4-FFF2-40B4-BE49-F238E27FC236}">
                <a16:creationId xmlns:a16="http://schemas.microsoft.com/office/drawing/2014/main" id="{59D64618-7194-F485-0E71-E298196D4FBF}"/>
              </a:ext>
            </a:extLst>
          </p:cNvPr>
          <p:cNvCxnSpPr>
            <a:cxnSpLocks/>
            <a:stCxn id="19" idx="3"/>
            <a:endCxn id="20" idx="1"/>
          </p:cNvCxnSpPr>
          <p:nvPr/>
        </p:nvCxnSpPr>
        <p:spPr>
          <a:xfrm flipV="1">
            <a:off x="6682902" y="1557443"/>
            <a:ext cx="3061829" cy="2200884"/>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a:extLst>
              <a:ext uri="{FF2B5EF4-FFF2-40B4-BE49-F238E27FC236}">
                <a16:creationId xmlns:a16="http://schemas.microsoft.com/office/drawing/2014/main" id="{D02064AF-2442-2387-ADC2-379BD2443AD6}"/>
              </a:ext>
            </a:extLst>
          </p:cNvPr>
          <p:cNvCxnSpPr>
            <a:cxnSpLocks/>
            <a:stCxn id="19" idx="3"/>
            <a:endCxn id="25" idx="1"/>
          </p:cNvCxnSpPr>
          <p:nvPr/>
        </p:nvCxnSpPr>
        <p:spPr>
          <a:xfrm flipV="1">
            <a:off x="6682902" y="2997707"/>
            <a:ext cx="3061829" cy="760620"/>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a:extLst>
              <a:ext uri="{FF2B5EF4-FFF2-40B4-BE49-F238E27FC236}">
                <a16:creationId xmlns:a16="http://schemas.microsoft.com/office/drawing/2014/main" id="{29B0F8E2-6A6F-EEEB-7C23-2C967C2FAEB1}"/>
              </a:ext>
            </a:extLst>
          </p:cNvPr>
          <p:cNvCxnSpPr>
            <a:cxnSpLocks/>
            <a:stCxn id="19" idx="3"/>
            <a:endCxn id="23" idx="1"/>
          </p:cNvCxnSpPr>
          <p:nvPr/>
        </p:nvCxnSpPr>
        <p:spPr>
          <a:xfrm>
            <a:off x="6682902" y="3758327"/>
            <a:ext cx="3061829" cy="679644"/>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a:extLst>
              <a:ext uri="{FF2B5EF4-FFF2-40B4-BE49-F238E27FC236}">
                <a16:creationId xmlns:a16="http://schemas.microsoft.com/office/drawing/2014/main" id="{EFA2DA46-F0B4-4CD0-220C-33102336833F}"/>
              </a:ext>
            </a:extLst>
          </p:cNvPr>
          <p:cNvCxnSpPr>
            <a:cxnSpLocks/>
            <a:stCxn id="19" idx="3"/>
            <a:endCxn id="29" idx="1"/>
          </p:cNvCxnSpPr>
          <p:nvPr/>
        </p:nvCxnSpPr>
        <p:spPr>
          <a:xfrm>
            <a:off x="6682902" y="3758327"/>
            <a:ext cx="3052829" cy="2119910"/>
          </a:xfrm>
          <a:prstGeom prst="curvedConnector3">
            <a:avLst>
              <a:gd name="adj1" fmla="val 50000"/>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63D6D52-9AA4-7BF1-9CE4-B21062AB897C}"/>
              </a:ext>
            </a:extLst>
          </p:cNvPr>
          <p:cNvSpPr txBox="1"/>
          <p:nvPr/>
        </p:nvSpPr>
        <p:spPr>
          <a:xfrm>
            <a:off x="2442118" y="51209"/>
            <a:ext cx="8336129" cy="1785104"/>
          </a:xfrm>
          <a:prstGeom prst="rect">
            <a:avLst/>
          </a:prstGeom>
          <a:noFill/>
        </p:spPr>
        <p:txBody>
          <a:bodyPr wrap="square">
            <a:spAutoFit/>
          </a:bodyPr>
          <a:lstStyle/>
          <a:p>
            <a:pPr marL="285750" indent="-285750">
              <a:buFont typeface="Arial" panose="020B0604020202020204" pitchFamily="34" charset="0"/>
              <a:buChar char="•"/>
            </a:pPr>
            <a:r>
              <a:rPr lang="en" altLang="zh-CN" sz="2200" b="1" dirty="0">
                <a:latin typeface="Avenir Next" panose="020B0503020202020204" pitchFamily="34" charset="0"/>
              </a:rPr>
              <a:t>Unified Query Interface</a:t>
            </a:r>
            <a:r>
              <a:rPr lang="en-US" altLang="zh-CN" sz="2200" b="1" dirty="0">
                <a:latin typeface="Avenir Next" panose="020B0503020202020204" pitchFamily="34" charset="0"/>
              </a:rPr>
              <a:t>:</a:t>
            </a:r>
            <a:r>
              <a:rPr lang="zh-CN" altLang="en-US" sz="2200" b="1" dirty="0">
                <a:latin typeface="Avenir Next" panose="020B0503020202020204" pitchFamily="34" charset="0"/>
              </a:rPr>
              <a:t> </a:t>
            </a:r>
            <a:r>
              <a:rPr lang="en" altLang="zh-CN" sz="2200" dirty="0">
                <a:latin typeface="Avenir Next" panose="020B0503020202020204" pitchFamily="34" charset="0"/>
              </a:rPr>
              <a:t>SQL</a:t>
            </a:r>
            <a:r>
              <a:rPr lang="zh-CN" altLang="en-US" sz="2200" dirty="0">
                <a:latin typeface="Avenir Next" panose="020B0503020202020204" pitchFamily="34" charset="0"/>
              </a:rPr>
              <a:t> </a:t>
            </a:r>
            <a:r>
              <a:rPr lang="en-US" altLang="zh-CN" sz="2200" dirty="0">
                <a:latin typeface="Avenir Next" panose="020B0503020202020204" pitchFamily="34" charset="0"/>
                <a:sym typeface="Wingdings" pitchFamily="2" charset="2"/>
              </a:rPr>
              <a:t></a:t>
            </a:r>
            <a:r>
              <a:rPr lang="zh-CN" altLang="en-US" sz="2200" dirty="0">
                <a:latin typeface="Avenir Next" panose="020B0503020202020204" pitchFamily="34" charset="0"/>
                <a:sym typeface="Wingdings" pitchFamily="2" charset="2"/>
              </a:rPr>
              <a:t> </a:t>
            </a:r>
            <a:r>
              <a:rPr lang="en-US" altLang="zh-CN" sz="2200" dirty="0">
                <a:latin typeface="Avenir Next" panose="020B0503020202020204" pitchFamily="34" charset="0"/>
                <a:sym typeface="Wingdings" pitchFamily="2" charset="2"/>
              </a:rPr>
              <a:t>Semantic</a:t>
            </a:r>
            <a:r>
              <a:rPr lang="zh-CN" altLang="en-US" sz="2200" dirty="0">
                <a:latin typeface="Avenir Next" panose="020B0503020202020204" pitchFamily="34" charset="0"/>
                <a:sym typeface="Wingdings" pitchFamily="2" charset="2"/>
              </a:rPr>
              <a:t> </a:t>
            </a:r>
            <a:r>
              <a:rPr lang="en-US" altLang="zh-CN" sz="2200" dirty="0">
                <a:latin typeface="Avenir Next" panose="020B0503020202020204" pitchFamily="34" charset="0"/>
                <a:sym typeface="Wingdings" pitchFamily="2" charset="2"/>
              </a:rPr>
              <a:t>Operators</a:t>
            </a:r>
            <a:endParaRPr lang="en" altLang="zh-CN" sz="2200" dirty="0">
              <a:latin typeface="Avenir Next" panose="020B0503020202020204" pitchFamily="34" charset="0"/>
            </a:endParaRPr>
          </a:p>
          <a:p>
            <a:pPr marL="285750" indent="-285750">
              <a:buFont typeface="Arial" panose="020B0604020202020204" pitchFamily="34" charset="0"/>
              <a:buChar char="•"/>
            </a:pPr>
            <a:r>
              <a:rPr lang="en" altLang="zh-CN" sz="2200" b="1" dirty="0">
                <a:latin typeface="Avenir Next" panose="020B0503020202020204" pitchFamily="34" charset="0"/>
              </a:rPr>
              <a:t>Multimodal Data </a:t>
            </a:r>
            <a:r>
              <a:rPr lang="en-US" altLang="zh-CN" sz="2200" b="1" dirty="0">
                <a:latin typeface="Avenir Next" panose="020B0503020202020204" pitchFamily="34" charset="0"/>
              </a:rPr>
              <a:t>Analysis</a:t>
            </a:r>
          </a:p>
          <a:p>
            <a:pPr marL="285750" indent="-285750">
              <a:buFont typeface="Arial" panose="020B0604020202020204" pitchFamily="34" charset="0"/>
              <a:buChar char="•"/>
            </a:pPr>
            <a:r>
              <a:rPr lang="en" altLang="zh-CN" sz="2200" b="1" dirty="0">
                <a:latin typeface="Avenir Next" panose="020B0503020202020204" pitchFamily="34" charset="0"/>
              </a:rPr>
              <a:t>Adaptive Reasoning and Orchestration</a:t>
            </a:r>
          </a:p>
          <a:p>
            <a:pPr marL="285750" indent="-285750">
              <a:buFont typeface="Arial" panose="020B0604020202020204" pitchFamily="34" charset="0"/>
              <a:buChar char="•"/>
            </a:pPr>
            <a:r>
              <a:rPr lang="en" altLang="zh-CN" sz="2200" b="1" dirty="0">
                <a:latin typeface="Avenir Next" panose="020B0503020202020204" pitchFamily="34" charset="0"/>
              </a:rPr>
              <a:t>Long-term Memory and Knowledge Augmentation</a:t>
            </a:r>
          </a:p>
          <a:p>
            <a:pPr marL="285750" indent="-285750">
              <a:buFont typeface="Arial" panose="020B0604020202020204" pitchFamily="34" charset="0"/>
              <a:buChar char="•"/>
            </a:pPr>
            <a:r>
              <a:rPr lang="en" altLang="zh-CN" sz="2200" b="1" dirty="0">
                <a:latin typeface="Avenir Next" panose="020B0503020202020204" pitchFamily="34" charset="0"/>
              </a:rPr>
              <a:t>Trustworthy and Cost-Aware Execution</a:t>
            </a:r>
            <a:endParaRPr lang="zh-CN" altLang="en-US" sz="2200" b="1" dirty="0">
              <a:latin typeface="Avenir Next" panose="020B0503020202020204" pitchFamily="34" charset="0"/>
            </a:endParaRPr>
          </a:p>
        </p:txBody>
      </p:sp>
    </p:spTree>
    <p:extLst>
      <p:ext uri="{BB962C8B-B14F-4D97-AF65-F5344CB8AC3E}">
        <p14:creationId xmlns:p14="http://schemas.microsoft.com/office/powerpoint/2010/main" val="1212528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1BA3B-FA33-47EE-2817-483B83807FBE}"/>
              </a:ext>
            </a:extLst>
          </p:cNvPr>
          <p:cNvSpPr>
            <a:spLocks noGrp="1"/>
          </p:cNvSpPr>
          <p:nvPr>
            <p:ph type="title"/>
          </p:nvPr>
        </p:nvSpPr>
        <p:spPr/>
        <p:txBody>
          <a:bodyPr/>
          <a:lstStyle/>
          <a:p>
            <a:r>
              <a:rPr kumimoji="1" lang="en-US" altLang="zh-CN" dirty="0">
                <a:latin typeface="Avenir Next" panose="020B0503020202020204" pitchFamily="34" charset="0"/>
              </a:rPr>
              <a:t>Data Agent</a:t>
            </a:r>
            <a:endParaRPr kumimoji="1" lang="zh-CN" altLang="en-US" dirty="0">
              <a:latin typeface="Avenir Next" panose="020B0503020202020204" pitchFamily="34" charset="0"/>
            </a:endParaRPr>
          </a:p>
        </p:txBody>
      </p:sp>
      <p:sp>
        <p:nvSpPr>
          <p:cNvPr id="3" name="内容占位符 2">
            <a:extLst>
              <a:ext uri="{FF2B5EF4-FFF2-40B4-BE49-F238E27FC236}">
                <a16:creationId xmlns:a16="http://schemas.microsoft.com/office/drawing/2014/main" id="{50A5E42B-969D-6130-DF8F-8F6A0F6E71EC}"/>
              </a:ext>
            </a:extLst>
          </p:cNvPr>
          <p:cNvSpPr>
            <a:spLocks noGrp="1"/>
          </p:cNvSpPr>
          <p:nvPr>
            <p:ph idx="1"/>
          </p:nvPr>
        </p:nvSpPr>
        <p:spPr>
          <a:xfrm>
            <a:off x="838200" y="1441094"/>
            <a:ext cx="6665843" cy="1935721"/>
          </a:xfrm>
        </p:spPr>
        <p:txBody>
          <a:bodyPr>
            <a:noAutofit/>
          </a:bodyPr>
          <a:lstStyle/>
          <a:p>
            <a:pPr>
              <a:lnSpc>
                <a:spcPct val="100000"/>
              </a:lnSpc>
              <a:buFont typeface="Wingdings" pitchFamily="2" charset="2"/>
              <a:buChar char="q"/>
            </a:pPr>
            <a:r>
              <a:rPr lang="en-US" altLang="zh-CN" sz="2400" b="1" dirty="0">
                <a:latin typeface="Avenir Next" panose="020B0503020202020204" pitchFamily="34" charset="0"/>
                <a:cs typeface="Arial" panose="020B0604020202090204" pitchFamily="34" charset="0"/>
              </a:rPr>
              <a:t> Data</a:t>
            </a:r>
            <a:r>
              <a:rPr lang="zh-CN" altLang="en-US" sz="2400" b="1" dirty="0">
                <a:latin typeface="Avenir Next" panose="020B0503020202020204" pitchFamily="34" charset="0"/>
                <a:cs typeface="Arial" panose="020B0604020202090204" pitchFamily="34" charset="0"/>
              </a:rPr>
              <a:t> </a:t>
            </a:r>
            <a:r>
              <a:rPr lang="en-US" altLang="zh-CN" sz="2400" b="1" dirty="0">
                <a:latin typeface="Avenir Next" panose="020B0503020202020204" pitchFamily="34" charset="0"/>
                <a:cs typeface="Arial" panose="020B0604020202090204" pitchFamily="34" charset="0"/>
              </a:rPr>
              <a:t>Agent:</a:t>
            </a:r>
            <a:r>
              <a:rPr lang="zh-CN" altLang="en-US" sz="2400" b="1"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designed to autonomously carry out data-related tasks with capabilities for knowledge comprehension, automatic planning, and self-reflection</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of</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LLMs</a:t>
            </a:r>
          </a:p>
          <a:p>
            <a:pPr marL="0" indent="0">
              <a:lnSpc>
                <a:spcPct val="100000"/>
              </a:lnSpc>
              <a:buNone/>
            </a:pPr>
            <a:endParaRPr lang="en-US" altLang="zh-CN" sz="1600" dirty="0">
              <a:latin typeface="Avenir Next" panose="020B0503020202020204" pitchFamily="34" charset="0"/>
              <a:cs typeface="Arial" panose="020B0604020202090204" pitchFamily="34" charset="0"/>
            </a:endParaRPr>
          </a:p>
          <a:p>
            <a:pPr>
              <a:lnSpc>
                <a:spcPct val="100000"/>
              </a:lnSpc>
            </a:pPr>
            <a:endParaRPr kumimoji="1" lang="zh-CN" altLang="en-US" sz="2400" dirty="0">
              <a:latin typeface="Avenir Next" panose="020B0503020202020204" pitchFamily="34" charset="0"/>
            </a:endParaRPr>
          </a:p>
        </p:txBody>
      </p:sp>
      <p:sp>
        <p:nvSpPr>
          <p:cNvPr id="4" name="灯片编号占位符 3">
            <a:extLst>
              <a:ext uri="{FF2B5EF4-FFF2-40B4-BE49-F238E27FC236}">
                <a16:creationId xmlns:a16="http://schemas.microsoft.com/office/drawing/2014/main" id="{D514D9B7-307D-1F21-25A2-363533C93BD1}"/>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77</a:t>
            </a:fld>
            <a:endParaRPr kumimoji="1" lang="zh-CN" altLang="en-US" dirty="0">
              <a:latin typeface="Avenir Next" panose="020B0503020202020204" pitchFamily="34" charset="0"/>
            </a:endParaRPr>
          </a:p>
        </p:txBody>
      </p:sp>
      <p:pic>
        <p:nvPicPr>
          <p:cNvPr id="5" name="图片 4">
            <a:extLst>
              <a:ext uri="{FF2B5EF4-FFF2-40B4-BE49-F238E27FC236}">
                <a16:creationId xmlns:a16="http://schemas.microsoft.com/office/drawing/2014/main" id="{751A5271-D69D-1271-E554-E3FD98015953}"/>
              </a:ext>
            </a:extLst>
          </p:cNvPr>
          <p:cNvPicPr>
            <a:picLocks noChangeAspect="1"/>
          </p:cNvPicPr>
          <p:nvPr/>
        </p:nvPicPr>
        <p:blipFill>
          <a:blip r:embed="rId2"/>
          <a:stretch>
            <a:fillRect/>
          </a:stretch>
        </p:blipFill>
        <p:spPr>
          <a:xfrm>
            <a:off x="6423751" y="1616941"/>
            <a:ext cx="5664616" cy="2208843"/>
          </a:xfrm>
          <a:prstGeom prst="rect">
            <a:avLst/>
          </a:prstGeom>
        </p:spPr>
      </p:pic>
      <p:sp>
        <p:nvSpPr>
          <p:cNvPr id="7" name="文本框 6">
            <a:extLst>
              <a:ext uri="{FF2B5EF4-FFF2-40B4-BE49-F238E27FC236}">
                <a16:creationId xmlns:a16="http://schemas.microsoft.com/office/drawing/2014/main" id="{63C8BE01-444A-B618-4DDD-B42356FB6C02}"/>
              </a:ext>
            </a:extLst>
          </p:cNvPr>
          <p:cNvSpPr txBox="1"/>
          <p:nvPr/>
        </p:nvSpPr>
        <p:spPr>
          <a:xfrm>
            <a:off x="838201" y="3649938"/>
            <a:ext cx="11161058" cy="2554545"/>
          </a:xfrm>
          <a:prstGeom prst="rect">
            <a:avLst/>
          </a:prstGeom>
          <a:noFill/>
        </p:spPr>
        <p:txBody>
          <a:bodyPr wrap="square">
            <a:spAutoFit/>
          </a:bodyPr>
          <a:lstStyle/>
          <a:p>
            <a:pPr>
              <a:buFont typeface="Wingdings" pitchFamily="2" charset="2"/>
              <a:buChar char="q"/>
            </a:pPr>
            <a:r>
              <a:rPr lang="en-US" altLang="zh-CN" sz="2400" b="1" dirty="0">
                <a:latin typeface="Avenir Next" panose="020B0503020202020204" pitchFamily="34" charset="0"/>
                <a:cs typeface="Arial" panose="020B0604020202090204" pitchFamily="34" charset="0"/>
              </a:rPr>
              <a:t> Challenges:</a:t>
            </a:r>
            <a:r>
              <a:rPr lang="zh-CN" altLang="en-US" sz="2400" b="1" dirty="0">
                <a:latin typeface="Avenir Next" panose="020B0503020202020204" pitchFamily="34" charset="0"/>
                <a:cs typeface="Arial" panose="020B0604020202090204" pitchFamily="34" charset="0"/>
              </a:rPr>
              <a:t> </a:t>
            </a:r>
            <a:endParaRPr lang="en-US" altLang="zh-CN" dirty="0">
              <a:latin typeface="Avenir Next" panose="020B0503020202020204" pitchFamily="34" charset="0"/>
              <a:cs typeface="Arial" panose="020B0604020202090204" pitchFamily="34" charset="0"/>
            </a:endParaRP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can data</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t>
            </a:r>
            <a:r>
              <a:rPr lang="en-US" altLang="zh-CN" sz="2400" b="1" dirty="0">
                <a:solidFill>
                  <a:srgbClr val="C00000"/>
                </a:solidFill>
                <a:latin typeface="Avenir Next" panose="020B0503020202020204" pitchFamily="34" charset="0"/>
                <a:cs typeface="Arial" panose="020B0604020202090204" pitchFamily="34" charset="0"/>
              </a:rPr>
              <a:t>understand</a:t>
            </a:r>
            <a:r>
              <a:rPr lang="en-US" altLang="zh-CN" sz="2400" dirty="0">
                <a:latin typeface="Avenir Next" panose="020B0503020202020204" pitchFamily="34" charset="0"/>
                <a:cs typeface="Arial" panose="020B0604020202090204" pitchFamily="34" charset="0"/>
              </a:rPr>
              <a:t> queries, data, other</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and tools?</a:t>
            </a: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can data</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t>
            </a:r>
            <a:r>
              <a:rPr lang="en-US" altLang="zh-CN" sz="2400" b="1" dirty="0">
                <a:solidFill>
                  <a:srgbClr val="C00000"/>
                </a:solidFill>
                <a:latin typeface="Avenir Next" panose="020B0503020202020204" pitchFamily="34" charset="0"/>
                <a:cs typeface="Arial" panose="020B0604020202090204" pitchFamily="34" charset="0"/>
              </a:rPr>
              <a:t>orchestrate</a:t>
            </a:r>
            <a:r>
              <a:rPr lang="en-US" altLang="zh-CN" sz="2400" dirty="0">
                <a:latin typeface="Avenir Next" panose="020B0503020202020204" pitchFamily="34" charset="0"/>
                <a:cs typeface="Arial" panose="020B0604020202090204" pitchFamily="34" charset="0"/>
              </a:rPr>
              <a:t> effective and efficient pipelines to bridge the gaps between user requirements and underlying heterogeneous data?</a:t>
            </a: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to</a:t>
            </a:r>
            <a:r>
              <a:rPr lang="zh-CN" altLang="en-US" sz="2400" dirty="0">
                <a:latin typeface="Avenir Next" panose="020B0503020202020204" pitchFamily="34" charset="0"/>
                <a:cs typeface="Arial" panose="020B0604020202090204" pitchFamily="34" charset="0"/>
              </a:rPr>
              <a:t> </a:t>
            </a:r>
            <a:r>
              <a:rPr lang="en-US" altLang="zh-CN" sz="2400" b="1" dirty="0">
                <a:solidFill>
                  <a:srgbClr val="C00000"/>
                </a:solidFill>
                <a:latin typeface="Avenir Next" panose="020B0503020202020204" pitchFamily="34" charset="0"/>
                <a:cs typeface="Arial" panose="020B0604020202090204" pitchFamily="34" charset="0"/>
              </a:rPr>
              <a:t>schedule and coordinate</a:t>
            </a:r>
            <a:r>
              <a:rPr lang="en-US" altLang="zh-CN" sz="2400" dirty="0">
                <a:solidFill>
                  <a:srgbClr val="C00000"/>
                </a:solidFill>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agents/tools to improve effectiveness?</a:t>
            </a:r>
          </a:p>
          <a:p>
            <a:pPr marL="0" indent="0">
              <a:buNone/>
            </a:pPr>
            <a:endParaRPr lang="en-US" altLang="zh-CN" sz="1600" dirty="0">
              <a:latin typeface="Avenir Next" panose="020B0503020202020204" pitchFamily="34" charset="0"/>
              <a:cs typeface="Arial" panose="020B0604020202090204" pitchFamily="34" charset="0"/>
            </a:endParaRPr>
          </a:p>
        </p:txBody>
      </p:sp>
      <p:sp>
        <p:nvSpPr>
          <p:cNvPr id="9" name="文本框 8">
            <a:extLst>
              <a:ext uri="{FF2B5EF4-FFF2-40B4-BE49-F238E27FC236}">
                <a16:creationId xmlns:a16="http://schemas.microsoft.com/office/drawing/2014/main" id="{8D96E7ED-E919-CA26-7ED9-4212D2D67223}"/>
              </a:ext>
            </a:extLst>
          </p:cNvPr>
          <p:cNvSpPr txBox="1"/>
          <p:nvPr/>
        </p:nvSpPr>
        <p:spPr>
          <a:xfrm>
            <a:off x="2114135" y="6121182"/>
            <a:ext cx="7963729" cy="584775"/>
          </a:xfrm>
          <a:prstGeom prst="rect">
            <a:avLst/>
          </a:prstGeom>
          <a:noFill/>
        </p:spPr>
        <p:txBody>
          <a:bodyPr wrap="square">
            <a:spAutoFit/>
          </a:bodyPr>
          <a:lstStyle/>
          <a:p>
            <a:pPr algn="ctr"/>
            <a:r>
              <a:rPr lang="en" altLang="zh-CN" sz="1600" dirty="0">
                <a:solidFill>
                  <a:schemeClr val="bg1">
                    <a:lumMod val="50000"/>
                  </a:schemeClr>
                </a:solidFill>
                <a:latin typeface="Avenir Next" panose="020B0503020202020204" pitchFamily="34" charset="0"/>
              </a:rPr>
              <a:t>Guoliang Li et al. </a:t>
            </a:r>
            <a:r>
              <a:rPr lang="en" altLang="zh-CN" sz="1600" dirty="0" err="1">
                <a:solidFill>
                  <a:schemeClr val="bg1">
                    <a:lumMod val="50000"/>
                  </a:schemeClr>
                </a:solidFill>
                <a:latin typeface="Avenir Next" panose="020B0503020202020204" pitchFamily="34" charset="0"/>
              </a:rPr>
              <a:t>Data+AI</a:t>
            </a:r>
            <a:r>
              <a:rPr lang="en" altLang="zh-CN" sz="1600" dirty="0">
                <a:solidFill>
                  <a:schemeClr val="bg1">
                    <a:lumMod val="50000"/>
                  </a:schemeClr>
                </a:solidFill>
                <a:latin typeface="Avenir Next" panose="020B0503020202020204" pitchFamily="34" charset="0"/>
              </a:rPr>
              <a:t>: LLM4Data and Data4LLM. SIGMOD 2025</a:t>
            </a:r>
          </a:p>
          <a:p>
            <a:pPr algn="ctr"/>
            <a:r>
              <a:rPr lang="en" altLang="zh-CN" sz="1600" dirty="0">
                <a:solidFill>
                  <a:schemeClr val="bg1">
                    <a:lumMod val="50000"/>
                  </a:schemeClr>
                </a:solidFill>
                <a:latin typeface="Avenir Next" panose="020B0503020202020204" pitchFamily="34" charset="0"/>
                <a:hlinkClick r:id="rId3">
                  <a:extLst>
                    <a:ext uri="{A12FA001-AC4F-418D-AE19-62706E023703}">
                      <ahyp:hlinkClr xmlns:ahyp="http://schemas.microsoft.com/office/drawing/2018/hyperlinkcolor" val="tx"/>
                    </a:ext>
                  </a:extLst>
                </a:hlinkClick>
              </a:rPr>
              <a:t>https://dbgroup.cs.tsinghua.edu.cn/ligl/papers/SIGMOD2025-Data+LLM.pdf</a:t>
            </a:r>
            <a:endParaRPr lang="en" altLang="zh-CN" sz="1600" dirty="0">
              <a:solidFill>
                <a:schemeClr val="bg1">
                  <a:lumMod val="50000"/>
                </a:schemeClr>
              </a:solidFill>
              <a:latin typeface="Avenir Next" panose="020B0503020202020204" pitchFamily="34" charset="0"/>
            </a:endParaRPr>
          </a:p>
        </p:txBody>
      </p:sp>
    </p:spTree>
    <p:extLst>
      <p:ext uri="{BB962C8B-B14F-4D97-AF65-F5344CB8AC3E}">
        <p14:creationId xmlns:p14="http://schemas.microsoft.com/office/powerpoint/2010/main" val="99892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1C4DE-0D37-C047-2F35-C9D2AC9C1CE8}"/>
              </a:ext>
            </a:extLst>
          </p:cNvPr>
          <p:cNvSpPr>
            <a:spLocks noGrp="1"/>
          </p:cNvSpPr>
          <p:nvPr>
            <p:ph type="title"/>
          </p:nvPr>
        </p:nvSpPr>
        <p:spPr/>
        <p:txBody>
          <a:bodyPr/>
          <a:lstStyle/>
          <a:p>
            <a:r>
              <a:rPr kumimoji="1" lang="en-US" altLang="zh-CN" dirty="0"/>
              <a:t>Data Agent: A High-level View</a:t>
            </a:r>
            <a:endParaRPr kumimoji="1" lang="zh-CN" altLang="en-US" dirty="0"/>
          </a:p>
        </p:txBody>
      </p:sp>
      <p:sp>
        <p:nvSpPr>
          <p:cNvPr id="4" name="灯片编号占位符 3">
            <a:extLst>
              <a:ext uri="{FF2B5EF4-FFF2-40B4-BE49-F238E27FC236}">
                <a16:creationId xmlns:a16="http://schemas.microsoft.com/office/drawing/2014/main" id="{68C69417-3C0D-8FD0-B38B-7301FDED33D3}"/>
              </a:ext>
            </a:extLst>
          </p:cNvPr>
          <p:cNvSpPr>
            <a:spLocks noGrp="1"/>
          </p:cNvSpPr>
          <p:nvPr>
            <p:ph type="sldNum" sz="quarter" idx="12"/>
          </p:nvPr>
        </p:nvSpPr>
        <p:spPr/>
        <p:txBody>
          <a:bodyPr/>
          <a:lstStyle/>
          <a:p>
            <a:fld id="{1A555381-9BA3-9543-9FC3-0B4BD9DA0727}" type="slidenum">
              <a:rPr kumimoji="1" lang="zh-CN" altLang="en-US" smtClean="0"/>
              <a:t>78</a:t>
            </a:fld>
            <a:endParaRPr kumimoji="1" lang="zh-CN" altLang="en-US" dirty="0"/>
          </a:p>
        </p:txBody>
      </p:sp>
      <p:pic>
        <p:nvPicPr>
          <p:cNvPr id="5" name="Picture 2">
            <a:extLst>
              <a:ext uri="{FF2B5EF4-FFF2-40B4-BE49-F238E27FC236}">
                <a16:creationId xmlns:a16="http://schemas.microsoft.com/office/drawing/2014/main" id="{B62E3443-F07A-B63C-A6F9-47EB8FFF3685}"/>
              </a:ext>
            </a:extLst>
          </p:cNvPr>
          <p:cNvPicPr>
            <a:picLocks noChangeAspect="1"/>
          </p:cNvPicPr>
          <p:nvPr/>
        </p:nvPicPr>
        <p:blipFill>
          <a:blip r:embed="rId2"/>
          <a:stretch>
            <a:fillRect/>
          </a:stretch>
        </p:blipFill>
        <p:spPr>
          <a:xfrm>
            <a:off x="0" y="1587500"/>
            <a:ext cx="6184238" cy="4406106"/>
          </a:xfrm>
          <a:prstGeom prst="rect">
            <a:avLst/>
          </a:prstGeom>
        </p:spPr>
      </p:pic>
      <p:pic>
        <p:nvPicPr>
          <p:cNvPr id="6" name="Picture 9">
            <a:extLst>
              <a:ext uri="{FF2B5EF4-FFF2-40B4-BE49-F238E27FC236}">
                <a16:creationId xmlns:a16="http://schemas.microsoft.com/office/drawing/2014/main" id="{3AB03F85-DB83-9285-A6BE-D5D8E3F5BB77}"/>
              </a:ext>
            </a:extLst>
          </p:cNvPr>
          <p:cNvPicPr>
            <a:picLocks noChangeAspect="1"/>
          </p:cNvPicPr>
          <p:nvPr/>
        </p:nvPicPr>
        <p:blipFill>
          <a:blip r:embed="rId3"/>
          <a:stretch>
            <a:fillRect/>
          </a:stretch>
        </p:blipFill>
        <p:spPr>
          <a:xfrm>
            <a:off x="6184238" y="2221209"/>
            <a:ext cx="6007762" cy="3583691"/>
          </a:xfrm>
          <a:prstGeom prst="rect">
            <a:avLst/>
          </a:prstGeom>
        </p:spPr>
      </p:pic>
      <p:sp>
        <p:nvSpPr>
          <p:cNvPr id="8" name="文本框 7">
            <a:extLst>
              <a:ext uri="{FF2B5EF4-FFF2-40B4-BE49-F238E27FC236}">
                <a16:creationId xmlns:a16="http://schemas.microsoft.com/office/drawing/2014/main" id="{C990492D-90FF-F997-E62C-020CDDA25233}"/>
              </a:ext>
            </a:extLst>
          </p:cNvPr>
          <p:cNvSpPr txBox="1"/>
          <p:nvPr/>
        </p:nvSpPr>
        <p:spPr>
          <a:xfrm>
            <a:off x="2756885" y="6312959"/>
            <a:ext cx="6678229" cy="369332"/>
          </a:xfrm>
          <a:prstGeom prst="rect">
            <a:avLst/>
          </a:prstGeom>
          <a:noFill/>
        </p:spPr>
        <p:txBody>
          <a:bodyPr wrap="square">
            <a:spAutoFit/>
          </a:bodyPr>
          <a:lstStyle/>
          <a:p>
            <a:pPr algn="ctr"/>
            <a:r>
              <a:rPr lang="zh-CN" altLang="en-US" b="1" dirty="0">
                <a:latin typeface="Avenir Next" panose="020B0503020202020204" pitchFamily="34" charset="0"/>
                <a:hlinkClick r:id="rId4"/>
              </a:rPr>
              <a:t>https://github.com/HKUSTDial/awesome-data-agents</a:t>
            </a:r>
            <a:endParaRPr lang="en-US" altLang="zh-CN" b="1" dirty="0">
              <a:latin typeface="Avenir Next" panose="020B0503020202020204" pitchFamily="34" charset="0"/>
            </a:endParaRPr>
          </a:p>
        </p:txBody>
      </p:sp>
    </p:spTree>
    <p:extLst>
      <p:ext uri="{BB962C8B-B14F-4D97-AF65-F5344CB8AC3E}">
        <p14:creationId xmlns:p14="http://schemas.microsoft.com/office/powerpoint/2010/main" val="12945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7</a:t>
            </a:fld>
            <a:endParaRPr kumimoji="1" lang="zh-CN" altLang="en-US" dirty="0"/>
          </a:p>
        </p:txBody>
      </p:sp>
      <p:sp>
        <p:nvSpPr>
          <p:cNvPr id="3" name="文本框 2"/>
          <p:cNvSpPr txBox="1"/>
          <p:nvPr/>
        </p:nvSpPr>
        <p:spPr>
          <a:xfrm>
            <a:off x="3158403" y="6470413"/>
            <a:ext cx="6097656" cy="369332"/>
          </a:xfrm>
          <a:prstGeom prst="rect">
            <a:avLst/>
          </a:prstGeom>
          <a:noFill/>
        </p:spPr>
        <p:txBody>
          <a:bodyPr wrap="square">
            <a:spAutoFit/>
          </a:bodyPr>
          <a:lstStyle/>
          <a:p>
            <a:pPr algn="ctr"/>
            <a:r>
              <a:rPr lang="zh-CN" altLang="en-US" dirty="0">
                <a:latin typeface="Avenir Next" panose="020B0803020202020204" pitchFamily="34" charset="0"/>
                <a:hlinkClick r:id="rId3"/>
              </a:rPr>
              <a:t>https://github.com/HKUSTDial/NL2SQL_Handbook</a:t>
            </a:r>
            <a:endParaRPr lang="en-US" altLang="zh-CN" dirty="0">
              <a:latin typeface="Avenir Next" panose="020B0803020202020204" pitchFamily="34" charset="0"/>
            </a:endParaRPr>
          </a:p>
        </p:txBody>
      </p:sp>
      <p:sp>
        <p:nvSpPr>
          <p:cNvPr id="246" name="任意形状 245"/>
          <p:cNvSpPr/>
          <p:nvPr/>
        </p:nvSpPr>
        <p:spPr>
          <a:xfrm>
            <a:off x="7412301" y="1552802"/>
            <a:ext cx="3277" cy="4036826"/>
          </a:xfrm>
          <a:custGeom>
            <a:avLst/>
            <a:gdLst>
              <a:gd name="connsiteX0" fmla="*/ 0 w 3277"/>
              <a:gd name="connsiteY0" fmla="*/ 0 h 4036826"/>
              <a:gd name="connsiteX1" fmla="*/ 0 w 3277"/>
              <a:gd name="connsiteY1" fmla="*/ 4036826 h 4036826"/>
            </a:gdLst>
            <a:ahLst/>
            <a:cxnLst>
              <a:cxn ang="0">
                <a:pos x="connsiteX0" y="connsiteY0"/>
              </a:cxn>
              <a:cxn ang="0">
                <a:pos x="connsiteX1" y="connsiteY1"/>
              </a:cxn>
            </a:cxnLst>
            <a:rect l="l" t="t" r="r" b="b"/>
            <a:pathLst>
              <a:path w="3277" h="4036826">
                <a:moveTo>
                  <a:pt x="0" y="0"/>
                </a:moveTo>
                <a:lnTo>
                  <a:pt x="0" y="4036826"/>
                </a:lnTo>
              </a:path>
            </a:pathLst>
          </a:custGeom>
          <a:ln w="6549" cap="flat">
            <a:solidFill>
              <a:srgbClr val="13A1D9">
                <a:alpha val="33000"/>
              </a:srgbClr>
            </a:solidFill>
            <a:prstDash val="sysDot"/>
            <a:miter/>
          </a:ln>
        </p:spPr>
        <p:txBody>
          <a:bodyPr rtlCol="0" anchor="ctr"/>
          <a:lstStyle/>
          <a:p>
            <a:endParaRPr lang="zh-CN" altLang="en-US"/>
          </a:p>
        </p:txBody>
      </p:sp>
      <p:sp>
        <p:nvSpPr>
          <p:cNvPr id="273" name="任意形状 272"/>
          <p:cNvSpPr/>
          <p:nvPr/>
        </p:nvSpPr>
        <p:spPr>
          <a:xfrm>
            <a:off x="10044958" y="5864941"/>
            <a:ext cx="375601" cy="117789"/>
          </a:xfrm>
          <a:custGeom>
            <a:avLst/>
            <a:gdLst>
              <a:gd name="connsiteX0" fmla="*/ 131 w 375601"/>
              <a:gd name="connsiteY0" fmla="*/ 115890 h 117789"/>
              <a:gd name="connsiteX1" fmla="*/ 131 w 375601"/>
              <a:gd name="connsiteY1" fmla="*/ 103378 h 117789"/>
              <a:gd name="connsiteX2" fmla="*/ 38835 w 375601"/>
              <a:gd name="connsiteY2" fmla="*/ 63317 h 117789"/>
              <a:gd name="connsiteX3" fmla="*/ 49060 w 375601"/>
              <a:gd name="connsiteY3" fmla="*/ 51852 h 117789"/>
              <a:gd name="connsiteX4" fmla="*/ 55155 w 375601"/>
              <a:gd name="connsiteY4" fmla="*/ 42419 h 117789"/>
              <a:gd name="connsiteX5" fmla="*/ 57155 w 375601"/>
              <a:gd name="connsiteY5" fmla="*/ 32920 h 117789"/>
              <a:gd name="connsiteX6" fmla="*/ 54467 w 375601"/>
              <a:gd name="connsiteY6" fmla="*/ 23093 h 117789"/>
              <a:gd name="connsiteX7" fmla="*/ 47159 w 375601"/>
              <a:gd name="connsiteY7" fmla="*/ 16673 h 117789"/>
              <a:gd name="connsiteX8" fmla="*/ 36705 w 375601"/>
              <a:gd name="connsiteY8" fmla="*/ 14380 h 117789"/>
              <a:gd name="connsiteX9" fmla="*/ 25988 w 375601"/>
              <a:gd name="connsiteY9" fmla="*/ 16902 h 117789"/>
              <a:gd name="connsiteX10" fmla="*/ 18942 w 375601"/>
              <a:gd name="connsiteY10" fmla="*/ 24010 h 117789"/>
              <a:gd name="connsiteX11" fmla="*/ 16485 w 375601"/>
              <a:gd name="connsiteY11" fmla="*/ 34721 h 117789"/>
              <a:gd name="connsiteX12" fmla="*/ 0 w 375601"/>
              <a:gd name="connsiteY12" fmla="*/ 34721 h 117789"/>
              <a:gd name="connsiteX13" fmla="*/ 4817 w 375601"/>
              <a:gd name="connsiteY13" fmla="*/ 16443 h 117789"/>
              <a:gd name="connsiteX14" fmla="*/ 17992 w 375601"/>
              <a:gd name="connsiteY14" fmla="*/ 4356 h 117789"/>
              <a:gd name="connsiteX15" fmla="*/ 37033 w 375601"/>
              <a:gd name="connsiteY15" fmla="*/ 0 h 117789"/>
              <a:gd name="connsiteX16" fmla="*/ 56040 w 375601"/>
              <a:gd name="connsiteY16" fmla="*/ 4291 h 117789"/>
              <a:gd name="connsiteX17" fmla="*/ 68953 w 375601"/>
              <a:gd name="connsiteY17" fmla="*/ 15886 h 117789"/>
              <a:gd name="connsiteX18" fmla="*/ 73573 w 375601"/>
              <a:gd name="connsiteY18" fmla="*/ 32428 h 117789"/>
              <a:gd name="connsiteX19" fmla="*/ 71181 w 375601"/>
              <a:gd name="connsiteY19" fmla="*/ 44875 h 117789"/>
              <a:gd name="connsiteX20" fmla="*/ 62955 w 375601"/>
              <a:gd name="connsiteY20" fmla="*/ 58436 h 117789"/>
              <a:gd name="connsiteX21" fmla="*/ 46668 w 375601"/>
              <a:gd name="connsiteY21" fmla="*/ 76485 h 117789"/>
              <a:gd name="connsiteX22" fmla="*/ 23924 w 375601"/>
              <a:gd name="connsiteY22" fmla="*/ 100266 h 117789"/>
              <a:gd name="connsiteX23" fmla="*/ 23924 w 375601"/>
              <a:gd name="connsiteY23" fmla="*/ 101117 h 117789"/>
              <a:gd name="connsiteX24" fmla="*/ 75442 w 375601"/>
              <a:gd name="connsiteY24" fmla="*/ 101117 h 117789"/>
              <a:gd name="connsiteX25" fmla="*/ 75442 w 375601"/>
              <a:gd name="connsiteY25" fmla="*/ 115890 h 117789"/>
              <a:gd name="connsiteX26" fmla="*/ 131 w 375601"/>
              <a:gd name="connsiteY26" fmla="*/ 115890 h 117789"/>
              <a:gd name="connsiteX27" fmla="*/ 136430 w 375601"/>
              <a:gd name="connsiteY27" fmla="*/ 117790 h 117789"/>
              <a:gd name="connsiteX28" fmla="*/ 113818 w 375601"/>
              <a:gd name="connsiteY28" fmla="*/ 110813 h 117789"/>
              <a:gd name="connsiteX29" fmla="*/ 99430 w 375601"/>
              <a:gd name="connsiteY29" fmla="*/ 90668 h 117789"/>
              <a:gd name="connsiteX30" fmla="*/ 94482 w 375601"/>
              <a:gd name="connsiteY30" fmla="*/ 58764 h 117789"/>
              <a:gd name="connsiteX31" fmla="*/ 99430 w 375601"/>
              <a:gd name="connsiteY31" fmla="*/ 27024 h 117789"/>
              <a:gd name="connsiteX32" fmla="*/ 113851 w 375601"/>
              <a:gd name="connsiteY32" fmla="*/ 6911 h 117789"/>
              <a:gd name="connsiteX33" fmla="*/ 136430 w 375601"/>
              <a:gd name="connsiteY33" fmla="*/ 0 h 117789"/>
              <a:gd name="connsiteX34" fmla="*/ 158945 w 375601"/>
              <a:gd name="connsiteY34" fmla="*/ 6977 h 117789"/>
              <a:gd name="connsiteX35" fmla="*/ 173299 w 375601"/>
              <a:gd name="connsiteY35" fmla="*/ 27056 h 117789"/>
              <a:gd name="connsiteX36" fmla="*/ 178313 w 375601"/>
              <a:gd name="connsiteY36" fmla="*/ 58764 h 117789"/>
              <a:gd name="connsiteX37" fmla="*/ 173365 w 375601"/>
              <a:gd name="connsiteY37" fmla="*/ 90701 h 117789"/>
              <a:gd name="connsiteX38" fmla="*/ 159011 w 375601"/>
              <a:gd name="connsiteY38" fmla="*/ 110878 h 117789"/>
              <a:gd name="connsiteX39" fmla="*/ 136430 w 375601"/>
              <a:gd name="connsiteY39" fmla="*/ 117790 h 117789"/>
              <a:gd name="connsiteX40" fmla="*/ 136430 w 375601"/>
              <a:gd name="connsiteY40" fmla="*/ 102886 h 117789"/>
              <a:gd name="connsiteX41" fmla="*/ 154586 w 375601"/>
              <a:gd name="connsiteY41" fmla="*/ 91552 h 117789"/>
              <a:gd name="connsiteX42" fmla="*/ 161173 w 375601"/>
              <a:gd name="connsiteY42" fmla="*/ 58764 h 117789"/>
              <a:gd name="connsiteX43" fmla="*/ 158159 w 375601"/>
              <a:gd name="connsiteY43" fmla="*/ 34721 h 117789"/>
              <a:gd name="connsiteX44" fmla="*/ 149605 w 375601"/>
              <a:gd name="connsiteY44" fmla="*/ 19752 h 117789"/>
              <a:gd name="connsiteX45" fmla="*/ 136430 w 375601"/>
              <a:gd name="connsiteY45" fmla="*/ 14609 h 117789"/>
              <a:gd name="connsiteX46" fmla="*/ 118274 w 375601"/>
              <a:gd name="connsiteY46" fmla="*/ 26008 h 117789"/>
              <a:gd name="connsiteX47" fmla="*/ 111622 w 375601"/>
              <a:gd name="connsiteY47" fmla="*/ 58764 h 117789"/>
              <a:gd name="connsiteX48" fmla="*/ 114571 w 375601"/>
              <a:gd name="connsiteY48" fmla="*/ 82970 h 117789"/>
              <a:gd name="connsiteX49" fmla="*/ 123125 w 375601"/>
              <a:gd name="connsiteY49" fmla="*/ 97874 h 117789"/>
              <a:gd name="connsiteX50" fmla="*/ 136430 w 375601"/>
              <a:gd name="connsiteY50" fmla="*/ 102886 h 117789"/>
              <a:gd name="connsiteX51" fmla="*/ 198141 w 375601"/>
              <a:gd name="connsiteY51" fmla="*/ 115890 h 117789"/>
              <a:gd name="connsiteX52" fmla="*/ 198141 w 375601"/>
              <a:gd name="connsiteY52" fmla="*/ 103378 h 117789"/>
              <a:gd name="connsiteX53" fmla="*/ 236845 w 375601"/>
              <a:gd name="connsiteY53" fmla="*/ 63317 h 117789"/>
              <a:gd name="connsiteX54" fmla="*/ 247069 w 375601"/>
              <a:gd name="connsiteY54" fmla="*/ 51852 h 117789"/>
              <a:gd name="connsiteX55" fmla="*/ 253165 w 375601"/>
              <a:gd name="connsiteY55" fmla="*/ 42419 h 117789"/>
              <a:gd name="connsiteX56" fmla="*/ 255164 w 375601"/>
              <a:gd name="connsiteY56" fmla="*/ 32920 h 117789"/>
              <a:gd name="connsiteX57" fmla="*/ 252510 w 375601"/>
              <a:gd name="connsiteY57" fmla="*/ 23093 h 117789"/>
              <a:gd name="connsiteX58" fmla="*/ 245168 w 375601"/>
              <a:gd name="connsiteY58" fmla="*/ 16673 h 117789"/>
              <a:gd name="connsiteX59" fmla="*/ 234714 w 375601"/>
              <a:gd name="connsiteY59" fmla="*/ 14380 h 117789"/>
              <a:gd name="connsiteX60" fmla="*/ 223997 w 375601"/>
              <a:gd name="connsiteY60" fmla="*/ 16902 h 117789"/>
              <a:gd name="connsiteX61" fmla="*/ 216952 w 375601"/>
              <a:gd name="connsiteY61" fmla="*/ 24010 h 117789"/>
              <a:gd name="connsiteX62" fmla="*/ 214494 w 375601"/>
              <a:gd name="connsiteY62" fmla="*/ 34721 h 117789"/>
              <a:gd name="connsiteX63" fmla="*/ 198042 w 375601"/>
              <a:gd name="connsiteY63" fmla="*/ 34721 h 117789"/>
              <a:gd name="connsiteX64" fmla="*/ 202827 w 375601"/>
              <a:gd name="connsiteY64" fmla="*/ 16443 h 117789"/>
              <a:gd name="connsiteX65" fmla="*/ 216001 w 375601"/>
              <a:gd name="connsiteY65" fmla="*/ 4356 h 117789"/>
              <a:gd name="connsiteX66" fmla="*/ 235075 w 375601"/>
              <a:gd name="connsiteY66" fmla="*/ 0 h 117789"/>
              <a:gd name="connsiteX67" fmla="*/ 254050 w 375601"/>
              <a:gd name="connsiteY67" fmla="*/ 4291 h 117789"/>
              <a:gd name="connsiteX68" fmla="*/ 266962 w 375601"/>
              <a:gd name="connsiteY68" fmla="*/ 15886 h 117789"/>
              <a:gd name="connsiteX69" fmla="*/ 271583 w 375601"/>
              <a:gd name="connsiteY69" fmla="*/ 32428 h 117789"/>
              <a:gd name="connsiteX70" fmla="*/ 269190 w 375601"/>
              <a:gd name="connsiteY70" fmla="*/ 44875 h 117789"/>
              <a:gd name="connsiteX71" fmla="*/ 260997 w 375601"/>
              <a:gd name="connsiteY71" fmla="*/ 58436 h 117789"/>
              <a:gd name="connsiteX72" fmla="*/ 244677 w 375601"/>
              <a:gd name="connsiteY72" fmla="*/ 76485 h 117789"/>
              <a:gd name="connsiteX73" fmla="*/ 221933 w 375601"/>
              <a:gd name="connsiteY73" fmla="*/ 100266 h 117789"/>
              <a:gd name="connsiteX74" fmla="*/ 221933 w 375601"/>
              <a:gd name="connsiteY74" fmla="*/ 101117 h 117789"/>
              <a:gd name="connsiteX75" fmla="*/ 273451 w 375601"/>
              <a:gd name="connsiteY75" fmla="*/ 101117 h 117789"/>
              <a:gd name="connsiteX76" fmla="*/ 273451 w 375601"/>
              <a:gd name="connsiteY76" fmla="*/ 115890 h 117789"/>
              <a:gd name="connsiteX77" fmla="*/ 198141 w 375601"/>
              <a:gd name="connsiteY77" fmla="*/ 115890 h 117789"/>
              <a:gd name="connsiteX78" fmla="*/ 289739 w 375601"/>
              <a:gd name="connsiteY78" fmla="*/ 93551 h 117789"/>
              <a:gd name="connsiteX79" fmla="*/ 289739 w 375601"/>
              <a:gd name="connsiteY79" fmla="*/ 79597 h 117789"/>
              <a:gd name="connsiteX80" fmla="*/ 339192 w 375601"/>
              <a:gd name="connsiteY80" fmla="*/ 1539 h 117789"/>
              <a:gd name="connsiteX81" fmla="*/ 350203 w 375601"/>
              <a:gd name="connsiteY81" fmla="*/ 1539 h 117789"/>
              <a:gd name="connsiteX82" fmla="*/ 350203 w 375601"/>
              <a:gd name="connsiteY82" fmla="*/ 22110 h 117789"/>
              <a:gd name="connsiteX83" fmla="*/ 343223 w 375601"/>
              <a:gd name="connsiteY83" fmla="*/ 22110 h 117789"/>
              <a:gd name="connsiteX84" fmla="*/ 307862 w 375601"/>
              <a:gd name="connsiteY84" fmla="*/ 78057 h 117789"/>
              <a:gd name="connsiteX85" fmla="*/ 307862 w 375601"/>
              <a:gd name="connsiteY85" fmla="*/ 78941 h 117789"/>
              <a:gd name="connsiteX86" fmla="*/ 375602 w 375601"/>
              <a:gd name="connsiteY86" fmla="*/ 78941 h 117789"/>
              <a:gd name="connsiteX87" fmla="*/ 375602 w 375601"/>
              <a:gd name="connsiteY87" fmla="*/ 93551 h 117789"/>
              <a:gd name="connsiteX88" fmla="*/ 289739 w 375601"/>
              <a:gd name="connsiteY88" fmla="*/ 93551 h 117789"/>
              <a:gd name="connsiteX89" fmla="*/ 344010 w 375601"/>
              <a:gd name="connsiteY89" fmla="*/ 115890 h 117789"/>
              <a:gd name="connsiteX90" fmla="*/ 344010 w 375601"/>
              <a:gd name="connsiteY90" fmla="*/ 89325 h 117789"/>
              <a:gd name="connsiteX91" fmla="*/ 344108 w 375601"/>
              <a:gd name="connsiteY91" fmla="*/ 82970 h 117789"/>
              <a:gd name="connsiteX92" fmla="*/ 344108 w 375601"/>
              <a:gd name="connsiteY92" fmla="*/ 1539 h 117789"/>
              <a:gd name="connsiteX93" fmla="*/ 360461 w 375601"/>
              <a:gd name="connsiteY93" fmla="*/ 1539 h 117789"/>
              <a:gd name="connsiteX94" fmla="*/ 360461 w 375601"/>
              <a:gd name="connsiteY94" fmla="*/ 115890 h 117789"/>
              <a:gd name="connsiteX95" fmla="*/ 344010 w 375601"/>
              <a:gd name="connsiteY95"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75601"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289739" y="93551"/>
                </a:moveTo>
                <a:lnTo>
                  <a:pt x="289739" y="79597"/>
                </a:lnTo>
                <a:lnTo>
                  <a:pt x="339192" y="1539"/>
                </a:lnTo>
                <a:lnTo>
                  <a:pt x="350203" y="1539"/>
                </a:lnTo>
                <a:lnTo>
                  <a:pt x="350203" y="22110"/>
                </a:lnTo>
                <a:lnTo>
                  <a:pt x="343223" y="22110"/>
                </a:lnTo>
                <a:lnTo>
                  <a:pt x="307862" y="78057"/>
                </a:lnTo>
                <a:lnTo>
                  <a:pt x="307862" y="78941"/>
                </a:lnTo>
                <a:lnTo>
                  <a:pt x="375602" y="78941"/>
                </a:lnTo>
                <a:lnTo>
                  <a:pt x="375602" y="93551"/>
                </a:lnTo>
                <a:lnTo>
                  <a:pt x="289739" y="93551"/>
                </a:lnTo>
                <a:close/>
                <a:moveTo>
                  <a:pt x="344010" y="115890"/>
                </a:moveTo>
                <a:lnTo>
                  <a:pt x="344010" y="89325"/>
                </a:lnTo>
                <a:lnTo>
                  <a:pt x="344108" y="82970"/>
                </a:lnTo>
                <a:lnTo>
                  <a:pt x="344108" y="1539"/>
                </a:lnTo>
                <a:lnTo>
                  <a:pt x="360461" y="1539"/>
                </a:lnTo>
                <a:lnTo>
                  <a:pt x="360461" y="115890"/>
                </a:lnTo>
                <a:lnTo>
                  <a:pt x="344010" y="115890"/>
                </a:lnTo>
                <a:close/>
              </a:path>
            </a:pathLst>
          </a:custGeom>
          <a:solidFill>
            <a:srgbClr val="000000"/>
          </a:solidFill>
          <a:ln w="3274" cap="flat">
            <a:noFill/>
            <a:prstDash val="solid"/>
            <a:miter/>
          </a:ln>
        </p:spPr>
        <p:txBody>
          <a:bodyPr rtlCol="0" anchor="ctr"/>
          <a:lstStyle/>
          <a:p>
            <a:endParaRPr lang="zh-CN" altLang="en-US"/>
          </a:p>
        </p:txBody>
      </p:sp>
      <p:sp>
        <p:nvSpPr>
          <p:cNvPr id="274" name="任意形状 273"/>
          <p:cNvSpPr/>
          <p:nvPr/>
        </p:nvSpPr>
        <p:spPr>
          <a:xfrm>
            <a:off x="10765946" y="5866121"/>
            <a:ext cx="371768" cy="117822"/>
          </a:xfrm>
          <a:custGeom>
            <a:avLst/>
            <a:gdLst>
              <a:gd name="connsiteX0" fmla="*/ 131 w 371768"/>
              <a:gd name="connsiteY0" fmla="*/ 115923 h 117822"/>
              <a:gd name="connsiteX1" fmla="*/ 131 w 371768"/>
              <a:gd name="connsiteY1" fmla="*/ 103410 h 117822"/>
              <a:gd name="connsiteX2" fmla="*/ 38835 w 371768"/>
              <a:gd name="connsiteY2" fmla="*/ 63317 h 117822"/>
              <a:gd name="connsiteX3" fmla="*/ 49060 w 371768"/>
              <a:gd name="connsiteY3" fmla="*/ 51885 h 117822"/>
              <a:gd name="connsiteX4" fmla="*/ 55155 w 371768"/>
              <a:gd name="connsiteY4" fmla="*/ 42451 h 117822"/>
              <a:gd name="connsiteX5" fmla="*/ 57155 w 371768"/>
              <a:gd name="connsiteY5" fmla="*/ 32953 h 117822"/>
              <a:gd name="connsiteX6" fmla="*/ 54467 w 371768"/>
              <a:gd name="connsiteY6" fmla="*/ 23126 h 117822"/>
              <a:gd name="connsiteX7" fmla="*/ 47159 w 371768"/>
              <a:gd name="connsiteY7" fmla="*/ 16705 h 117822"/>
              <a:gd name="connsiteX8" fmla="*/ 36705 w 371768"/>
              <a:gd name="connsiteY8" fmla="*/ 14413 h 117822"/>
              <a:gd name="connsiteX9" fmla="*/ 25988 w 371768"/>
              <a:gd name="connsiteY9" fmla="*/ 16935 h 117822"/>
              <a:gd name="connsiteX10" fmla="*/ 18942 w 371768"/>
              <a:gd name="connsiteY10" fmla="*/ 24010 h 117822"/>
              <a:gd name="connsiteX11" fmla="*/ 16485 w 371768"/>
              <a:gd name="connsiteY11" fmla="*/ 34754 h 117822"/>
              <a:gd name="connsiteX12" fmla="*/ 0 w 371768"/>
              <a:gd name="connsiteY12" fmla="*/ 34754 h 117822"/>
              <a:gd name="connsiteX13" fmla="*/ 4817 w 371768"/>
              <a:gd name="connsiteY13" fmla="*/ 16476 h 117822"/>
              <a:gd name="connsiteX14" fmla="*/ 17992 w 371768"/>
              <a:gd name="connsiteY14" fmla="*/ 4356 h 117822"/>
              <a:gd name="connsiteX15" fmla="*/ 37033 w 371768"/>
              <a:gd name="connsiteY15" fmla="*/ 0 h 117822"/>
              <a:gd name="connsiteX16" fmla="*/ 56040 w 371768"/>
              <a:gd name="connsiteY16" fmla="*/ 4324 h 117822"/>
              <a:gd name="connsiteX17" fmla="*/ 68953 w 371768"/>
              <a:gd name="connsiteY17" fmla="*/ 15919 h 117822"/>
              <a:gd name="connsiteX18" fmla="*/ 73573 w 371768"/>
              <a:gd name="connsiteY18" fmla="*/ 32461 h 117822"/>
              <a:gd name="connsiteX19" fmla="*/ 71181 w 371768"/>
              <a:gd name="connsiteY19" fmla="*/ 44908 h 117822"/>
              <a:gd name="connsiteX20" fmla="*/ 62955 w 371768"/>
              <a:gd name="connsiteY20" fmla="*/ 58469 h 117822"/>
              <a:gd name="connsiteX21" fmla="*/ 46668 w 371768"/>
              <a:gd name="connsiteY21" fmla="*/ 76518 h 117822"/>
              <a:gd name="connsiteX22" fmla="*/ 23924 w 371768"/>
              <a:gd name="connsiteY22" fmla="*/ 100298 h 117822"/>
              <a:gd name="connsiteX23" fmla="*/ 23924 w 371768"/>
              <a:gd name="connsiteY23" fmla="*/ 101117 h 117822"/>
              <a:gd name="connsiteX24" fmla="*/ 75442 w 371768"/>
              <a:gd name="connsiteY24" fmla="*/ 101117 h 117822"/>
              <a:gd name="connsiteX25" fmla="*/ 75442 w 371768"/>
              <a:gd name="connsiteY25" fmla="*/ 115923 h 117822"/>
              <a:gd name="connsiteX26" fmla="*/ 131 w 371768"/>
              <a:gd name="connsiteY26" fmla="*/ 115923 h 117822"/>
              <a:gd name="connsiteX27" fmla="*/ 136430 w 371768"/>
              <a:gd name="connsiteY27" fmla="*/ 117823 h 117822"/>
              <a:gd name="connsiteX28" fmla="*/ 113818 w 371768"/>
              <a:gd name="connsiteY28" fmla="*/ 110846 h 117822"/>
              <a:gd name="connsiteX29" fmla="*/ 99430 w 371768"/>
              <a:gd name="connsiteY29" fmla="*/ 90701 h 117822"/>
              <a:gd name="connsiteX30" fmla="*/ 94482 w 371768"/>
              <a:gd name="connsiteY30" fmla="*/ 58797 h 117822"/>
              <a:gd name="connsiteX31" fmla="*/ 99430 w 371768"/>
              <a:gd name="connsiteY31" fmla="*/ 27024 h 117822"/>
              <a:gd name="connsiteX32" fmla="*/ 113851 w 371768"/>
              <a:gd name="connsiteY32" fmla="*/ 6944 h 117822"/>
              <a:gd name="connsiteX33" fmla="*/ 136430 w 371768"/>
              <a:gd name="connsiteY33" fmla="*/ 0 h 117822"/>
              <a:gd name="connsiteX34" fmla="*/ 158945 w 371768"/>
              <a:gd name="connsiteY34" fmla="*/ 6977 h 117822"/>
              <a:gd name="connsiteX35" fmla="*/ 173299 w 371768"/>
              <a:gd name="connsiteY35" fmla="*/ 27089 h 117822"/>
              <a:gd name="connsiteX36" fmla="*/ 178313 w 371768"/>
              <a:gd name="connsiteY36" fmla="*/ 58797 h 117822"/>
              <a:gd name="connsiteX37" fmla="*/ 173365 w 371768"/>
              <a:gd name="connsiteY37" fmla="*/ 90734 h 117822"/>
              <a:gd name="connsiteX38" fmla="*/ 159011 w 371768"/>
              <a:gd name="connsiteY38" fmla="*/ 110911 h 117822"/>
              <a:gd name="connsiteX39" fmla="*/ 136430 w 371768"/>
              <a:gd name="connsiteY39" fmla="*/ 117823 h 117822"/>
              <a:gd name="connsiteX40" fmla="*/ 136430 w 371768"/>
              <a:gd name="connsiteY40" fmla="*/ 102919 h 117822"/>
              <a:gd name="connsiteX41" fmla="*/ 154586 w 371768"/>
              <a:gd name="connsiteY41" fmla="*/ 91585 h 117822"/>
              <a:gd name="connsiteX42" fmla="*/ 161173 w 371768"/>
              <a:gd name="connsiteY42" fmla="*/ 58797 h 117822"/>
              <a:gd name="connsiteX43" fmla="*/ 158159 w 371768"/>
              <a:gd name="connsiteY43" fmla="*/ 34754 h 117822"/>
              <a:gd name="connsiteX44" fmla="*/ 149605 w 371768"/>
              <a:gd name="connsiteY44" fmla="*/ 19785 h 117822"/>
              <a:gd name="connsiteX45" fmla="*/ 136430 w 371768"/>
              <a:gd name="connsiteY45" fmla="*/ 14642 h 117822"/>
              <a:gd name="connsiteX46" fmla="*/ 118274 w 371768"/>
              <a:gd name="connsiteY46" fmla="*/ 26041 h 117822"/>
              <a:gd name="connsiteX47" fmla="*/ 111622 w 371768"/>
              <a:gd name="connsiteY47" fmla="*/ 58797 h 117822"/>
              <a:gd name="connsiteX48" fmla="*/ 114571 w 371768"/>
              <a:gd name="connsiteY48" fmla="*/ 82970 h 117822"/>
              <a:gd name="connsiteX49" fmla="*/ 123125 w 371768"/>
              <a:gd name="connsiteY49" fmla="*/ 97874 h 117822"/>
              <a:gd name="connsiteX50" fmla="*/ 136430 w 371768"/>
              <a:gd name="connsiteY50" fmla="*/ 102919 h 117822"/>
              <a:gd name="connsiteX51" fmla="*/ 198141 w 371768"/>
              <a:gd name="connsiteY51" fmla="*/ 115923 h 117822"/>
              <a:gd name="connsiteX52" fmla="*/ 198141 w 371768"/>
              <a:gd name="connsiteY52" fmla="*/ 103410 h 117822"/>
              <a:gd name="connsiteX53" fmla="*/ 236845 w 371768"/>
              <a:gd name="connsiteY53" fmla="*/ 63317 h 117822"/>
              <a:gd name="connsiteX54" fmla="*/ 247069 w 371768"/>
              <a:gd name="connsiteY54" fmla="*/ 51885 h 117822"/>
              <a:gd name="connsiteX55" fmla="*/ 253165 w 371768"/>
              <a:gd name="connsiteY55" fmla="*/ 42451 h 117822"/>
              <a:gd name="connsiteX56" fmla="*/ 255164 w 371768"/>
              <a:gd name="connsiteY56" fmla="*/ 32953 h 117822"/>
              <a:gd name="connsiteX57" fmla="*/ 252510 w 371768"/>
              <a:gd name="connsiteY57" fmla="*/ 23126 h 117822"/>
              <a:gd name="connsiteX58" fmla="*/ 245168 w 371768"/>
              <a:gd name="connsiteY58" fmla="*/ 16705 h 117822"/>
              <a:gd name="connsiteX59" fmla="*/ 234714 w 371768"/>
              <a:gd name="connsiteY59" fmla="*/ 14413 h 117822"/>
              <a:gd name="connsiteX60" fmla="*/ 223997 w 371768"/>
              <a:gd name="connsiteY60" fmla="*/ 16935 h 117822"/>
              <a:gd name="connsiteX61" fmla="*/ 216952 w 371768"/>
              <a:gd name="connsiteY61" fmla="*/ 24010 h 117822"/>
              <a:gd name="connsiteX62" fmla="*/ 214494 w 371768"/>
              <a:gd name="connsiteY62" fmla="*/ 34754 h 117822"/>
              <a:gd name="connsiteX63" fmla="*/ 198042 w 371768"/>
              <a:gd name="connsiteY63" fmla="*/ 34754 h 117822"/>
              <a:gd name="connsiteX64" fmla="*/ 202827 w 371768"/>
              <a:gd name="connsiteY64" fmla="*/ 16476 h 117822"/>
              <a:gd name="connsiteX65" fmla="*/ 216001 w 371768"/>
              <a:gd name="connsiteY65" fmla="*/ 4356 h 117822"/>
              <a:gd name="connsiteX66" fmla="*/ 235075 w 371768"/>
              <a:gd name="connsiteY66" fmla="*/ 0 h 117822"/>
              <a:gd name="connsiteX67" fmla="*/ 254050 w 371768"/>
              <a:gd name="connsiteY67" fmla="*/ 4324 h 117822"/>
              <a:gd name="connsiteX68" fmla="*/ 266962 w 371768"/>
              <a:gd name="connsiteY68" fmla="*/ 15919 h 117822"/>
              <a:gd name="connsiteX69" fmla="*/ 271583 w 371768"/>
              <a:gd name="connsiteY69" fmla="*/ 32461 h 117822"/>
              <a:gd name="connsiteX70" fmla="*/ 269190 w 371768"/>
              <a:gd name="connsiteY70" fmla="*/ 44908 h 117822"/>
              <a:gd name="connsiteX71" fmla="*/ 260997 w 371768"/>
              <a:gd name="connsiteY71" fmla="*/ 58469 h 117822"/>
              <a:gd name="connsiteX72" fmla="*/ 244677 w 371768"/>
              <a:gd name="connsiteY72" fmla="*/ 76518 h 117822"/>
              <a:gd name="connsiteX73" fmla="*/ 221933 w 371768"/>
              <a:gd name="connsiteY73" fmla="*/ 100298 h 117822"/>
              <a:gd name="connsiteX74" fmla="*/ 221933 w 371768"/>
              <a:gd name="connsiteY74" fmla="*/ 101117 h 117822"/>
              <a:gd name="connsiteX75" fmla="*/ 273451 w 371768"/>
              <a:gd name="connsiteY75" fmla="*/ 101117 h 117822"/>
              <a:gd name="connsiteX76" fmla="*/ 273451 w 371768"/>
              <a:gd name="connsiteY76" fmla="*/ 115923 h 117822"/>
              <a:gd name="connsiteX77" fmla="*/ 198141 w 371768"/>
              <a:gd name="connsiteY77" fmla="*/ 115923 h 117822"/>
              <a:gd name="connsiteX78" fmla="*/ 332375 w 371768"/>
              <a:gd name="connsiteY78" fmla="*/ 117495 h 117822"/>
              <a:gd name="connsiteX79" fmla="*/ 313499 w 371768"/>
              <a:gd name="connsiteY79" fmla="*/ 113466 h 117822"/>
              <a:gd name="connsiteX80" fmla="*/ 300193 w 371768"/>
              <a:gd name="connsiteY80" fmla="*/ 102296 h 117822"/>
              <a:gd name="connsiteX81" fmla="*/ 294884 w 371768"/>
              <a:gd name="connsiteY81" fmla="*/ 86115 h 117822"/>
              <a:gd name="connsiteX82" fmla="*/ 311663 w 371768"/>
              <a:gd name="connsiteY82" fmla="*/ 86115 h 117822"/>
              <a:gd name="connsiteX83" fmla="*/ 318185 w 371768"/>
              <a:gd name="connsiteY83" fmla="*/ 98235 h 117822"/>
              <a:gd name="connsiteX84" fmla="*/ 332375 w 371768"/>
              <a:gd name="connsiteY84" fmla="*/ 102985 h 117822"/>
              <a:gd name="connsiteX85" fmla="*/ 344042 w 371768"/>
              <a:gd name="connsiteY85" fmla="*/ 99938 h 117822"/>
              <a:gd name="connsiteX86" fmla="*/ 352104 w 371768"/>
              <a:gd name="connsiteY86" fmla="*/ 91520 h 117822"/>
              <a:gd name="connsiteX87" fmla="*/ 355053 w 371768"/>
              <a:gd name="connsiteY87" fmla="*/ 79302 h 117822"/>
              <a:gd name="connsiteX88" fmla="*/ 352039 w 371768"/>
              <a:gd name="connsiteY88" fmla="*/ 66855 h 117822"/>
              <a:gd name="connsiteX89" fmla="*/ 343714 w 371768"/>
              <a:gd name="connsiteY89" fmla="*/ 58240 h 117822"/>
              <a:gd name="connsiteX90" fmla="*/ 331654 w 371768"/>
              <a:gd name="connsiteY90" fmla="*/ 55063 h 117822"/>
              <a:gd name="connsiteX91" fmla="*/ 321200 w 371768"/>
              <a:gd name="connsiteY91" fmla="*/ 56864 h 117822"/>
              <a:gd name="connsiteX92" fmla="*/ 312712 w 371768"/>
              <a:gd name="connsiteY92" fmla="*/ 61548 h 117822"/>
              <a:gd name="connsiteX93" fmla="*/ 296916 w 371768"/>
              <a:gd name="connsiteY93" fmla="*/ 59190 h 117822"/>
              <a:gd name="connsiteX94" fmla="*/ 303339 w 371768"/>
              <a:gd name="connsiteY94" fmla="*/ 1572 h 117822"/>
              <a:gd name="connsiteX95" fmla="*/ 366229 w 371768"/>
              <a:gd name="connsiteY95" fmla="*/ 1572 h 117822"/>
              <a:gd name="connsiteX96" fmla="*/ 366229 w 371768"/>
              <a:gd name="connsiteY96" fmla="*/ 16378 h 117822"/>
              <a:gd name="connsiteX97" fmla="*/ 317694 w 371768"/>
              <a:gd name="connsiteY97" fmla="*/ 16378 h 117822"/>
              <a:gd name="connsiteX98" fmla="*/ 314055 w 371768"/>
              <a:gd name="connsiteY98" fmla="*/ 48380 h 117822"/>
              <a:gd name="connsiteX99" fmla="*/ 314712 w 371768"/>
              <a:gd name="connsiteY99" fmla="*/ 48380 h 117822"/>
              <a:gd name="connsiteX100" fmla="*/ 323593 w 371768"/>
              <a:gd name="connsiteY100" fmla="*/ 42943 h 117822"/>
              <a:gd name="connsiteX101" fmla="*/ 335554 w 371768"/>
              <a:gd name="connsiteY101" fmla="*/ 40781 h 117822"/>
              <a:gd name="connsiteX102" fmla="*/ 354169 w 371768"/>
              <a:gd name="connsiteY102" fmla="*/ 45727 h 117822"/>
              <a:gd name="connsiteX103" fmla="*/ 367081 w 371768"/>
              <a:gd name="connsiteY103" fmla="*/ 59321 h 117822"/>
              <a:gd name="connsiteX104" fmla="*/ 371768 w 371768"/>
              <a:gd name="connsiteY104" fmla="*/ 78974 h 117822"/>
              <a:gd name="connsiteX105" fmla="*/ 366721 w 371768"/>
              <a:gd name="connsiteY105" fmla="*/ 98792 h 117822"/>
              <a:gd name="connsiteX106" fmla="*/ 352760 w 371768"/>
              <a:gd name="connsiteY106" fmla="*/ 112516 h 117822"/>
              <a:gd name="connsiteX107" fmla="*/ 332375 w 371768"/>
              <a:gd name="connsiteY107" fmla="*/ 117495 h 11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71768" h="117822">
                <a:moveTo>
                  <a:pt x="131" y="115923"/>
                </a:moveTo>
                <a:lnTo>
                  <a:pt x="131" y="103410"/>
                </a:lnTo>
                <a:lnTo>
                  <a:pt x="38835" y="63317"/>
                </a:lnTo>
                <a:cubicBezTo>
                  <a:pt x="42964" y="58961"/>
                  <a:pt x="46372" y="55161"/>
                  <a:pt x="49060" y="51885"/>
                </a:cubicBezTo>
                <a:cubicBezTo>
                  <a:pt x="51780" y="48577"/>
                  <a:pt x="53812" y="45432"/>
                  <a:pt x="55155" y="42451"/>
                </a:cubicBezTo>
                <a:cubicBezTo>
                  <a:pt x="56499" y="39471"/>
                  <a:pt x="57155" y="36293"/>
                  <a:pt x="57155" y="32953"/>
                </a:cubicBezTo>
                <a:cubicBezTo>
                  <a:pt x="57155" y="29153"/>
                  <a:pt x="56270" y="25877"/>
                  <a:pt x="54467" y="23126"/>
                </a:cubicBezTo>
                <a:cubicBezTo>
                  <a:pt x="52697" y="20341"/>
                  <a:pt x="50239" y="18180"/>
                  <a:pt x="47159" y="16705"/>
                </a:cubicBezTo>
                <a:cubicBezTo>
                  <a:pt x="44078" y="15166"/>
                  <a:pt x="40572" y="14413"/>
                  <a:pt x="36705" y="14413"/>
                </a:cubicBezTo>
                <a:cubicBezTo>
                  <a:pt x="32608" y="14413"/>
                  <a:pt x="29036" y="15264"/>
                  <a:pt x="25988" y="16935"/>
                </a:cubicBezTo>
                <a:cubicBezTo>
                  <a:pt x="22941" y="18605"/>
                  <a:pt x="20581" y="20964"/>
                  <a:pt x="18942" y="24010"/>
                </a:cubicBezTo>
                <a:cubicBezTo>
                  <a:pt x="17304" y="27056"/>
                  <a:pt x="16485" y="30659"/>
                  <a:pt x="16485" y="34754"/>
                </a:cubicBezTo>
                <a:lnTo>
                  <a:pt x="0" y="34754"/>
                </a:lnTo>
                <a:cubicBezTo>
                  <a:pt x="0" y="27777"/>
                  <a:pt x="1606" y="21684"/>
                  <a:pt x="4817" y="16476"/>
                </a:cubicBezTo>
                <a:cubicBezTo>
                  <a:pt x="8029" y="11268"/>
                  <a:pt x="12421" y="7239"/>
                  <a:pt x="17992" y="4356"/>
                </a:cubicBezTo>
                <a:cubicBezTo>
                  <a:pt x="23596" y="1474"/>
                  <a:pt x="29921" y="0"/>
                  <a:pt x="37033" y="0"/>
                </a:cubicBezTo>
                <a:cubicBezTo>
                  <a:pt x="44242" y="0"/>
                  <a:pt x="50567" y="1441"/>
                  <a:pt x="56040" y="4324"/>
                </a:cubicBezTo>
                <a:cubicBezTo>
                  <a:pt x="61546" y="7141"/>
                  <a:pt x="65839" y="11006"/>
                  <a:pt x="68953" y="15919"/>
                </a:cubicBezTo>
                <a:cubicBezTo>
                  <a:pt x="72033" y="20800"/>
                  <a:pt x="73573" y="26303"/>
                  <a:pt x="73573" y="32461"/>
                </a:cubicBezTo>
                <a:cubicBezTo>
                  <a:pt x="73573" y="36687"/>
                  <a:pt x="72787" y="40846"/>
                  <a:pt x="71181" y="44908"/>
                </a:cubicBezTo>
                <a:cubicBezTo>
                  <a:pt x="69608" y="48970"/>
                  <a:pt x="66888" y="53490"/>
                  <a:pt x="62955" y="58469"/>
                </a:cubicBezTo>
                <a:cubicBezTo>
                  <a:pt x="59056" y="63415"/>
                  <a:pt x="53615" y="69443"/>
                  <a:pt x="46668" y="76518"/>
                </a:cubicBezTo>
                <a:lnTo>
                  <a:pt x="23924" y="100298"/>
                </a:lnTo>
                <a:lnTo>
                  <a:pt x="23924" y="101117"/>
                </a:lnTo>
                <a:lnTo>
                  <a:pt x="75442" y="101117"/>
                </a:lnTo>
                <a:lnTo>
                  <a:pt x="75442" y="115923"/>
                </a:lnTo>
                <a:lnTo>
                  <a:pt x="131" y="115923"/>
                </a:lnTo>
                <a:close/>
                <a:moveTo>
                  <a:pt x="136430" y="117823"/>
                </a:moveTo>
                <a:cubicBezTo>
                  <a:pt x="127615" y="117790"/>
                  <a:pt x="120044" y="115464"/>
                  <a:pt x="113818" y="110846"/>
                </a:cubicBezTo>
                <a:cubicBezTo>
                  <a:pt x="107558" y="106227"/>
                  <a:pt x="102773" y="99512"/>
                  <a:pt x="99430" y="90701"/>
                </a:cubicBezTo>
                <a:cubicBezTo>
                  <a:pt x="96120" y="81857"/>
                  <a:pt x="94482" y="71244"/>
                  <a:pt x="94482" y="58797"/>
                </a:cubicBezTo>
                <a:cubicBezTo>
                  <a:pt x="94482" y="46415"/>
                  <a:pt x="96120" y="35835"/>
                  <a:pt x="99430" y="27024"/>
                </a:cubicBezTo>
                <a:cubicBezTo>
                  <a:pt x="102806" y="18245"/>
                  <a:pt x="107591" y="11563"/>
                  <a:pt x="113851" y="6944"/>
                </a:cubicBezTo>
                <a:cubicBezTo>
                  <a:pt x="120143" y="2326"/>
                  <a:pt x="127680" y="0"/>
                  <a:pt x="136430" y="0"/>
                </a:cubicBezTo>
                <a:cubicBezTo>
                  <a:pt x="145181" y="0"/>
                  <a:pt x="152685" y="2326"/>
                  <a:pt x="158945" y="6977"/>
                </a:cubicBezTo>
                <a:cubicBezTo>
                  <a:pt x="165204" y="11596"/>
                  <a:pt x="169989" y="18310"/>
                  <a:pt x="173299" y="27089"/>
                </a:cubicBezTo>
                <a:cubicBezTo>
                  <a:pt x="176642" y="35835"/>
                  <a:pt x="178313" y="46415"/>
                  <a:pt x="178313" y="58797"/>
                </a:cubicBezTo>
                <a:cubicBezTo>
                  <a:pt x="178313" y="71277"/>
                  <a:pt x="176675" y="81922"/>
                  <a:pt x="173365" y="90734"/>
                </a:cubicBezTo>
                <a:cubicBezTo>
                  <a:pt x="170022" y="99512"/>
                  <a:pt x="165237" y="106260"/>
                  <a:pt x="159011" y="110911"/>
                </a:cubicBezTo>
                <a:cubicBezTo>
                  <a:pt x="152751" y="115530"/>
                  <a:pt x="145213" y="117823"/>
                  <a:pt x="136430" y="117823"/>
                </a:cubicBezTo>
                <a:close/>
                <a:moveTo>
                  <a:pt x="136430" y="102919"/>
                </a:moveTo>
                <a:cubicBezTo>
                  <a:pt x="144165" y="102919"/>
                  <a:pt x="150227" y="99152"/>
                  <a:pt x="154586" y="91585"/>
                </a:cubicBezTo>
                <a:cubicBezTo>
                  <a:pt x="158978" y="84019"/>
                  <a:pt x="161173" y="73111"/>
                  <a:pt x="161173" y="58797"/>
                </a:cubicBezTo>
                <a:cubicBezTo>
                  <a:pt x="161173" y="49298"/>
                  <a:pt x="160157" y="41305"/>
                  <a:pt x="158159" y="34754"/>
                </a:cubicBezTo>
                <a:cubicBezTo>
                  <a:pt x="156192" y="28137"/>
                  <a:pt x="153341" y="23159"/>
                  <a:pt x="149605" y="19785"/>
                </a:cubicBezTo>
                <a:cubicBezTo>
                  <a:pt x="145935" y="16345"/>
                  <a:pt x="141543" y="14642"/>
                  <a:pt x="136430" y="14642"/>
                </a:cubicBezTo>
                <a:cubicBezTo>
                  <a:pt x="128729" y="14642"/>
                  <a:pt x="122666" y="18442"/>
                  <a:pt x="118274" y="26041"/>
                </a:cubicBezTo>
                <a:cubicBezTo>
                  <a:pt x="113883" y="33608"/>
                  <a:pt x="111654" y="44548"/>
                  <a:pt x="111622" y="58797"/>
                </a:cubicBezTo>
                <a:cubicBezTo>
                  <a:pt x="111622" y="68329"/>
                  <a:pt x="112605" y="76387"/>
                  <a:pt x="114571" y="82970"/>
                </a:cubicBezTo>
                <a:cubicBezTo>
                  <a:pt x="116603" y="89522"/>
                  <a:pt x="119455" y="94501"/>
                  <a:pt x="123125" y="97874"/>
                </a:cubicBezTo>
                <a:cubicBezTo>
                  <a:pt x="126828" y="101248"/>
                  <a:pt x="131253" y="102919"/>
                  <a:pt x="136430" y="102919"/>
                </a:cubicBezTo>
                <a:close/>
                <a:moveTo>
                  <a:pt x="198141" y="115923"/>
                </a:moveTo>
                <a:lnTo>
                  <a:pt x="198141" y="103410"/>
                </a:lnTo>
                <a:lnTo>
                  <a:pt x="236845" y="63317"/>
                </a:lnTo>
                <a:cubicBezTo>
                  <a:pt x="240974" y="58961"/>
                  <a:pt x="244382" y="55161"/>
                  <a:pt x="247069" y="51885"/>
                </a:cubicBezTo>
                <a:cubicBezTo>
                  <a:pt x="249790" y="48577"/>
                  <a:pt x="251821" y="45432"/>
                  <a:pt x="253165" y="42451"/>
                </a:cubicBezTo>
                <a:cubicBezTo>
                  <a:pt x="254509" y="39471"/>
                  <a:pt x="255164" y="36293"/>
                  <a:pt x="255164" y="32953"/>
                </a:cubicBezTo>
                <a:cubicBezTo>
                  <a:pt x="255164" y="29153"/>
                  <a:pt x="254279" y="25877"/>
                  <a:pt x="252510" y="23126"/>
                </a:cubicBezTo>
                <a:cubicBezTo>
                  <a:pt x="250707" y="20341"/>
                  <a:pt x="248282" y="18180"/>
                  <a:pt x="245168" y="16705"/>
                </a:cubicBezTo>
                <a:cubicBezTo>
                  <a:pt x="242088" y="15166"/>
                  <a:pt x="238614" y="14413"/>
                  <a:pt x="234714" y="14413"/>
                </a:cubicBezTo>
                <a:cubicBezTo>
                  <a:pt x="230618" y="14413"/>
                  <a:pt x="227046" y="15264"/>
                  <a:pt x="223997" y="16935"/>
                </a:cubicBezTo>
                <a:cubicBezTo>
                  <a:pt x="220950" y="18605"/>
                  <a:pt x="218590" y="20964"/>
                  <a:pt x="216952" y="24010"/>
                </a:cubicBezTo>
                <a:cubicBezTo>
                  <a:pt x="215313" y="27056"/>
                  <a:pt x="214494" y="30659"/>
                  <a:pt x="214494" y="34754"/>
                </a:cubicBezTo>
                <a:lnTo>
                  <a:pt x="198042" y="34754"/>
                </a:lnTo>
                <a:cubicBezTo>
                  <a:pt x="198042" y="27777"/>
                  <a:pt x="199615" y="21684"/>
                  <a:pt x="202827" y="16476"/>
                </a:cubicBezTo>
                <a:cubicBezTo>
                  <a:pt x="206038" y="11268"/>
                  <a:pt x="210430" y="7239"/>
                  <a:pt x="216001" y="4356"/>
                </a:cubicBezTo>
                <a:cubicBezTo>
                  <a:pt x="221605" y="1474"/>
                  <a:pt x="227963" y="0"/>
                  <a:pt x="235075" y="0"/>
                </a:cubicBezTo>
                <a:cubicBezTo>
                  <a:pt x="242252" y="0"/>
                  <a:pt x="248577" y="1441"/>
                  <a:pt x="254050" y="4324"/>
                </a:cubicBezTo>
                <a:cubicBezTo>
                  <a:pt x="259556" y="7141"/>
                  <a:pt x="263882" y="11006"/>
                  <a:pt x="266962" y="15919"/>
                </a:cubicBezTo>
                <a:cubicBezTo>
                  <a:pt x="270043" y="20800"/>
                  <a:pt x="271583" y="26303"/>
                  <a:pt x="271583" y="32461"/>
                </a:cubicBezTo>
                <a:cubicBezTo>
                  <a:pt x="271583" y="36687"/>
                  <a:pt x="270796" y="40846"/>
                  <a:pt x="269190" y="44908"/>
                </a:cubicBezTo>
                <a:cubicBezTo>
                  <a:pt x="267617" y="48970"/>
                  <a:pt x="264897" y="53490"/>
                  <a:pt x="260997" y="58469"/>
                </a:cubicBezTo>
                <a:cubicBezTo>
                  <a:pt x="257065" y="63415"/>
                  <a:pt x="251625" y="69443"/>
                  <a:pt x="244677" y="76518"/>
                </a:cubicBezTo>
                <a:lnTo>
                  <a:pt x="221933" y="100298"/>
                </a:lnTo>
                <a:lnTo>
                  <a:pt x="221933" y="101117"/>
                </a:lnTo>
                <a:lnTo>
                  <a:pt x="273451" y="101117"/>
                </a:lnTo>
                <a:lnTo>
                  <a:pt x="273451" y="115923"/>
                </a:lnTo>
                <a:lnTo>
                  <a:pt x="198141" y="115923"/>
                </a:lnTo>
                <a:close/>
                <a:moveTo>
                  <a:pt x="332375" y="117495"/>
                </a:moveTo>
                <a:cubicBezTo>
                  <a:pt x="325362" y="117495"/>
                  <a:pt x="319070" y="116152"/>
                  <a:pt x="313499" y="113466"/>
                </a:cubicBezTo>
                <a:cubicBezTo>
                  <a:pt x="307960" y="110748"/>
                  <a:pt x="303503" y="107013"/>
                  <a:pt x="300193" y="102296"/>
                </a:cubicBezTo>
                <a:cubicBezTo>
                  <a:pt x="296883" y="97580"/>
                  <a:pt x="295114" y="92175"/>
                  <a:pt x="294884" y="86115"/>
                </a:cubicBezTo>
                <a:lnTo>
                  <a:pt x="311663" y="86115"/>
                </a:lnTo>
                <a:cubicBezTo>
                  <a:pt x="312057" y="91029"/>
                  <a:pt x="314252" y="95057"/>
                  <a:pt x="318185" y="98235"/>
                </a:cubicBezTo>
                <a:cubicBezTo>
                  <a:pt x="322151" y="101380"/>
                  <a:pt x="326870" y="102985"/>
                  <a:pt x="332375" y="102985"/>
                </a:cubicBezTo>
                <a:cubicBezTo>
                  <a:pt x="336767" y="102985"/>
                  <a:pt x="340667" y="101969"/>
                  <a:pt x="344042" y="99938"/>
                </a:cubicBezTo>
                <a:cubicBezTo>
                  <a:pt x="347484" y="97907"/>
                  <a:pt x="350170" y="95090"/>
                  <a:pt x="352104" y="91520"/>
                </a:cubicBezTo>
                <a:cubicBezTo>
                  <a:pt x="354071" y="87949"/>
                  <a:pt x="355053" y="83888"/>
                  <a:pt x="355053" y="79302"/>
                </a:cubicBezTo>
                <a:cubicBezTo>
                  <a:pt x="355053" y="74651"/>
                  <a:pt x="354038" y="70491"/>
                  <a:pt x="352039" y="66855"/>
                </a:cubicBezTo>
                <a:cubicBezTo>
                  <a:pt x="350039" y="63186"/>
                  <a:pt x="347254" y="60336"/>
                  <a:pt x="343714" y="58240"/>
                </a:cubicBezTo>
                <a:cubicBezTo>
                  <a:pt x="340208" y="56176"/>
                  <a:pt x="336177" y="55096"/>
                  <a:pt x="331654" y="55063"/>
                </a:cubicBezTo>
                <a:cubicBezTo>
                  <a:pt x="328180" y="55063"/>
                  <a:pt x="324706" y="55652"/>
                  <a:pt x="321200" y="56864"/>
                </a:cubicBezTo>
                <a:cubicBezTo>
                  <a:pt x="317694" y="58043"/>
                  <a:pt x="314875" y="59616"/>
                  <a:pt x="312712" y="61548"/>
                </a:cubicBezTo>
                <a:lnTo>
                  <a:pt x="296916" y="59190"/>
                </a:lnTo>
                <a:lnTo>
                  <a:pt x="303339" y="1572"/>
                </a:lnTo>
                <a:lnTo>
                  <a:pt x="366229" y="1572"/>
                </a:lnTo>
                <a:lnTo>
                  <a:pt x="366229" y="16378"/>
                </a:lnTo>
                <a:lnTo>
                  <a:pt x="317694" y="16378"/>
                </a:lnTo>
                <a:lnTo>
                  <a:pt x="314055" y="48380"/>
                </a:lnTo>
                <a:lnTo>
                  <a:pt x="314712" y="48380"/>
                </a:lnTo>
                <a:cubicBezTo>
                  <a:pt x="316973" y="46218"/>
                  <a:pt x="319922" y="44384"/>
                  <a:pt x="323593" y="42943"/>
                </a:cubicBezTo>
                <a:cubicBezTo>
                  <a:pt x="327328" y="41502"/>
                  <a:pt x="331326" y="40781"/>
                  <a:pt x="335554" y="40781"/>
                </a:cubicBezTo>
                <a:cubicBezTo>
                  <a:pt x="342535" y="40781"/>
                  <a:pt x="348729" y="42419"/>
                  <a:pt x="354169" y="45727"/>
                </a:cubicBezTo>
                <a:cubicBezTo>
                  <a:pt x="359642" y="49068"/>
                  <a:pt x="363935" y="53588"/>
                  <a:pt x="367081" y="59321"/>
                </a:cubicBezTo>
                <a:cubicBezTo>
                  <a:pt x="370227" y="64987"/>
                  <a:pt x="371800" y="71539"/>
                  <a:pt x="371768" y="78974"/>
                </a:cubicBezTo>
                <a:cubicBezTo>
                  <a:pt x="371800" y="86377"/>
                  <a:pt x="370129" y="92961"/>
                  <a:pt x="366721" y="98792"/>
                </a:cubicBezTo>
                <a:cubicBezTo>
                  <a:pt x="363378" y="104590"/>
                  <a:pt x="358724" y="109175"/>
                  <a:pt x="352760" y="112516"/>
                </a:cubicBezTo>
                <a:cubicBezTo>
                  <a:pt x="346828" y="115825"/>
                  <a:pt x="340044" y="117495"/>
                  <a:pt x="332375" y="117495"/>
                </a:cubicBezTo>
                <a:close/>
              </a:path>
            </a:pathLst>
          </a:custGeom>
          <a:solidFill>
            <a:srgbClr val="000000"/>
          </a:solidFill>
          <a:ln w="3274" cap="flat">
            <a:noFill/>
            <a:prstDash val="solid"/>
            <a:miter/>
          </a:ln>
        </p:spPr>
        <p:txBody>
          <a:bodyPr rtlCol="0" anchor="ctr"/>
          <a:lstStyle/>
          <a:p>
            <a:endParaRPr lang="zh-CN" altLang="en-US"/>
          </a:p>
        </p:txBody>
      </p:sp>
      <p:sp>
        <p:nvSpPr>
          <p:cNvPr id="275" name="任意形状 274"/>
          <p:cNvSpPr/>
          <p:nvPr/>
        </p:nvSpPr>
        <p:spPr>
          <a:xfrm>
            <a:off x="9176494" y="5864941"/>
            <a:ext cx="374881" cy="117789"/>
          </a:xfrm>
          <a:custGeom>
            <a:avLst/>
            <a:gdLst>
              <a:gd name="connsiteX0" fmla="*/ 131 w 374881"/>
              <a:gd name="connsiteY0" fmla="*/ 115890 h 117789"/>
              <a:gd name="connsiteX1" fmla="*/ 131 w 374881"/>
              <a:gd name="connsiteY1" fmla="*/ 103378 h 117789"/>
              <a:gd name="connsiteX2" fmla="*/ 38835 w 374881"/>
              <a:gd name="connsiteY2" fmla="*/ 63317 h 117789"/>
              <a:gd name="connsiteX3" fmla="*/ 49060 w 374881"/>
              <a:gd name="connsiteY3" fmla="*/ 51852 h 117789"/>
              <a:gd name="connsiteX4" fmla="*/ 55155 w 374881"/>
              <a:gd name="connsiteY4" fmla="*/ 42419 h 117789"/>
              <a:gd name="connsiteX5" fmla="*/ 57155 w 374881"/>
              <a:gd name="connsiteY5" fmla="*/ 32920 h 117789"/>
              <a:gd name="connsiteX6" fmla="*/ 54467 w 374881"/>
              <a:gd name="connsiteY6" fmla="*/ 23093 h 117789"/>
              <a:gd name="connsiteX7" fmla="*/ 47159 w 374881"/>
              <a:gd name="connsiteY7" fmla="*/ 16673 h 117789"/>
              <a:gd name="connsiteX8" fmla="*/ 36705 w 374881"/>
              <a:gd name="connsiteY8" fmla="*/ 14380 h 117789"/>
              <a:gd name="connsiteX9" fmla="*/ 25988 w 374881"/>
              <a:gd name="connsiteY9" fmla="*/ 16902 h 117789"/>
              <a:gd name="connsiteX10" fmla="*/ 18942 w 374881"/>
              <a:gd name="connsiteY10" fmla="*/ 24010 h 117789"/>
              <a:gd name="connsiteX11" fmla="*/ 16485 w 374881"/>
              <a:gd name="connsiteY11" fmla="*/ 34721 h 117789"/>
              <a:gd name="connsiteX12" fmla="*/ 0 w 374881"/>
              <a:gd name="connsiteY12" fmla="*/ 34721 h 117789"/>
              <a:gd name="connsiteX13" fmla="*/ 4817 w 374881"/>
              <a:gd name="connsiteY13" fmla="*/ 16443 h 117789"/>
              <a:gd name="connsiteX14" fmla="*/ 17992 w 374881"/>
              <a:gd name="connsiteY14" fmla="*/ 4356 h 117789"/>
              <a:gd name="connsiteX15" fmla="*/ 37033 w 374881"/>
              <a:gd name="connsiteY15" fmla="*/ 0 h 117789"/>
              <a:gd name="connsiteX16" fmla="*/ 56040 w 374881"/>
              <a:gd name="connsiteY16" fmla="*/ 4291 h 117789"/>
              <a:gd name="connsiteX17" fmla="*/ 68953 w 374881"/>
              <a:gd name="connsiteY17" fmla="*/ 15886 h 117789"/>
              <a:gd name="connsiteX18" fmla="*/ 73573 w 374881"/>
              <a:gd name="connsiteY18" fmla="*/ 32428 h 117789"/>
              <a:gd name="connsiteX19" fmla="*/ 71181 w 374881"/>
              <a:gd name="connsiteY19" fmla="*/ 44875 h 117789"/>
              <a:gd name="connsiteX20" fmla="*/ 62955 w 374881"/>
              <a:gd name="connsiteY20" fmla="*/ 58436 h 117789"/>
              <a:gd name="connsiteX21" fmla="*/ 46668 w 374881"/>
              <a:gd name="connsiteY21" fmla="*/ 76485 h 117789"/>
              <a:gd name="connsiteX22" fmla="*/ 23924 w 374881"/>
              <a:gd name="connsiteY22" fmla="*/ 100266 h 117789"/>
              <a:gd name="connsiteX23" fmla="*/ 23924 w 374881"/>
              <a:gd name="connsiteY23" fmla="*/ 101117 h 117789"/>
              <a:gd name="connsiteX24" fmla="*/ 75442 w 374881"/>
              <a:gd name="connsiteY24" fmla="*/ 101117 h 117789"/>
              <a:gd name="connsiteX25" fmla="*/ 75442 w 374881"/>
              <a:gd name="connsiteY25" fmla="*/ 115890 h 117789"/>
              <a:gd name="connsiteX26" fmla="*/ 131 w 374881"/>
              <a:gd name="connsiteY26" fmla="*/ 115890 h 117789"/>
              <a:gd name="connsiteX27" fmla="*/ 136430 w 374881"/>
              <a:gd name="connsiteY27" fmla="*/ 117790 h 117789"/>
              <a:gd name="connsiteX28" fmla="*/ 113818 w 374881"/>
              <a:gd name="connsiteY28" fmla="*/ 110813 h 117789"/>
              <a:gd name="connsiteX29" fmla="*/ 99430 w 374881"/>
              <a:gd name="connsiteY29" fmla="*/ 90668 h 117789"/>
              <a:gd name="connsiteX30" fmla="*/ 94482 w 374881"/>
              <a:gd name="connsiteY30" fmla="*/ 58764 h 117789"/>
              <a:gd name="connsiteX31" fmla="*/ 99430 w 374881"/>
              <a:gd name="connsiteY31" fmla="*/ 27024 h 117789"/>
              <a:gd name="connsiteX32" fmla="*/ 113851 w 374881"/>
              <a:gd name="connsiteY32" fmla="*/ 6911 h 117789"/>
              <a:gd name="connsiteX33" fmla="*/ 136430 w 374881"/>
              <a:gd name="connsiteY33" fmla="*/ 0 h 117789"/>
              <a:gd name="connsiteX34" fmla="*/ 158945 w 374881"/>
              <a:gd name="connsiteY34" fmla="*/ 6977 h 117789"/>
              <a:gd name="connsiteX35" fmla="*/ 173299 w 374881"/>
              <a:gd name="connsiteY35" fmla="*/ 27056 h 117789"/>
              <a:gd name="connsiteX36" fmla="*/ 178313 w 374881"/>
              <a:gd name="connsiteY36" fmla="*/ 58764 h 117789"/>
              <a:gd name="connsiteX37" fmla="*/ 173365 w 374881"/>
              <a:gd name="connsiteY37" fmla="*/ 90701 h 117789"/>
              <a:gd name="connsiteX38" fmla="*/ 159011 w 374881"/>
              <a:gd name="connsiteY38" fmla="*/ 110878 h 117789"/>
              <a:gd name="connsiteX39" fmla="*/ 136430 w 374881"/>
              <a:gd name="connsiteY39" fmla="*/ 117790 h 117789"/>
              <a:gd name="connsiteX40" fmla="*/ 136430 w 374881"/>
              <a:gd name="connsiteY40" fmla="*/ 102886 h 117789"/>
              <a:gd name="connsiteX41" fmla="*/ 154586 w 374881"/>
              <a:gd name="connsiteY41" fmla="*/ 91552 h 117789"/>
              <a:gd name="connsiteX42" fmla="*/ 161173 w 374881"/>
              <a:gd name="connsiteY42" fmla="*/ 58764 h 117789"/>
              <a:gd name="connsiteX43" fmla="*/ 158159 w 374881"/>
              <a:gd name="connsiteY43" fmla="*/ 34721 h 117789"/>
              <a:gd name="connsiteX44" fmla="*/ 149605 w 374881"/>
              <a:gd name="connsiteY44" fmla="*/ 19752 h 117789"/>
              <a:gd name="connsiteX45" fmla="*/ 136430 w 374881"/>
              <a:gd name="connsiteY45" fmla="*/ 14609 h 117789"/>
              <a:gd name="connsiteX46" fmla="*/ 118274 w 374881"/>
              <a:gd name="connsiteY46" fmla="*/ 26008 h 117789"/>
              <a:gd name="connsiteX47" fmla="*/ 111622 w 374881"/>
              <a:gd name="connsiteY47" fmla="*/ 58764 h 117789"/>
              <a:gd name="connsiteX48" fmla="*/ 114571 w 374881"/>
              <a:gd name="connsiteY48" fmla="*/ 82970 h 117789"/>
              <a:gd name="connsiteX49" fmla="*/ 123125 w 374881"/>
              <a:gd name="connsiteY49" fmla="*/ 97874 h 117789"/>
              <a:gd name="connsiteX50" fmla="*/ 136430 w 374881"/>
              <a:gd name="connsiteY50" fmla="*/ 102886 h 117789"/>
              <a:gd name="connsiteX51" fmla="*/ 198141 w 374881"/>
              <a:gd name="connsiteY51" fmla="*/ 115890 h 117789"/>
              <a:gd name="connsiteX52" fmla="*/ 198141 w 374881"/>
              <a:gd name="connsiteY52" fmla="*/ 103378 h 117789"/>
              <a:gd name="connsiteX53" fmla="*/ 236845 w 374881"/>
              <a:gd name="connsiteY53" fmla="*/ 63317 h 117789"/>
              <a:gd name="connsiteX54" fmla="*/ 247069 w 374881"/>
              <a:gd name="connsiteY54" fmla="*/ 51852 h 117789"/>
              <a:gd name="connsiteX55" fmla="*/ 253165 w 374881"/>
              <a:gd name="connsiteY55" fmla="*/ 42419 h 117789"/>
              <a:gd name="connsiteX56" fmla="*/ 255164 w 374881"/>
              <a:gd name="connsiteY56" fmla="*/ 32920 h 117789"/>
              <a:gd name="connsiteX57" fmla="*/ 252510 w 374881"/>
              <a:gd name="connsiteY57" fmla="*/ 23093 h 117789"/>
              <a:gd name="connsiteX58" fmla="*/ 245168 w 374881"/>
              <a:gd name="connsiteY58" fmla="*/ 16673 h 117789"/>
              <a:gd name="connsiteX59" fmla="*/ 234714 w 374881"/>
              <a:gd name="connsiteY59" fmla="*/ 14380 h 117789"/>
              <a:gd name="connsiteX60" fmla="*/ 223997 w 374881"/>
              <a:gd name="connsiteY60" fmla="*/ 16902 h 117789"/>
              <a:gd name="connsiteX61" fmla="*/ 216952 w 374881"/>
              <a:gd name="connsiteY61" fmla="*/ 24010 h 117789"/>
              <a:gd name="connsiteX62" fmla="*/ 214494 w 374881"/>
              <a:gd name="connsiteY62" fmla="*/ 34721 h 117789"/>
              <a:gd name="connsiteX63" fmla="*/ 198042 w 374881"/>
              <a:gd name="connsiteY63" fmla="*/ 34721 h 117789"/>
              <a:gd name="connsiteX64" fmla="*/ 202827 w 374881"/>
              <a:gd name="connsiteY64" fmla="*/ 16443 h 117789"/>
              <a:gd name="connsiteX65" fmla="*/ 216001 w 374881"/>
              <a:gd name="connsiteY65" fmla="*/ 4356 h 117789"/>
              <a:gd name="connsiteX66" fmla="*/ 235075 w 374881"/>
              <a:gd name="connsiteY66" fmla="*/ 0 h 117789"/>
              <a:gd name="connsiteX67" fmla="*/ 254050 w 374881"/>
              <a:gd name="connsiteY67" fmla="*/ 4291 h 117789"/>
              <a:gd name="connsiteX68" fmla="*/ 266962 w 374881"/>
              <a:gd name="connsiteY68" fmla="*/ 15886 h 117789"/>
              <a:gd name="connsiteX69" fmla="*/ 271583 w 374881"/>
              <a:gd name="connsiteY69" fmla="*/ 32428 h 117789"/>
              <a:gd name="connsiteX70" fmla="*/ 269190 w 374881"/>
              <a:gd name="connsiteY70" fmla="*/ 44875 h 117789"/>
              <a:gd name="connsiteX71" fmla="*/ 260997 w 374881"/>
              <a:gd name="connsiteY71" fmla="*/ 58436 h 117789"/>
              <a:gd name="connsiteX72" fmla="*/ 244677 w 374881"/>
              <a:gd name="connsiteY72" fmla="*/ 76485 h 117789"/>
              <a:gd name="connsiteX73" fmla="*/ 221933 w 374881"/>
              <a:gd name="connsiteY73" fmla="*/ 100266 h 117789"/>
              <a:gd name="connsiteX74" fmla="*/ 221933 w 374881"/>
              <a:gd name="connsiteY74" fmla="*/ 101117 h 117789"/>
              <a:gd name="connsiteX75" fmla="*/ 273451 w 374881"/>
              <a:gd name="connsiteY75" fmla="*/ 101117 h 117789"/>
              <a:gd name="connsiteX76" fmla="*/ 273451 w 374881"/>
              <a:gd name="connsiteY76" fmla="*/ 115890 h 117789"/>
              <a:gd name="connsiteX77" fmla="*/ 198141 w 374881"/>
              <a:gd name="connsiteY77" fmla="*/ 115890 h 117789"/>
              <a:gd name="connsiteX78" fmla="*/ 334440 w 374881"/>
              <a:gd name="connsiteY78" fmla="*/ 117462 h 117789"/>
              <a:gd name="connsiteX79" fmla="*/ 313892 w 374881"/>
              <a:gd name="connsiteY79" fmla="*/ 113499 h 117789"/>
              <a:gd name="connsiteX80" fmla="*/ 299636 w 374881"/>
              <a:gd name="connsiteY80" fmla="*/ 102493 h 117789"/>
              <a:gd name="connsiteX81" fmla="*/ 294065 w 374881"/>
              <a:gd name="connsiteY81" fmla="*/ 86082 h 117789"/>
              <a:gd name="connsiteX82" fmla="*/ 311598 w 374881"/>
              <a:gd name="connsiteY82" fmla="*/ 86082 h 117789"/>
              <a:gd name="connsiteX83" fmla="*/ 315006 w 374881"/>
              <a:gd name="connsiteY83" fmla="*/ 94894 h 117789"/>
              <a:gd name="connsiteX84" fmla="*/ 323166 w 374881"/>
              <a:gd name="connsiteY84" fmla="*/ 100593 h 117789"/>
              <a:gd name="connsiteX85" fmla="*/ 334342 w 374881"/>
              <a:gd name="connsiteY85" fmla="*/ 102624 h 117789"/>
              <a:gd name="connsiteX86" fmla="*/ 346271 w 374881"/>
              <a:gd name="connsiteY86" fmla="*/ 100266 h 117789"/>
              <a:gd name="connsiteX87" fmla="*/ 354497 w 374881"/>
              <a:gd name="connsiteY87" fmla="*/ 93747 h 117789"/>
              <a:gd name="connsiteX88" fmla="*/ 357446 w 374881"/>
              <a:gd name="connsiteY88" fmla="*/ 83953 h 117789"/>
              <a:gd name="connsiteX89" fmla="*/ 354497 w 374881"/>
              <a:gd name="connsiteY89" fmla="*/ 73865 h 117789"/>
              <a:gd name="connsiteX90" fmla="*/ 345943 w 374881"/>
              <a:gd name="connsiteY90" fmla="*/ 66920 h 117789"/>
              <a:gd name="connsiteX91" fmla="*/ 332441 w 374881"/>
              <a:gd name="connsiteY91" fmla="*/ 64431 h 117789"/>
              <a:gd name="connsiteX92" fmla="*/ 322773 w 374881"/>
              <a:gd name="connsiteY92" fmla="*/ 64431 h 117789"/>
              <a:gd name="connsiteX93" fmla="*/ 322773 w 374881"/>
              <a:gd name="connsiteY93" fmla="*/ 50346 h 117789"/>
              <a:gd name="connsiteX94" fmla="*/ 332441 w 374881"/>
              <a:gd name="connsiteY94" fmla="*/ 50346 h 117789"/>
              <a:gd name="connsiteX95" fmla="*/ 343616 w 374881"/>
              <a:gd name="connsiteY95" fmla="*/ 48053 h 117789"/>
              <a:gd name="connsiteX96" fmla="*/ 351187 w 374881"/>
              <a:gd name="connsiteY96" fmla="*/ 41698 h 117789"/>
              <a:gd name="connsiteX97" fmla="*/ 353940 w 374881"/>
              <a:gd name="connsiteY97" fmla="*/ 32035 h 117789"/>
              <a:gd name="connsiteX98" fmla="*/ 351547 w 374881"/>
              <a:gd name="connsiteY98" fmla="*/ 22831 h 117789"/>
              <a:gd name="connsiteX99" fmla="*/ 344829 w 374881"/>
              <a:gd name="connsiteY99" fmla="*/ 16640 h 117789"/>
              <a:gd name="connsiteX100" fmla="*/ 334669 w 374881"/>
              <a:gd name="connsiteY100" fmla="*/ 14380 h 117789"/>
              <a:gd name="connsiteX101" fmla="*/ 324215 w 374881"/>
              <a:gd name="connsiteY101" fmla="*/ 16443 h 117789"/>
              <a:gd name="connsiteX102" fmla="*/ 316416 w 374881"/>
              <a:gd name="connsiteY102" fmla="*/ 22274 h 117789"/>
              <a:gd name="connsiteX103" fmla="*/ 313171 w 374881"/>
              <a:gd name="connsiteY103" fmla="*/ 31249 h 117789"/>
              <a:gd name="connsiteX104" fmla="*/ 296457 w 374881"/>
              <a:gd name="connsiteY104" fmla="*/ 31249 h 117789"/>
              <a:gd name="connsiteX105" fmla="*/ 301930 w 374881"/>
              <a:gd name="connsiteY105" fmla="*/ 14937 h 117789"/>
              <a:gd name="connsiteX106" fmla="*/ 315792 w 374881"/>
              <a:gd name="connsiteY106" fmla="*/ 3963 h 117789"/>
              <a:gd name="connsiteX107" fmla="*/ 334899 w 374881"/>
              <a:gd name="connsiteY107" fmla="*/ 0 h 117789"/>
              <a:gd name="connsiteX108" fmla="*/ 353874 w 374881"/>
              <a:gd name="connsiteY108" fmla="*/ 4291 h 117789"/>
              <a:gd name="connsiteX109" fmla="*/ 366295 w 374881"/>
              <a:gd name="connsiteY109" fmla="*/ 15625 h 117789"/>
              <a:gd name="connsiteX110" fmla="*/ 370653 w 374881"/>
              <a:gd name="connsiteY110" fmla="*/ 31151 h 117789"/>
              <a:gd name="connsiteX111" fmla="*/ 365279 w 374881"/>
              <a:gd name="connsiteY111" fmla="*/ 47430 h 117789"/>
              <a:gd name="connsiteX112" fmla="*/ 350990 w 374881"/>
              <a:gd name="connsiteY112" fmla="*/ 56438 h 117789"/>
              <a:gd name="connsiteX113" fmla="*/ 350990 w 374881"/>
              <a:gd name="connsiteY113" fmla="*/ 57323 h 117789"/>
              <a:gd name="connsiteX114" fmla="*/ 368622 w 374881"/>
              <a:gd name="connsiteY114" fmla="*/ 66363 h 117789"/>
              <a:gd name="connsiteX115" fmla="*/ 374881 w 374881"/>
              <a:gd name="connsiteY115" fmla="*/ 84510 h 117789"/>
              <a:gd name="connsiteX116" fmla="*/ 369638 w 374881"/>
              <a:gd name="connsiteY116" fmla="*/ 101445 h 117789"/>
              <a:gd name="connsiteX117" fmla="*/ 355283 w 374881"/>
              <a:gd name="connsiteY117" fmla="*/ 113204 h 117789"/>
              <a:gd name="connsiteX118" fmla="*/ 334440 w 374881"/>
              <a:gd name="connsiteY118" fmla="*/ 117462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4881"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334440" y="117462"/>
                </a:moveTo>
                <a:cubicBezTo>
                  <a:pt x="326771" y="117462"/>
                  <a:pt x="319922" y="116152"/>
                  <a:pt x="313892" y="113499"/>
                </a:cubicBezTo>
                <a:cubicBezTo>
                  <a:pt x="307895" y="110846"/>
                  <a:pt x="303143" y="107177"/>
                  <a:pt x="299636" y="102493"/>
                </a:cubicBezTo>
                <a:cubicBezTo>
                  <a:pt x="296162" y="97776"/>
                  <a:pt x="294327" y="92306"/>
                  <a:pt x="294065" y="86082"/>
                </a:cubicBezTo>
                <a:lnTo>
                  <a:pt x="311598" y="86082"/>
                </a:lnTo>
                <a:cubicBezTo>
                  <a:pt x="311827" y="89456"/>
                  <a:pt x="312942" y="92404"/>
                  <a:pt x="315006" y="94894"/>
                </a:cubicBezTo>
                <a:cubicBezTo>
                  <a:pt x="317104" y="97350"/>
                  <a:pt x="319791" y="99250"/>
                  <a:pt x="323166" y="100593"/>
                </a:cubicBezTo>
                <a:cubicBezTo>
                  <a:pt x="326509" y="101936"/>
                  <a:pt x="330246" y="102624"/>
                  <a:pt x="334342" y="102624"/>
                </a:cubicBezTo>
                <a:cubicBezTo>
                  <a:pt x="338831" y="102624"/>
                  <a:pt x="342830" y="101838"/>
                  <a:pt x="346271" y="100266"/>
                </a:cubicBezTo>
                <a:cubicBezTo>
                  <a:pt x="349778" y="98693"/>
                  <a:pt x="352530" y="96531"/>
                  <a:pt x="354497" y="93747"/>
                </a:cubicBezTo>
                <a:cubicBezTo>
                  <a:pt x="356463" y="90897"/>
                  <a:pt x="357446" y="87655"/>
                  <a:pt x="357446" y="83953"/>
                </a:cubicBezTo>
                <a:cubicBezTo>
                  <a:pt x="357446" y="80121"/>
                  <a:pt x="356463" y="76747"/>
                  <a:pt x="354497" y="73865"/>
                </a:cubicBezTo>
                <a:cubicBezTo>
                  <a:pt x="352563" y="70916"/>
                  <a:pt x="349712" y="68591"/>
                  <a:pt x="345943" y="66920"/>
                </a:cubicBezTo>
                <a:cubicBezTo>
                  <a:pt x="342240" y="65250"/>
                  <a:pt x="337718" y="64431"/>
                  <a:pt x="332441" y="64431"/>
                </a:cubicBezTo>
                <a:lnTo>
                  <a:pt x="322773" y="64431"/>
                </a:lnTo>
                <a:lnTo>
                  <a:pt x="322773" y="50346"/>
                </a:lnTo>
                <a:lnTo>
                  <a:pt x="332441" y="50346"/>
                </a:lnTo>
                <a:cubicBezTo>
                  <a:pt x="336669" y="50346"/>
                  <a:pt x="340404" y="49592"/>
                  <a:pt x="343616" y="48053"/>
                </a:cubicBezTo>
                <a:cubicBezTo>
                  <a:pt x="346828" y="46546"/>
                  <a:pt x="349384" y="44417"/>
                  <a:pt x="351187" y="41698"/>
                </a:cubicBezTo>
                <a:cubicBezTo>
                  <a:pt x="353022" y="38947"/>
                  <a:pt x="353940" y="35704"/>
                  <a:pt x="353940" y="32035"/>
                </a:cubicBezTo>
                <a:cubicBezTo>
                  <a:pt x="353940" y="28497"/>
                  <a:pt x="353153" y="25419"/>
                  <a:pt x="351547" y="22831"/>
                </a:cubicBezTo>
                <a:cubicBezTo>
                  <a:pt x="349974" y="20178"/>
                  <a:pt x="347745" y="18114"/>
                  <a:pt x="344829" y="16640"/>
                </a:cubicBezTo>
                <a:cubicBezTo>
                  <a:pt x="341977" y="15133"/>
                  <a:pt x="338569" y="14380"/>
                  <a:pt x="334669" y="14380"/>
                </a:cubicBezTo>
                <a:cubicBezTo>
                  <a:pt x="330934" y="14380"/>
                  <a:pt x="327460" y="15068"/>
                  <a:pt x="324215" y="16443"/>
                </a:cubicBezTo>
                <a:cubicBezTo>
                  <a:pt x="321004" y="17787"/>
                  <a:pt x="318414" y="19719"/>
                  <a:pt x="316416" y="22274"/>
                </a:cubicBezTo>
                <a:cubicBezTo>
                  <a:pt x="314383" y="24764"/>
                  <a:pt x="313302" y="27744"/>
                  <a:pt x="313171" y="31249"/>
                </a:cubicBezTo>
                <a:lnTo>
                  <a:pt x="296457" y="31249"/>
                </a:lnTo>
                <a:cubicBezTo>
                  <a:pt x="296654" y="25058"/>
                  <a:pt x="298456" y="19654"/>
                  <a:pt x="301930" y="14937"/>
                </a:cubicBezTo>
                <a:cubicBezTo>
                  <a:pt x="305437" y="10253"/>
                  <a:pt x="310057" y="6584"/>
                  <a:pt x="315792" y="3963"/>
                </a:cubicBezTo>
                <a:cubicBezTo>
                  <a:pt x="321528" y="1310"/>
                  <a:pt x="327886" y="0"/>
                  <a:pt x="334899" y="0"/>
                </a:cubicBezTo>
                <a:cubicBezTo>
                  <a:pt x="342240" y="0"/>
                  <a:pt x="348565" y="1409"/>
                  <a:pt x="353874" y="4291"/>
                </a:cubicBezTo>
                <a:cubicBezTo>
                  <a:pt x="359248" y="7108"/>
                  <a:pt x="363378" y="10908"/>
                  <a:pt x="366295" y="15625"/>
                </a:cubicBezTo>
                <a:cubicBezTo>
                  <a:pt x="369211" y="20341"/>
                  <a:pt x="370686" y="25517"/>
                  <a:pt x="370653" y="31151"/>
                </a:cubicBezTo>
                <a:cubicBezTo>
                  <a:pt x="370686" y="37538"/>
                  <a:pt x="368883" y="42976"/>
                  <a:pt x="365279" y="47430"/>
                </a:cubicBezTo>
                <a:cubicBezTo>
                  <a:pt x="361706" y="51918"/>
                  <a:pt x="356922" y="54899"/>
                  <a:pt x="350990" y="56438"/>
                </a:cubicBezTo>
                <a:lnTo>
                  <a:pt x="350990" y="57323"/>
                </a:lnTo>
                <a:cubicBezTo>
                  <a:pt x="358560" y="58469"/>
                  <a:pt x="364459" y="61483"/>
                  <a:pt x="368622" y="66363"/>
                </a:cubicBezTo>
                <a:cubicBezTo>
                  <a:pt x="372849" y="71244"/>
                  <a:pt x="374914" y="77304"/>
                  <a:pt x="374881" y="84510"/>
                </a:cubicBezTo>
                <a:cubicBezTo>
                  <a:pt x="374914" y="90799"/>
                  <a:pt x="373177" y="96433"/>
                  <a:pt x="369638" y="101445"/>
                </a:cubicBezTo>
                <a:cubicBezTo>
                  <a:pt x="366131" y="106424"/>
                  <a:pt x="361346" y="110354"/>
                  <a:pt x="355283" y="113204"/>
                </a:cubicBezTo>
                <a:cubicBezTo>
                  <a:pt x="349220" y="116054"/>
                  <a:pt x="342273" y="117462"/>
                  <a:pt x="334440" y="117462"/>
                </a:cubicBezTo>
                <a:close/>
              </a:path>
            </a:pathLst>
          </a:custGeom>
          <a:solidFill>
            <a:srgbClr val="000000"/>
          </a:solidFill>
          <a:ln w="3274" cap="flat">
            <a:noFill/>
            <a:prstDash val="solid"/>
            <a:miter/>
          </a:ln>
        </p:spPr>
        <p:txBody>
          <a:bodyPr rtlCol="0" anchor="ctr"/>
          <a:lstStyle/>
          <a:p>
            <a:endParaRPr lang="zh-CN" altLang="en-US"/>
          </a:p>
        </p:txBody>
      </p:sp>
      <p:sp>
        <p:nvSpPr>
          <p:cNvPr id="276" name="任意形状 275"/>
          <p:cNvSpPr/>
          <p:nvPr/>
        </p:nvSpPr>
        <p:spPr>
          <a:xfrm>
            <a:off x="8239210" y="5864941"/>
            <a:ext cx="369899" cy="117789"/>
          </a:xfrm>
          <a:custGeom>
            <a:avLst/>
            <a:gdLst>
              <a:gd name="connsiteX0" fmla="*/ 131 w 369899"/>
              <a:gd name="connsiteY0" fmla="*/ 115890 h 117789"/>
              <a:gd name="connsiteX1" fmla="*/ 131 w 369899"/>
              <a:gd name="connsiteY1" fmla="*/ 103378 h 117789"/>
              <a:gd name="connsiteX2" fmla="*/ 38835 w 369899"/>
              <a:gd name="connsiteY2" fmla="*/ 63317 h 117789"/>
              <a:gd name="connsiteX3" fmla="*/ 49060 w 369899"/>
              <a:gd name="connsiteY3" fmla="*/ 51852 h 117789"/>
              <a:gd name="connsiteX4" fmla="*/ 55155 w 369899"/>
              <a:gd name="connsiteY4" fmla="*/ 42419 h 117789"/>
              <a:gd name="connsiteX5" fmla="*/ 57155 w 369899"/>
              <a:gd name="connsiteY5" fmla="*/ 32920 h 117789"/>
              <a:gd name="connsiteX6" fmla="*/ 54467 w 369899"/>
              <a:gd name="connsiteY6" fmla="*/ 23093 h 117789"/>
              <a:gd name="connsiteX7" fmla="*/ 47159 w 369899"/>
              <a:gd name="connsiteY7" fmla="*/ 16673 h 117789"/>
              <a:gd name="connsiteX8" fmla="*/ 36705 w 369899"/>
              <a:gd name="connsiteY8" fmla="*/ 14380 h 117789"/>
              <a:gd name="connsiteX9" fmla="*/ 25988 w 369899"/>
              <a:gd name="connsiteY9" fmla="*/ 16902 h 117789"/>
              <a:gd name="connsiteX10" fmla="*/ 18942 w 369899"/>
              <a:gd name="connsiteY10" fmla="*/ 24010 h 117789"/>
              <a:gd name="connsiteX11" fmla="*/ 16485 w 369899"/>
              <a:gd name="connsiteY11" fmla="*/ 34721 h 117789"/>
              <a:gd name="connsiteX12" fmla="*/ 0 w 369899"/>
              <a:gd name="connsiteY12" fmla="*/ 34721 h 117789"/>
              <a:gd name="connsiteX13" fmla="*/ 4817 w 369899"/>
              <a:gd name="connsiteY13" fmla="*/ 16443 h 117789"/>
              <a:gd name="connsiteX14" fmla="*/ 17992 w 369899"/>
              <a:gd name="connsiteY14" fmla="*/ 4356 h 117789"/>
              <a:gd name="connsiteX15" fmla="*/ 37033 w 369899"/>
              <a:gd name="connsiteY15" fmla="*/ 0 h 117789"/>
              <a:gd name="connsiteX16" fmla="*/ 56040 w 369899"/>
              <a:gd name="connsiteY16" fmla="*/ 4291 h 117789"/>
              <a:gd name="connsiteX17" fmla="*/ 68953 w 369899"/>
              <a:gd name="connsiteY17" fmla="*/ 15886 h 117789"/>
              <a:gd name="connsiteX18" fmla="*/ 73573 w 369899"/>
              <a:gd name="connsiteY18" fmla="*/ 32428 h 117789"/>
              <a:gd name="connsiteX19" fmla="*/ 71181 w 369899"/>
              <a:gd name="connsiteY19" fmla="*/ 44875 h 117789"/>
              <a:gd name="connsiteX20" fmla="*/ 62955 w 369899"/>
              <a:gd name="connsiteY20" fmla="*/ 58436 h 117789"/>
              <a:gd name="connsiteX21" fmla="*/ 46668 w 369899"/>
              <a:gd name="connsiteY21" fmla="*/ 76485 h 117789"/>
              <a:gd name="connsiteX22" fmla="*/ 23924 w 369899"/>
              <a:gd name="connsiteY22" fmla="*/ 100266 h 117789"/>
              <a:gd name="connsiteX23" fmla="*/ 23924 w 369899"/>
              <a:gd name="connsiteY23" fmla="*/ 101117 h 117789"/>
              <a:gd name="connsiteX24" fmla="*/ 75442 w 369899"/>
              <a:gd name="connsiteY24" fmla="*/ 101117 h 117789"/>
              <a:gd name="connsiteX25" fmla="*/ 75442 w 369899"/>
              <a:gd name="connsiteY25" fmla="*/ 115890 h 117789"/>
              <a:gd name="connsiteX26" fmla="*/ 131 w 369899"/>
              <a:gd name="connsiteY26" fmla="*/ 115890 h 117789"/>
              <a:gd name="connsiteX27" fmla="*/ 136430 w 369899"/>
              <a:gd name="connsiteY27" fmla="*/ 117790 h 117789"/>
              <a:gd name="connsiteX28" fmla="*/ 113818 w 369899"/>
              <a:gd name="connsiteY28" fmla="*/ 110813 h 117789"/>
              <a:gd name="connsiteX29" fmla="*/ 99430 w 369899"/>
              <a:gd name="connsiteY29" fmla="*/ 90668 h 117789"/>
              <a:gd name="connsiteX30" fmla="*/ 94482 w 369899"/>
              <a:gd name="connsiteY30" fmla="*/ 58764 h 117789"/>
              <a:gd name="connsiteX31" fmla="*/ 99430 w 369899"/>
              <a:gd name="connsiteY31" fmla="*/ 27024 h 117789"/>
              <a:gd name="connsiteX32" fmla="*/ 113851 w 369899"/>
              <a:gd name="connsiteY32" fmla="*/ 6911 h 117789"/>
              <a:gd name="connsiteX33" fmla="*/ 136430 w 369899"/>
              <a:gd name="connsiteY33" fmla="*/ 0 h 117789"/>
              <a:gd name="connsiteX34" fmla="*/ 158945 w 369899"/>
              <a:gd name="connsiteY34" fmla="*/ 6977 h 117789"/>
              <a:gd name="connsiteX35" fmla="*/ 173299 w 369899"/>
              <a:gd name="connsiteY35" fmla="*/ 27056 h 117789"/>
              <a:gd name="connsiteX36" fmla="*/ 178313 w 369899"/>
              <a:gd name="connsiteY36" fmla="*/ 58764 h 117789"/>
              <a:gd name="connsiteX37" fmla="*/ 173365 w 369899"/>
              <a:gd name="connsiteY37" fmla="*/ 90701 h 117789"/>
              <a:gd name="connsiteX38" fmla="*/ 159011 w 369899"/>
              <a:gd name="connsiteY38" fmla="*/ 110878 h 117789"/>
              <a:gd name="connsiteX39" fmla="*/ 136430 w 369899"/>
              <a:gd name="connsiteY39" fmla="*/ 117790 h 117789"/>
              <a:gd name="connsiteX40" fmla="*/ 136430 w 369899"/>
              <a:gd name="connsiteY40" fmla="*/ 102886 h 117789"/>
              <a:gd name="connsiteX41" fmla="*/ 154586 w 369899"/>
              <a:gd name="connsiteY41" fmla="*/ 91552 h 117789"/>
              <a:gd name="connsiteX42" fmla="*/ 161173 w 369899"/>
              <a:gd name="connsiteY42" fmla="*/ 58764 h 117789"/>
              <a:gd name="connsiteX43" fmla="*/ 158159 w 369899"/>
              <a:gd name="connsiteY43" fmla="*/ 34721 h 117789"/>
              <a:gd name="connsiteX44" fmla="*/ 149605 w 369899"/>
              <a:gd name="connsiteY44" fmla="*/ 19752 h 117789"/>
              <a:gd name="connsiteX45" fmla="*/ 136430 w 369899"/>
              <a:gd name="connsiteY45" fmla="*/ 14609 h 117789"/>
              <a:gd name="connsiteX46" fmla="*/ 118274 w 369899"/>
              <a:gd name="connsiteY46" fmla="*/ 26008 h 117789"/>
              <a:gd name="connsiteX47" fmla="*/ 111622 w 369899"/>
              <a:gd name="connsiteY47" fmla="*/ 58764 h 117789"/>
              <a:gd name="connsiteX48" fmla="*/ 114571 w 369899"/>
              <a:gd name="connsiteY48" fmla="*/ 82970 h 117789"/>
              <a:gd name="connsiteX49" fmla="*/ 123125 w 369899"/>
              <a:gd name="connsiteY49" fmla="*/ 97874 h 117789"/>
              <a:gd name="connsiteX50" fmla="*/ 136430 w 369899"/>
              <a:gd name="connsiteY50" fmla="*/ 102886 h 117789"/>
              <a:gd name="connsiteX51" fmla="*/ 198141 w 369899"/>
              <a:gd name="connsiteY51" fmla="*/ 115890 h 117789"/>
              <a:gd name="connsiteX52" fmla="*/ 198141 w 369899"/>
              <a:gd name="connsiteY52" fmla="*/ 103378 h 117789"/>
              <a:gd name="connsiteX53" fmla="*/ 236845 w 369899"/>
              <a:gd name="connsiteY53" fmla="*/ 63317 h 117789"/>
              <a:gd name="connsiteX54" fmla="*/ 247069 w 369899"/>
              <a:gd name="connsiteY54" fmla="*/ 51852 h 117789"/>
              <a:gd name="connsiteX55" fmla="*/ 253165 w 369899"/>
              <a:gd name="connsiteY55" fmla="*/ 42419 h 117789"/>
              <a:gd name="connsiteX56" fmla="*/ 255164 w 369899"/>
              <a:gd name="connsiteY56" fmla="*/ 32920 h 117789"/>
              <a:gd name="connsiteX57" fmla="*/ 252510 w 369899"/>
              <a:gd name="connsiteY57" fmla="*/ 23093 h 117789"/>
              <a:gd name="connsiteX58" fmla="*/ 245168 w 369899"/>
              <a:gd name="connsiteY58" fmla="*/ 16673 h 117789"/>
              <a:gd name="connsiteX59" fmla="*/ 234714 w 369899"/>
              <a:gd name="connsiteY59" fmla="*/ 14380 h 117789"/>
              <a:gd name="connsiteX60" fmla="*/ 223997 w 369899"/>
              <a:gd name="connsiteY60" fmla="*/ 16902 h 117789"/>
              <a:gd name="connsiteX61" fmla="*/ 216952 w 369899"/>
              <a:gd name="connsiteY61" fmla="*/ 24010 h 117789"/>
              <a:gd name="connsiteX62" fmla="*/ 214494 w 369899"/>
              <a:gd name="connsiteY62" fmla="*/ 34721 h 117789"/>
              <a:gd name="connsiteX63" fmla="*/ 198042 w 369899"/>
              <a:gd name="connsiteY63" fmla="*/ 34721 h 117789"/>
              <a:gd name="connsiteX64" fmla="*/ 202827 w 369899"/>
              <a:gd name="connsiteY64" fmla="*/ 16443 h 117789"/>
              <a:gd name="connsiteX65" fmla="*/ 216001 w 369899"/>
              <a:gd name="connsiteY65" fmla="*/ 4356 h 117789"/>
              <a:gd name="connsiteX66" fmla="*/ 235075 w 369899"/>
              <a:gd name="connsiteY66" fmla="*/ 0 h 117789"/>
              <a:gd name="connsiteX67" fmla="*/ 254050 w 369899"/>
              <a:gd name="connsiteY67" fmla="*/ 4291 h 117789"/>
              <a:gd name="connsiteX68" fmla="*/ 266962 w 369899"/>
              <a:gd name="connsiteY68" fmla="*/ 15886 h 117789"/>
              <a:gd name="connsiteX69" fmla="*/ 271583 w 369899"/>
              <a:gd name="connsiteY69" fmla="*/ 32428 h 117789"/>
              <a:gd name="connsiteX70" fmla="*/ 269190 w 369899"/>
              <a:gd name="connsiteY70" fmla="*/ 44875 h 117789"/>
              <a:gd name="connsiteX71" fmla="*/ 260997 w 369899"/>
              <a:gd name="connsiteY71" fmla="*/ 58436 h 117789"/>
              <a:gd name="connsiteX72" fmla="*/ 244677 w 369899"/>
              <a:gd name="connsiteY72" fmla="*/ 76485 h 117789"/>
              <a:gd name="connsiteX73" fmla="*/ 221933 w 369899"/>
              <a:gd name="connsiteY73" fmla="*/ 100266 h 117789"/>
              <a:gd name="connsiteX74" fmla="*/ 221933 w 369899"/>
              <a:gd name="connsiteY74" fmla="*/ 101117 h 117789"/>
              <a:gd name="connsiteX75" fmla="*/ 273451 w 369899"/>
              <a:gd name="connsiteY75" fmla="*/ 101117 h 117789"/>
              <a:gd name="connsiteX76" fmla="*/ 273451 w 369899"/>
              <a:gd name="connsiteY76" fmla="*/ 115890 h 117789"/>
              <a:gd name="connsiteX77" fmla="*/ 198141 w 369899"/>
              <a:gd name="connsiteY77" fmla="*/ 115890 h 117789"/>
              <a:gd name="connsiteX78" fmla="*/ 294622 w 369899"/>
              <a:gd name="connsiteY78" fmla="*/ 115890 h 117789"/>
              <a:gd name="connsiteX79" fmla="*/ 294622 w 369899"/>
              <a:gd name="connsiteY79" fmla="*/ 103378 h 117789"/>
              <a:gd name="connsiteX80" fmla="*/ 333326 w 369899"/>
              <a:gd name="connsiteY80" fmla="*/ 63317 h 117789"/>
              <a:gd name="connsiteX81" fmla="*/ 343550 w 369899"/>
              <a:gd name="connsiteY81" fmla="*/ 51852 h 117789"/>
              <a:gd name="connsiteX82" fmla="*/ 349646 w 369899"/>
              <a:gd name="connsiteY82" fmla="*/ 42419 h 117789"/>
              <a:gd name="connsiteX83" fmla="*/ 351646 w 369899"/>
              <a:gd name="connsiteY83" fmla="*/ 32920 h 117789"/>
              <a:gd name="connsiteX84" fmla="*/ 348958 w 369899"/>
              <a:gd name="connsiteY84" fmla="*/ 23093 h 117789"/>
              <a:gd name="connsiteX85" fmla="*/ 341650 w 369899"/>
              <a:gd name="connsiteY85" fmla="*/ 16673 h 117789"/>
              <a:gd name="connsiteX86" fmla="*/ 331195 w 369899"/>
              <a:gd name="connsiteY86" fmla="*/ 14380 h 117789"/>
              <a:gd name="connsiteX87" fmla="*/ 320479 w 369899"/>
              <a:gd name="connsiteY87" fmla="*/ 16902 h 117789"/>
              <a:gd name="connsiteX88" fmla="*/ 313433 w 369899"/>
              <a:gd name="connsiteY88" fmla="*/ 24010 h 117789"/>
              <a:gd name="connsiteX89" fmla="*/ 310975 w 369899"/>
              <a:gd name="connsiteY89" fmla="*/ 34721 h 117789"/>
              <a:gd name="connsiteX90" fmla="*/ 294491 w 369899"/>
              <a:gd name="connsiteY90" fmla="*/ 34721 h 117789"/>
              <a:gd name="connsiteX91" fmla="*/ 299308 w 369899"/>
              <a:gd name="connsiteY91" fmla="*/ 16443 h 117789"/>
              <a:gd name="connsiteX92" fmla="*/ 312482 w 369899"/>
              <a:gd name="connsiteY92" fmla="*/ 4356 h 117789"/>
              <a:gd name="connsiteX93" fmla="*/ 331523 w 369899"/>
              <a:gd name="connsiteY93" fmla="*/ 0 h 117789"/>
              <a:gd name="connsiteX94" fmla="*/ 350531 w 369899"/>
              <a:gd name="connsiteY94" fmla="*/ 4291 h 117789"/>
              <a:gd name="connsiteX95" fmla="*/ 363443 w 369899"/>
              <a:gd name="connsiteY95" fmla="*/ 15886 h 117789"/>
              <a:gd name="connsiteX96" fmla="*/ 368064 w 369899"/>
              <a:gd name="connsiteY96" fmla="*/ 32428 h 117789"/>
              <a:gd name="connsiteX97" fmla="*/ 365672 w 369899"/>
              <a:gd name="connsiteY97" fmla="*/ 44875 h 117789"/>
              <a:gd name="connsiteX98" fmla="*/ 357446 w 369899"/>
              <a:gd name="connsiteY98" fmla="*/ 58436 h 117789"/>
              <a:gd name="connsiteX99" fmla="*/ 341158 w 369899"/>
              <a:gd name="connsiteY99" fmla="*/ 76485 h 117789"/>
              <a:gd name="connsiteX100" fmla="*/ 318414 w 369899"/>
              <a:gd name="connsiteY100" fmla="*/ 100266 h 117789"/>
              <a:gd name="connsiteX101" fmla="*/ 318414 w 369899"/>
              <a:gd name="connsiteY101" fmla="*/ 101117 h 117789"/>
              <a:gd name="connsiteX102" fmla="*/ 369899 w 369899"/>
              <a:gd name="connsiteY102" fmla="*/ 101117 h 117789"/>
              <a:gd name="connsiteX103" fmla="*/ 369899 w 369899"/>
              <a:gd name="connsiteY103" fmla="*/ 115890 h 117789"/>
              <a:gd name="connsiteX104" fmla="*/ 294622 w 369899"/>
              <a:gd name="connsiteY104"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69899"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294622" y="115890"/>
                </a:moveTo>
                <a:lnTo>
                  <a:pt x="294622" y="103378"/>
                </a:lnTo>
                <a:lnTo>
                  <a:pt x="333326" y="63317"/>
                </a:lnTo>
                <a:cubicBezTo>
                  <a:pt x="337455" y="58961"/>
                  <a:pt x="340864" y="55128"/>
                  <a:pt x="343550" y="51852"/>
                </a:cubicBezTo>
                <a:cubicBezTo>
                  <a:pt x="346271" y="48544"/>
                  <a:pt x="348303" y="45400"/>
                  <a:pt x="349646" y="42419"/>
                </a:cubicBezTo>
                <a:cubicBezTo>
                  <a:pt x="350990" y="39438"/>
                  <a:pt x="351646" y="36293"/>
                  <a:pt x="351646" y="32920"/>
                </a:cubicBezTo>
                <a:cubicBezTo>
                  <a:pt x="351646" y="29120"/>
                  <a:pt x="350761" y="25844"/>
                  <a:pt x="348958" y="23093"/>
                </a:cubicBezTo>
                <a:cubicBezTo>
                  <a:pt x="347188" y="20308"/>
                  <a:pt x="344731" y="18180"/>
                  <a:pt x="341650" y="16673"/>
                </a:cubicBezTo>
                <a:cubicBezTo>
                  <a:pt x="338569" y="15166"/>
                  <a:pt x="335063" y="14380"/>
                  <a:pt x="331195" y="14380"/>
                </a:cubicBezTo>
                <a:cubicBezTo>
                  <a:pt x="327099" y="14380"/>
                  <a:pt x="323527" y="15232"/>
                  <a:pt x="320479" y="16902"/>
                </a:cubicBezTo>
                <a:cubicBezTo>
                  <a:pt x="317431" y="18573"/>
                  <a:pt x="315072" y="20931"/>
                  <a:pt x="313433" y="24010"/>
                </a:cubicBezTo>
                <a:cubicBezTo>
                  <a:pt x="311794" y="27056"/>
                  <a:pt x="310975" y="30627"/>
                  <a:pt x="310975" y="34721"/>
                </a:cubicBezTo>
                <a:lnTo>
                  <a:pt x="294491" y="34721"/>
                </a:lnTo>
                <a:cubicBezTo>
                  <a:pt x="294491" y="27744"/>
                  <a:pt x="296096" y="21684"/>
                  <a:pt x="299308" y="16443"/>
                </a:cubicBezTo>
                <a:cubicBezTo>
                  <a:pt x="302520" y="11235"/>
                  <a:pt x="306911" y="7206"/>
                  <a:pt x="312482" y="4356"/>
                </a:cubicBezTo>
                <a:cubicBezTo>
                  <a:pt x="318086" y="1441"/>
                  <a:pt x="324412" y="0"/>
                  <a:pt x="331523" y="0"/>
                </a:cubicBezTo>
                <a:cubicBezTo>
                  <a:pt x="338733" y="0"/>
                  <a:pt x="345059" y="1409"/>
                  <a:pt x="350531" y="4291"/>
                </a:cubicBezTo>
                <a:cubicBezTo>
                  <a:pt x="356037" y="7108"/>
                  <a:pt x="360330" y="10973"/>
                  <a:pt x="363443" y="15886"/>
                </a:cubicBezTo>
                <a:cubicBezTo>
                  <a:pt x="366524" y="20767"/>
                  <a:pt x="368064" y="26270"/>
                  <a:pt x="368064" y="32428"/>
                </a:cubicBezTo>
                <a:cubicBezTo>
                  <a:pt x="368064" y="36654"/>
                  <a:pt x="367277" y="40814"/>
                  <a:pt x="365672" y="44875"/>
                </a:cubicBezTo>
                <a:cubicBezTo>
                  <a:pt x="364099" y="48937"/>
                  <a:pt x="361379" y="53457"/>
                  <a:pt x="357446" y="58436"/>
                </a:cubicBezTo>
                <a:cubicBezTo>
                  <a:pt x="353546" y="63382"/>
                  <a:pt x="348106" y="69409"/>
                  <a:pt x="341158" y="76485"/>
                </a:cubicBezTo>
                <a:lnTo>
                  <a:pt x="318414" y="100266"/>
                </a:lnTo>
                <a:lnTo>
                  <a:pt x="318414" y="101117"/>
                </a:lnTo>
                <a:lnTo>
                  <a:pt x="369899" y="101117"/>
                </a:lnTo>
                <a:lnTo>
                  <a:pt x="369899" y="115890"/>
                </a:lnTo>
                <a:lnTo>
                  <a:pt x="294622" y="115890"/>
                </a:lnTo>
                <a:close/>
              </a:path>
            </a:pathLst>
          </a:custGeom>
          <a:solidFill>
            <a:srgbClr val="000000"/>
          </a:solidFill>
          <a:ln w="3274" cap="flat">
            <a:noFill/>
            <a:prstDash val="solid"/>
            <a:miter/>
          </a:ln>
        </p:spPr>
        <p:txBody>
          <a:bodyPr rtlCol="0" anchor="ctr"/>
          <a:lstStyle/>
          <a:p>
            <a:endParaRPr lang="zh-CN" altLang="en-US"/>
          </a:p>
        </p:txBody>
      </p:sp>
      <p:sp>
        <p:nvSpPr>
          <p:cNvPr id="277" name="任意形状 276"/>
          <p:cNvSpPr/>
          <p:nvPr/>
        </p:nvSpPr>
        <p:spPr>
          <a:xfrm>
            <a:off x="7301924" y="5864941"/>
            <a:ext cx="338012" cy="117789"/>
          </a:xfrm>
          <a:custGeom>
            <a:avLst/>
            <a:gdLst>
              <a:gd name="connsiteX0" fmla="*/ 131 w 338012"/>
              <a:gd name="connsiteY0" fmla="*/ 115890 h 117789"/>
              <a:gd name="connsiteX1" fmla="*/ 131 w 338012"/>
              <a:gd name="connsiteY1" fmla="*/ 103378 h 117789"/>
              <a:gd name="connsiteX2" fmla="*/ 38835 w 338012"/>
              <a:gd name="connsiteY2" fmla="*/ 63317 h 117789"/>
              <a:gd name="connsiteX3" fmla="*/ 49060 w 338012"/>
              <a:gd name="connsiteY3" fmla="*/ 51852 h 117789"/>
              <a:gd name="connsiteX4" fmla="*/ 55156 w 338012"/>
              <a:gd name="connsiteY4" fmla="*/ 42419 h 117789"/>
              <a:gd name="connsiteX5" fmla="*/ 57155 w 338012"/>
              <a:gd name="connsiteY5" fmla="*/ 32920 h 117789"/>
              <a:gd name="connsiteX6" fmla="*/ 54467 w 338012"/>
              <a:gd name="connsiteY6" fmla="*/ 23093 h 117789"/>
              <a:gd name="connsiteX7" fmla="*/ 47159 w 338012"/>
              <a:gd name="connsiteY7" fmla="*/ 16673 h 117789"/>
              <a:gd name="connsiteX8" fmla="*/ 36705 w 338012"/>
              <a:gd name="connsiteY8" fmla="*/ 14380 h 117789"/>
              <a:gd name="connsiteX9" fmla="*/ 25989 w 338012"/>
              <a:gd name="connsiteY9" fmla="*/ 16902 h 117789"/>
              <a:gd name="connsiteX10" fmla="*/ 18942 w 338012"/>
              <a:gd name="connsiteY10" fmla="*/ 24010 h 117789"/>
              <a:gd name="connsiteX11" fmla="*/ 16485 w 338012"/>
              <a:gd name="connsiteY11" fmla="*/ 34721 h 117789"/>
              <a:gd name="connsiteX12" fmla="*/ 0 w 338012"/>
              <a:gd name="connsiteY12" fmla="*/ 34721 h 117789"/>
              <a:gd name="connsiteX13" fmla="*/ 4818 w 338012"/>
              <a:gd name="connsiteY13" fmla="*/ 16443 h 117789"/>
              <a:gd name="connsiteX14" fmla="*/ 17992 w 338012"/>
              <a:gd name="connsiteY14" fmla="*/ 4356 h 117789"/>
              <a:gd name="connsiteX15" fmla="*/ 37033 w 338012"/>
              <a:gd name="connsiteY15" fmla="*/ 0 h 117789"/>
              <a:gd name="connsiteX16" fmla="*/ 56041 w 338012"/>
              <a:gd name="connsiteY16" fmla="*/ 4291 h 117789"/>
              <a:gd name="connsiteX17" fmla="*/ 68953 w 338012"/>
              <a:gd name="connsiteY17" fmla="*/ 15886 h 117789"/>
              <a:gd name="connsiteX18" fmla="*/ 73574 w 338012"/>
              <a:gd name="connsiteY18" fmla="*/ 32428 h 117789"/>
              <a:gd name="connsiteX19" fmla="*/ 71182 w 338012"/>
              <a:gd name="connsiteY19" fmla="*/ 44875 h 117789"/>
              <a:gd name="connsiteX20" fmla="*/ 62956 w 338012"/>
              <a:gd name="connsiteY20" fmla="*/ 58436 h 117789"/>
              <a:gd name="connsiteX21" fmla="*/ 46668 w 338012"/>
              <a:gd name="connsiteY21" fmla="*/ 76485 h 117789"/>
              <a:gd name="connsiteX22" fmla="*/ 23924 w 338012"/>
              <a:gd name="connsiteY22" fmla="*/ 100266 h 117789"/>
              <a:gd name="connsiteX23" fmla="*/ 23924 w 338012"/>
              <a:gd name="connsiteY23" fmla="*/ 101117 h 117789"/>
              <a:gd name="connsiteX24" fmla="*/ 75442 w 338012"/>
              <a:gd name="connsiteY24" fmla="*/ 101117 h 117789"/>
              <a:gd name="connsiteX25" fmla="*/ 75442 w 338012"/>
              <a:gd name="connsiteY25" fmla="*/ 115890 h 117789"/>
              <a:gd name="connsiteX26" fmla="*/ 131 w 338012"/>
              <a:gd name="connsiteY26" fmla="*/ 115890 h 117789"/>
              <a:gd name="connsiteX27" fmla="*/ 136431 w 338012"/>
              <a:gd name="connsiteY27" fmla="*/ 117790 h 117789"/>
              <a:gd name="connsiteX28" fmla="*/ 113818 w 338012"/>
              <a:gd name="connsiteY28" fmla="*/ 110813 h 117789"/>
              <a:gd name="connsiteX29" fmla="*/ 99431 w 338012"/>
              <a:gd name="connsiteY29" fmla="*/ 90668 h 117789"/>
              <a:gd name="connsiteX30" fmla="*/ 94483 w 338012"/>
              <a:gd name="connsiteY30" fmla="*/ 58764 h 117789"/>
              <a:gd name="connsiteX31" fmla="*/ 99431 w 338012"/>
              <a:gd name="connsiteY31" fmla="*/ 27024 h 117789"/>
              <a:gd name="connsiteX32" fmla="*/ 113851 w 338012"/>
              <a:gd name="connsiteY32" fmla="*/ 6911 h 117789"/>
              <a:gd name="connsiteX33" fmla="*/ 136431 w 338012"/>
              <a:gd name="connsiteY33" fmla="*/ 0 h 117789"/>
              <a:gd name="connsiteX34" fmla="*/ 158945 w 338012"/>
              <a:gd name="connsiteY34" fmla="*/ 6977 h 117789"/>
              <a:gd name="connsiteX35" fmla="*/ 173299 w 338012"/>
              <a:gd name="connsiteY35" fmla="*/ 27056 h 117789"/>
              <a:gd name="connsiteX36" fmla="*/ 178314 w 338012"/>
              <a:gd name="connsiteY36" fmla="*/ 58764 h 117789"/>
              <a:gd name="connsiteX37" fmla="*/ 173365 w 338012"/>
              <a:gd name="connsiteY37" fmla="*/ 90701 h 117789"/>
              <a:gd name="connsiteX38" fmla="*/ 159011 w 338012"/>
              <a:gd name="connsiteY38" fmla="*/ 110878 h 117789"/>
              <a:gd name="connsiteX39" fmla="*/ 136431 w 338012"/>
              <a:gd name="connsiteY39" fmla="*/ 117790 h 117789"/>
              <a:gd name="connsiteX40" fmla="*/ 136431 w 338012"/>
              <a:gd name="connsiteY40" fmla="*/ 102886 h 117789"/>
              <a:gd name="connsiteX41" fmla="*/ 154587 w 338012"/>
              <a:gd name="connsiteY41" fmla="*/ 91552 h 117789"/>
              <a:gd name="connsiteX42" fmla="*/ 161174 w 338012"/>
              <a:gd name="connsiteY42" fmla="*/ 58764 h 117789"/>
              <a:gd name="connsiteX43" fmla="*/ 158159 w 338012"/>
              <a:gd name="connsiteY43" fmla="*/ 34721 h 117789"/>
              <a:gd name="connsiteX44" fmla="*/ 149605 w 338012"/>
              <a:gd name="connsiteY44" fmla="*/ 19752 h 117789"/>
              <a:gd name="connsiteX45" fmla="*/ 136431 w 338012"/>
              <a:gd name="connsiteY45" fmla="*/ 14609 h 117789"/>
              <a:gd name="connsiteX46" fmla="*/ 118275 w 338012"/>
              <a:gd name="connsiteY46" fmla="*/ 26008 h 117789"/>
              <a:gd name="connsiteX47" fmla="*/ 111622 w 338012"/>
              <a:gd name="connsiteY47" fmla="*/ 58764 h 117789"/>
              <a:gd name="connsiteX48" fmla="*/ 114572 w 338012"/>
              <a:gd name="connsiteY48" fmla="*/ 82970 h 117789"/>
              <a:gd name="connsiteX49" fmla="*/ 123125 w 338012"/>
              <a:gd name="connsiteY49" fmla="*/ 97874 h 117789"/>
              <a:gd name="connsiteX50" fmla="*/ 136431 w 338012"/>
              <a:gd name="connsiteY50" fmla="*/ 102886 h 117789"/>
              <a:gd name="connsiteX51" fmla="*/ 198141 w 338012"/>
              <a:gd name="connsiteY51" fmla="*/ 115890 h 117789"/>
              <a:gd name="connsiteX52" fmla="*/ 198141 w 338012"/>
              <a:gd name="connsiteY52" fmla="*/ 103378 h 117789"/>
              <a:gd name="connsiteX53" fmla="*/ 236845 w 338012"/>
              <a:gd name="connsiteY53" fmla="*/ 63317 h 117789"/>
              <a:gd name="connsiteX54" fmla="*/ 247070 w 338012"/>
              <a:gd name="connsiteY54" fmla="*/ 51852 h 117789"/>
              <a:gd name="connsiteX55" fmla="*/ 253166 w 338012"/>
              <a:gd name="connsiteY55" fmla="*/ 42419 h 117789"/>
              <a:gd name="connsiteX56" fmla="*/ 255164 w 338012"/>
              <a:gd name="connsiteY56" fmla="*/ 32920 h 117789"/>
              <a:gd name="connsiteX57" fmla="*/ 252510 w 338012"/>
              <a:gd name="connsiteY57" fmla="*/ 23093 h 117789"/>
              <a:gd name="connsiteX58" fmla="*/ 245169 w 338012"/>
              <a:gd name="connsiteY58" fmla="*/ 16673 h 117789"/>
              <a:gd name="connsiteX59" fmla="*/ 234714 w 338012"/>
              <a:gd name="connsiteY59" fmla="*/ 14380 h 117789"/>
              <a:gd name="connsiteX60" fmla="*/ 223998 w 338012"/>
              <a:gd name="connsiteY60" fmla="*/ 16902 h 117789"/>
              <a:gd name="connsiteX61" fmla="*/ 216952 w 338012"/>
              <a:gd name="connsiteY61" fmla="*/ 24010 h 117789"/>
              <a:gd name="connsiteX62" fmla="*/ 214494 w 338012"/>
              <a:gd name="connsiteY62" fmla="*/ 34721 h 117789"/>
              <a:gd name="connsiteX63" fmla="*/ 198043 w 338012"/>
              <a:gd name="connsiteY63" fmla="*/ 34721 h 117789"/>
              <a:gd name="connsiteX64" fmla="*/ 202827 w 338012"/>
              <a:gd name="connsiteY64" fmla="*/ 16443 h 117789"/>
              <a:gd name="connsiteX65" fmla="*/ 216002 w 338012"/>
              <a:gd name="connsiteY65" fmla="*/ 4356 h 117789"/>
              <a:gd name="connsiteX66" fmla="*/ 235075 w 338012"/>
              <a:gd name="connsiteY66" fmla="*/ 0 h 117789"/>
              <a:gd name="connsiteX67" fmla="*/ 254051 w 338012"/>
              <a:gd name="connsiteY67" fmla="*/ 4291 h 117789"/>
              <a:gd name="connsiteX68" fmla="*/ 266963 w 338012"/>
              <a:gd name="connsiteY68" fmla="*/ 15886 h 117789"/>
              <a:gd name="connsiteX69" fmla="*/ 271583 w 338012"/>
              <a:gd name="connsiteY69" fmla="*/ 32428 h 117789"/>
              <a:gd name="connsiteX70" fmla="*/ 269191 w 338012"/>
              <a:gd name="connsiteY70" fmla="*/ 44875 h 117789"/>
              <a:gd name="connsiteX71" fmla="*/ 260998 w 338012"/>
              <a:gd name="connsiteY71" fmla="*/ 58436 h 117789"/>
              <a:gd name="connsiteX72" fmla="*/ 244677 w 338012"/>
              <a:gd name="connsiteY72" fmla="*/ 76485 h 117789"/>
              <a:gd name="connsiteX73" fmla="*/ 221934 w 338012"/>
              <a:gd name="connsiteY73" fmla="*/ 100266 h 117789"/>
              <a:gd name="connsiteX74" fmla="*/ 221934 w 338012"/>
              <a:gd name="connsiteY74" fmla="*/ 101117 h 117789"/>
              <a:gd name="connsiteX75" fmla="*/ 273451 w 338012"/>
              <a:gd name="connsiteY75" fmla="*/ 101117 h 117789"/>
              <a:gd name="connsiteX76" fmla="*/ 273451 w 338012"/>
              <a:gd name="connsiteY76" fmla="*/ 115890 h 117789"/>
              <a:gd name="connsiteX77" fmla="*/ 198141 w 338012"/>
              <a:gd name="connsiteY77" fmla="*/ 115890 h 117789"/>
              <a:gd name="connsiteX78" fmla="*/ 338013 w 338012"/>
              <a:gd name="connsiteY78" fmla="*/ 1539 h 117789"/>
              <a:gd name="connsiteX79" fmla="*/ 338013 w 338012"/>
              <a:gd name="connsiteY79" fmla="*/ 115890 h 117789"/>
              <a:gd name="connsiteX80" fmla="*/ 320709 w 338012"/>
              <a:gd name="connsiteY80" fmla="*/ 115890 h 117789"/>
              <a:gd name="connsiteX81" fmla="*/ 320709 w 338012"/>
              <a:gd name="connsiteY81" fmla="*/ 18867 h 117789"/>
              <a:gd name="connsiteX82" fmla="*/ 320021 w 338012"/>
              <a:gd name="connsiteY82" fmla="*/ 18867 h 117789"/>
              <a:gd name="connsiteX83" fmla="*/ 292656 w 338012"/>
              <a:gd name="connsiteY83" fmla="*/ 36719 h 117789"/>
              <a:gd name="connsiteX84" fmla="*/ 292656 w 338012"/>
              <a:gd name="connsiteY84" fmla="*/ 20210 h 117789"/>
              <a:gd name="connsiteX85" fmla="*/ 321201 w 338012"/>
              <a:gd name="connsiteY85" fmla="*/ 1539 h 117789"/>
              <a:gd name="connsiteX86" fmla="*/ 338013 w 338012"/>
              <a:gd name="connsiteY86" fmla="*/ 1539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012"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198141" y="115890"/>
                </a:moveTo>
                <a:lnTo>
                  <a:pt x="198141" y="103378"/>
                </a:lnTo>
                <a:lnTo>
                  <a:pt x="236845" y="63317"/>
                </a:lnTo>
                <a:cubicBezTo>
                  <a:pt x="240974" y="58961"/>
                  <a:pt x="244383" y="55128"/>
                  <a:pt x="247070" y="51852"/>
                </a:cubicBezTo>
                <a:cubicBezTo>
                  <a:pt x="249790" y="48544"/>
                  <a:pt x="251821" y="45400"/>
                  <a:pt x="253166" y="42419"/>
                </a:cubicBezTo>
                <a:cubicBezTo>
                  <a:pt x="254509" y="39438"/>
                  <a:pt x="255164" y="36293"/>
                  <a:pt x="255164" y="32920"/>
                </a:cubicBezTo>
                <a:cubicBezTo>
                  <a:pt x="255164" y="29120"/>
                  <a:pt x="254279" y="25844"/>
                  <a:pt x="252510" y="23093"/>
                </a:cubicBezTo>
                <a:cubicBezTo>
                  <a:pt x="250708" y="20308"/>
                  <a:pt x="248283" y="18180"/>
                  <a:pt x="245169" y="16673"/>
                </a:cubicBezTo>
                <a:cubicBezTo>
                  <a:pt x="242088" y="15166"/>
                  <a:pt x="238615" y="14380"/>
                  <a:pt x="234714" y="14380"/>
                </a:cubicBezTo>
                <a:cubicBezTo>
                  <a:pt x="230618" y="14380"/>
                  <a:pt x="227046" y="15232"/>
                  <a:pt x="223998" y="16902"/>
                </a:cubicBezTo>
                <a:cubicBezTo>
                  <a:pt x="220950" y="18573"/>
                  <a:pt x="218591" y="20931"/>
                  <a:pt x="216952" y="24010"/>
                </a:cubicBezTo>
                <a:cubicBezTo>
                  <a:pt x="215314" y="27056"/>
                  <a:pt x="214494" y="30627"/>
                  <a:pt x="214494" y="34721"/>
                </a:cubicBezTo>
                <a:lnTo>
                  <a:pt x="198043" y="34721"/>
                </a:lnTo>
                <a:cubicBezTo>
                  <a:pt x="198043" y="27744"/>
                  <a:pt x="199616" y="21684"/>
                  <a:pt x="202827" y="16443"/>
                </a:cubicBezTo>
                <a:cubicBezTo>
                  <a:pt x="206039" y="11235"/>
                  <a:pt x="210431" y="7206"/>
                  <a:pt x="216002" y="4356"/>
                </a:cubicBezTo>
                <a:cubicBezTo>
                  <a:pt x="221606" y="1441"/>
                  <a:pt x="227964" y="0"/>
                  <a:pt x="235075" y="0"/>
                </a:cubicBezTo>
                <a:cubicBezTo>
                  <a:pt x="242252" y="0"/>
                  <a:pt x="248577" y="1409"/>
                  <a:pt x="254051" y="4291"/>
                </a:cubicBezTo>
                <a:cubicBezTo>
                  <a:pt x="259556" y="7108"/>
                  <a:pt x="263882" y="10973"/>
                  <a:pt x="266963" y="15886"/>
                </a:cubicBezTo>
                <a:cubicBezTo>
                  <a:pt x="270043" y="20767"/>
                  <a:pt x="271583" y="26270"/>
                  <a:pt x="271583" y="32428"/>
                </a:cubicBezTo>
                <a:cubicBezTo>
                  <a:pt x="271583" y="36654"/>
                  <a:pt x="270797" y="40814"/>
                  <a:pt x="269191" y="44875"/>
                </a:cubicBezTo>
                <a:cubicBezTo>
                  <a:pt x="267618" y="48937"/>
                  <a:pt x="264898" y="53457"/>
                  <a:pt x="260998" y="58436"/>
                </a:cubicBezTo>
                <a:cubicBezTo>
                  <a:pt x="257065" y="63382"/>
                  <a:pt x="251625" y="69409"/>
                  <a:pt x="244677" y="76485"/>
                </a:cubicBezTo>
                <a:lnTo>
                  <a:pt x="221934" y="100266"/>
                </a:lnTo>
                <a:lnTo>
                  <a:pt x="221934" y="101117"/>
                </a:lnTo>
                <a:lnTo>
                  <a:pt x="273451" y="101117"/>
                </a:lnTo>
                <a:lnTo>
                  <a:pt x="273451" y="115890"/>
                </a:lnTo>
                <a:lnTo>
                  <a:pt x="198141" y="115890"/>
                </a:lnTo>
                <a:close/>
                <a:moveTo>
                  <a:pt x="338013" y="1539"/>
                </a:moveTo>
                <a:lnTo>
                  <a:pt x="338013" y="115890"/>
                </a:lnTo>
                <a:lnTo>
                  <a:pt x="320709" y="115890"/>
                </a:lnTo>
                <a:lnTo>
                  <a:pt x="320709" y="18867"/>
                </a:lnTo>
                <a:lnTo>
                  <a:pt x="320021" y="18867"/>
                </a:lnTo>
                <a:lnTo>
                  <a:pt x="292656" y="36719"/>
                </a:lnTo>
                <a:lnTo>
                  <a:pt x="292656" y="20210"/>
                </a:lnTo>
                <a:lnTo>
                  <a:pt x="321201" y="1539"/>
                </a:lnTo>
                <a:lnTo>
                  <a:pt x="338013" y="1539"/>
                </a:lnTo>
                <a:close/>
              </a:path>
            </a:pathLst>
          </a:custGeom>
          <a:solidFill>
            <a:srgbClr val="000000"/>
          </a:solidFill>
          <a:ln w="3274" cap="flat">
            <a:noFill/>
            <a:prstDash val="solid"/>
            <a:miter/>
          </a:ln>
        </p:spPr>
        <p:txBody>
          <a:bodyPr rtlCol="0" anchor="ctr"/>
          <a:lstStyle/>
          <a:p>
            <a:endParaRPr lang="zh-CN" altLang="en-US"/>
          </a:p>
        </p:txBody>
      </p:sp>
      <p:sp>
        <p:nvSpPr>
          <p:cNvPr id="278" name="任意形状 277"/>
          <p:cNvSpPr/>
          <p:nvPr/>
        </p:nvSpPr>
        <p:spPr>
          <a:xfrm>
            <a:off x="6364640" y="5864941"/>
            <a:ext cx="376323" cy="117789"/>
          </a:xfrm>
          <a:custGeom>
            <a:avLst/>
            <a:gdLst>
              <a:gd name="connsiteX0" fmla="*/ 131 w 376323"/>
              <a:gd name="connsiteY0" fmla="*/ 115890 h 117789"/>
              <a:gd name="connsiteX1" fmla="*/ 131 w 376323"/>
              <a:gd name="connsiteY1" fmla="*/ 103378 h 117789"/>
              <a:gd name="connsiteX2" fmla="*/ 38835 w 376323"/>
              <a:gd name="connsiteY2" fmla="*/ 63317 h 117789"/>
              <a:gd name="connsiteX3" fmla="*/ 49060 w 376323"/>
              <a:gd name="connsiteY3" fmla="*/ 51852 h 117789"/>
              <a:gd name="connsiteX4" fmla="*/ 55156 w 376323"/>
              <a:gd name="connsiteY4" fmla="*/ 42419 h 117789"/>
              <a:gd name="connsiteX5" fmla="*/ 57155 w 376323"/>
              <a:gd name="connsiteY5" fmla="*/ 32920 h 117789"/>
              <a:gd name="connsiteX6" fmla="*/ 54467 w 376323"/>
              <a:gd name="connsiteY6" fmla="*/ 23093 h 117789"/>
              <a:gd name="connsiteX7" fmla="*/ 47159 w 376323"/>
              <a:gd name="connsiteY7" fmla="*/ 16673 h 117789"/>
              <a:gd name="connsiteX8" fmla="*/ 36705 w 376323"/>
              <a:gd name="connsiteY8" fmla="*/ 14380 h 117789"/>
              <a:gd name="connsiteX9" fmla="*/ 25989 w 376323"/>
              <a:gd name="connsiteY9" fmla="*/ 16902 h 117789"/>
              <a:gd name="connsiteX10" fmla="*/ 18942 w 376323"/>
              <a:gd name="connsiteY10" fmla="*/ 24010 h 117789"/>
              <a:gd name="connsiteX11" fmla="*/ 16485 w 376323"/>
              <a:gd name="connsiteY11" fmla="*/ 34721 h 117789"/>
              <a:gd name="connsiteX12" fmla="*/ 0 w 376323"/>
              <a:gd name="connsiteY12" fmla="*/ 34721 h 117789"/>
              <a:gd name="connsiteX13" fmla="*/ 4818 w 376323"/>
              <a:gd name="connsiteY13" fmla="*/ 16443 h 117789"/>
              <a:gd name="connsiteX14" fmla="*/ 17992 w 376323"/>
              <a:gd name="connsiteY14" fmla="*/ 4356 h 117789"/>
              <a:gd name="connsiteX15" fmla="*/ 37033 w 376323"/>
              <a:gd name="connsiteY15" fmla="*/ 0 h 117789"/>
              <a:gd name="connsiteX16" fmla="*/ 56041 w 376323"/>
              <a:gd name="connsiteY16" fmla="*/ 4291 h 117789"/>
              <a:gd name="connsiteX17" fmla="*/ 68953 w 376323"/>
              <a:gd name="connsiteY17" fmla="*/ 15886 h 117789"/>
              <a:gd name="connsiteX18" fmla="*/ 73574 w 376323"/>
              <a:gd name="connsiteY18" fmla="*/ 32428 h 117789"/>
              <a:gd name="connsiteX19" fmla="*/ 71182 w 376323"/>
              <a:gd name="connsiteY19" fmla="*/ 44875 h 117789"/>
              <a:gd name="connsiteX20" fmla="*/ 62956 w 376323"/>
              <a:gd name="connsiteY20" fmla="*/ 58436 h 117789"/>
              <a:gd name="connsiteX21" fmla="*/ 46668 w 376323"/>
              <a:gd name="connsiteY21" fmla="*/ 76485 h 117789"/>
              <a:gd name="connsiteX22" fmla="*/ 23924 w 376323"/>
              <a:gd name="connsiteY22" fmla="*/ 100266 h 117789"/>
              <a:gd name="connsiteX23" fmla="*/ 23924 w 376323"/>
              <a:gd name="connsiteY23" fmla="*/ 101117 h 117789"/>
              <a:gd name="connsiteX24" fmla="*/ 75442 w 376323"/>
              <a:gd name="connsiteY24" fmla="*/ 101117 h 117789"/>
              <a:gd name="connsiteX25" fmla="*/ 75442 w 376323"/>
              <a:gd name="connsiteY25" fmla="*/ 115890 h 117789"/>
              <a:gd name="connsiteX26" fmla="*/ 131 w 376323"/>
              <a:gd name="connsiteY26" fmla="*/ 115890 h 117789"/>
              <a:gd name="connsiteX27" fmla="*/ 136431 w 376323"/>
              <a:gd name="connsiteY27" fmla="*/ 117790 h 117789"/>
              <a:gd name="connsiteX28" fmla="*/ 113818 w 376323"/>
              <a:gd name="connsiteY28" fmla="*/ 110813 h 117789"/>
              <a:gd name="connsiteX29" fmla="*/ 99431 w 376323"/>
              <a:gd name="connsiteY29" fmla="*/ 90668 h 117789"/>
              <a:gd name="connsiteX30" fmla="*/ 94483 w 376323"/>
              <a:gd name="connsiteY30" fmla="*/ 58764 h 117789"/>
              <a:gd name="connsiteX31" fmla="*/ 99431 w 376323"/>
              <a:gd name="connsiteY31" fmla="*/ 27024 h 117789"/>
              <a:gd name="connsiteX32" fmla="*/ 113851 w 376323"/>
              <a:gd name="connsiteY32" fmla="*/ 6911 h 117789"/>
              <a:gd name="connsiteX33" fmla="*/ 136431 w 376323"/>
              <a:gd name="connsiteY33" fmla="*/ 0 h 117789"/>
              <a:gd name="connsiteX34" fmla="*/ 158945 w 376323"/>
              <a:gd name="connsiteY34" fmla="*/ 6977 h 117789"/>
              <a:gd name="connsiteX35" fmla="*/ 173299 w 376323"/>
              <a:gd name="connsiteY35" fmla="*/ 27056 h 117789"/>
              <a:gd name="connsiteX36" fmla="*/ 178314 w 376323"/>
              <a:gd name="connsiteY36" fmla="*/ 58764 h 117789"/>
              <a:gd name="connsiteX37" fmla="*/ 173365 w 376323"/>
              <a:gd name="connsiteY37" fmla="*/ 90701 h 117789"/>
              <a:gd name="connsiteX38" fmla="*/ 159011 w 376323"/>
              <a:gd name="connsiteY38" fmla="*/ 110878 h 117789"/>
              <a:gd name="connsiteX39" fmla="*/ 136431 w 376323"/>
              <a:gd name="connsiteY39" fmla="*/ 117790 h 117789"/>
              <a:gd name="connsiteX40" fmla="*/ 136431 w 376323"/>
              <a:gd name="connsiteY40" fmla="*/ 102886 h 117789"/>
              <a:gd name="connsiteX41" fmla="*/ 154587 w 376323"/>
              <a:gd name="connsiteY41" fmla="*/ 91552 h 117789"/>
              <a:gd name="connsiteX42" fmla="*/ 161174 w 376323"/>
              <a:gd name="connsiteY42" fmla="*/ 58764 h 117789"/>
              <a:gd name="connsiteX43" fmla="*/ 158159 w 376323"/>
              <a:gd name="connsiteY43" fmla="*/ 34721 h 117789"/>
              <a:gd name="connsiteX44" fmla="*/ 149605 w 376323"/>
              <a:gd name="connsiteY44" fmla="*/ 19752 h 117789"/>
              <a:gd name="connsiteX45" fmla="*/ 136431 w 376323"/>
              <a:gd name="connsiteY45" fmla="*/ 14609 h 117789"/>
              <a:gd name="connsiteX46" fmla="*/ 118275 w 376323"/>
              <a:gd name="connsiteY46" fmla="*/ 26008 h 117789"/>
              <a:gd name="connsiteX47" fmla="*/ 111622 w 376323"/>
              <a:gd name="connsiteY47" fmla="*/ 58764 h 117789"/>
              <a:gd name="connsiteX48" fmla="*/ 114572 w 376323"/>
              <a:gd name="connsiteY48" fmla="*/ 82970 h 117789"/>
              <a:gd name="connsiteX49" fmla="*/ 123125 w 376323"/>
              <a:gd name="connsiteY49" fmla="*/ 97874 h 117789"/>
              <a:gd name="connsiteX50" fmla="*/ 136431 w 376323"/>
              <a:gd name="connsiteY50" fmla="*/ 102886 h 117789"/>
              <a:gd name="connsiteX51" fmla="*/ 198141 w 376323"/>
              <a:gd name="connsiteY51" fmla="*/ 115890 h 117789"/>
              <a:gd name="connsiteX52" fmla="*/ 198141 w 376323"/>
              <a:gd name="connsiteY52" fmla="*/ 103378 h 117789"/>
              <a:gd name="connsiteX53" fmla="*/ 236845 w 376323"/>
              <a:gd name="connsiteY53" fmla="*/ 63317 h 117789"/>
              <a:gd name="connsiteX54" fmla="*/ 247070 w 376323"/>
              <a:gd name="connsiteY54" fmla="*/ 51852 h 117789"/>
              <a:gd name="connsiteX55" fmla="*/ 253165 w 376323"/>
              <a:gd name="connsiteY55" fmla="*/ 42419 h 117789"/>
              <a:gd name="connsiteX56" fmla="*/ 255165 w 376323"/>
              <a:gd name="connsiteY56" fmla="*/ 32920 h 117789"/>
              <a:gd name="connsiteX57" fmla="*/ 252510 w 376323"/>
              <a:gd name="connsiteY57" fmla="*/ 23093 h 117789"/>
              <a:gd name="connsiteX58" fmla="*/ 245169 w 376323"/>
              <a:gd name="connsiteY58" fmla="*/ 16673 h 117789"/>
              <a:gd name="connsiteX59" fmla="*/ 234714 w 376323"/>
              <a:gd name="connsiteY59" fmla="*/ 14380 h 117789"/>
              <a:gd name="connsiteX60" fmla="*/ 223998 w 376323"/>
              <a:gd name="connsiteY60" fmla="*/ 16902 h 117789"/>
              <a:gd name="connsiteX61" fmla="*/ 216952 w 376323"/>
              <a:gd name="connsiteY61" fmla="*/ 24010 h 117789"/>
              <a:gd name="connsiteX62" fmla="*/ 214494 w 376323"/>
              <a:gd name="connsiteY62" fmla="*/ 34721 h 117789"/>
              <a:gd name="connsiteX63" fmla="*/ 198043 w 376323"/>
              <a:gd name="connsiteY63" fmla="*/ 34721 h 117789"/>
              <a:gd name="connsiteX64" fmla="*/ 202827 w 376323"/>
              <a:gd name="connsiteY64" fmla="*/ 16443 h 117789"/>
              <a:gd name="connsiteX65" fmla="*/ 216002 w 376323"/>
              <a:gd name="connsiteY65" fmla="*/ 4356 h 117789"/>
              <a:gd name="connsiteX66" fmla="*/ 235075 w 376323"/>
              <a:gd name="connsiteY66" fmla="*/ 0 h 117789"/>
              <a:gd name="connsiteX67" fmla="*/ 254050 w 376323"/>
              <a:gd name="connsiteY67" fmla="*/ 4291 h 117789"/>
              <a:gd name="connsiteX68" fmla="*/ 266963 w 376323"/>
              <a:gd name="connsiteY68" fmla="*/ 15886 h 117789"/>
              <a:gd name="connsiteX69" fmla="*/ 271583 w 376323"/>
              <a:gd name="connsiteY69" fmla="*/ 32428 h 117789"/>
              <a:gd name="connsiteX70" fmla="*/ 269191 w 376323"/>
              <a:gd name="connsiteY70" fmla="*/ 44875 h 117789"/>
              <a:gd name="connsiteX71" fmla="*/ 260998 w 376323"/>
              <a:gd name="connsiteY71" fmla="*/ 58436 h 117789"/>
              <a:gd name="connsiteX72" fmla="*/ 244677 w 376323"/>
              <a:gd name="connsiteY72" fmla="*/ 76485 h 117789"/>
              <a:gd name="connsiteX73" fmla="*/ 221934 w 376323"/>
              <a:gd name="connsiteY73" fmla="*/ 100266 h 117789"/>
              <a:gd name="connsiteX74" fmla="*/ 221934 w 376323"/>
              <a:gd name="connsiteY74" fmla="*/ 101117 h 117789"/>
              <a:gd name="connsiteX75" fmla="*/ 273451 w 376323"/>
              <a:gd name="connsiteY75" fmla="*/ 101117 h 117789"/>
              <a:gd name="connsiteX76" fmla="*/ 273451 w 376323"/>
              <a:gd name="connsiteY76" fmla="*/ 115890 h 117789"/>
              <a:gd name="connsiteX77" fmla="*/ 198141 w 376323"/>
              <a:gd name="connsiteY77" fmla="*/ 115890 h 117789"/>
              <a:gd name="connsiteX78" fmla="*/ 334440 w 376323"/>
              <a:gd name="connsiteY78" fmla="*/ 117790 h 117789"/>
              <a:gd name="connsiteX79" fmla="*/ 311828 w 376323"/>
              <a:gd name="connsiteY79" fmla="*/ 110813 h 117789"/>
              <a:gd name="connsiteX80" fmla="*/ 297473 w 376323"/>
              <a:gd name="connsiteY80" fmla="*/ 90668 h 117789"/>
              <a:gd name="connsiteX81" fmla="*/ 292492 w 376323"/>
              <a:gd name="connsiteY81" fmla="*/ 58764 h 117789"/>
              <a:gd name="connsiteX82" fmla="*/ 297473 w 376323"/>
              <a:gd name="connsiteY82" fmla="*/ 27024 h 117789"/>
              <a:gd name="connsiteX83" fmla="*/ 311860 w 376323"/>
              <a:gd name="connsiteY83" fmla="*/ 6911 h 117789"/>
              <a:gd name="connsiteX84" fmla="*/ 334440 w 376323"/>
              <a:gd name="connsiteY84" fmla="*/ 0 h 117789"/>
              <a:gd name="connsiteX85" fmla="*/ 356955 w 376323"/>
              <a:gd name="connsiteY85" fmla="*/ 6977 h 117789"/>
              <a:gd name="connsiteX86" fmla="*/ 371309 w 376323"/>
              <a:gd name="connsiteY86" fmla="*/ 27056 h 117789"/>
              <a:gd name="connsiteX87" fmla="*/ 376323 w 376323"/>
              <a:gd name="connsiteY87" fmla="*/ 58764 h 117789"/>
              <a:gd name="connsiteX88" fmla="*/ 371375 w 376323"/>
              <a:gd name="connsiteY88" fmla="*/ 90701 h 117789"/>
              <a:gd name="connsiteX89" fmla="*/ 357021 w 376323"/>
              <a:gd name="connsiteY89" fmla="*/ 110878 h 117789"/>
              <a:gd name="connsiteX90" fmla="*/ 334440 w 376323"/>
              <a:gd name="connsiteY90" fmla="*/ 117790 h 117789"/>
              <a:gd name="connsiteX91" fmla="*/ 334440 w 376323"/>
              <a:gd name="connsiteY91" fmla="*/ 102886 h 117789"/>
              <a:gd name="connsiteX92" fmla="*/ 352596 w 376323"/>
              <a:gd name="connsiteY92" fmla="*/ 91552 h 117789"/>
              <a:gd name="connsiteX93" fmla="*/ 359184 w 376323"/>
              <a:gd name="connsiteY93" fmla="*/ 58764 h 117789"/>
              <a:gd name="connsiteX94" fmla="*/ 356168 w 376323"/>
              <a:gd name="connsiteY94" fmla="*/ 34721 h 117789"/>
              <a:gd name="connsiteX95" fmla="*/ 347615 w 376323"/>
              <a:gd name="connsiteY95" fmla="*/ 19752 h 117789"/>
              <a:gd name="connsiteX96" fmla="*/ 334440 w 376323"/>
              <a:gd name="connsiteY96" fmla="*/ 14609 h 117789"/>
              <a:gd name="connsiteX97" fmla="*/ 316285 w 376323"/>
              <a:gd name="connsiteY97" fmla="*/ 26008 h 117789"/>
              <a:gd name="connsiteX98" fmla="*/ 309632 w 376323"/>
              <a:gd name="connsiteY98" fmla="*/ 58764 h 117789"/>
              <a:gd name="connsiteX99" fmla="*/ 312614 w 376323"/>
              <a:gd name="connsiteY99" fmla="*/ 82970 h 117789"/>
              <a:gd name="connsiteX100" fmla="*/ 321135 w 376323"/>
              <a:gd name="connsiteY100" fmla="*/ 97874 h 117789"/>
              <a:gd name="connsiteX101" fmla="*/ 334440 w 376323"/>
              <a:gd name="connsiteY101" fmla="*/ 102886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76323"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198141" y="115890"/>
                </a:moveTo>
                <a:lnTo>
                  <a:pt x="198141" y="103378"/>
                </a:lnTo>
                <a:lnTo>
                  <a:pt x="236845" y="63317"/>
                </a:lnTo>
                <a:cubicBezTo>
                  <a:pt x="240974" y="58961"/>
                  <a:pt x="244383" y="55128"/>
                  <a:pt x="247070" y="51852"/>
                </a:cubicBezTo>
                <a:cubicBezTo>
                  <a:pt x="249790" y="48544"/>
                  <a:pt x="251822" y="45400"/>
                  <a:pt x="253165" y="42419"/>
                </a:cubicBezTo>
                <a:cubicBezTo>
                  <a:pt x="254509" y="39438"/>
                  <a:pt x="255165" y="36293"/>
                  <a:pt x="255165" y="32920"/>
                </a:cubicBezTo>
                <a:cubicBezTo>
                  <a:pt x="255165" y="29120"/>
                  <a:pt x="254280" y="25844"/>
                  <a:pt x="252510" y="23093"/>
                </a:cubicBezTo>
                <a:cubicBezTo>
                  <a:pt x="250707" y="20308"/>
                  <a:pt x="248282" y="18180"/>
                  <a:pt x="245169" y="16673"/>
                </a:cubicBezTo>
                <a:cubicBezTo>
                  <a:pt x="242088" y="15166"/>
                  <a:pt x="238615" y="14380"/>
                  <a:pt x="234714" y="14380"/>
                </a:cubicBezTo>
                <a:cubicBezTo>
                  <a:pt x="230618" y="14380"/>
                  <a:pt x="227046" y="15232"/>
                  <a:pt x="223998" y="16902"/>
                </a:cubicBezTo>
                <a:cubicBezTo>
                  <a:pt x="220950" y="18573"/>
                  <a:pt x="218591" y="20931"/>
                  <a:pt x="216952" y="24010"/>
                </a:cubicBezTo>
                <a:cubicBezTo>
                  <a:pt x="215314" y="27056"/>
                  <a:pt x="214494" y="30627"/>
                  <a:pt x="214494" y="34721"/>
                </a:cubicBezTo>
                <a:lnTo>
                  <a:pt x="198043" y="34721"/>
                </a:lnTo>
                <a:cubicBezTo>
                  <a:pt x="198043" y="27744"/>
                  <a:pt x="199616" y="21684"/>
                  <a:pt x="202827" y="16443"/>
                </a:cubicBezTo>
                <a:cubicBezTo>
                  <a:pt x="206039" y="11235"/>
                  <a:pt x="210431" y="7206"/>
                  <a:pt x="216002" y="4356"/>
                </a:cubicBezTo>
                <a:cubicBezTo>
                  <a:pt x="221606" y="1441"/>
                  <a:pt x="227964" y="0"/>
                  <a:pt x="235075" y="0"/>
                </a:cubicBezTo>
                <a:cubicBezTo>
                  <a:pt x="242252" y="0"/>
                  <a:pt x="248577" y="1409"/>
                  <a:pt x="254050" y="4291"/>
                </a:cubicBezTo>
                <a:cubicBezTo>
                  <a:pt x="259556" y="7108"/>
                  <a:pt x="263882" y="10973"/>
                  <a:pt x="266963" y="15886"/>
                </a:cubicBezTo>
                <a:cubicBezTo>
                  <a:pt x="270043" y="20767"/>
                  <a:pt x="271583" y="26270"/>
                  <a:pt x="271583" y="32428"/>
                </a:cubicBezTo>
                <a:cubicBezTo>
                  <a:pt x="271583" y="36654"/>
                  <a:pt x="270797" y="40814"/>
                  <a:pt x="269191" y="44875"/>
                </a:cubicBezTo>
                <a:cubicBezTo>
                  <a:pt x="267618" y="48937"/>
                  <a:pt x="264898" y="53457"/>
                  <a:pt x="260998" y="58436"/>
                </a:cubicBezTo>
                <a:cubicBezTo>
                  <a:pt x="257065" y="63382"/>
                  <a:pt x="251625" y="69409"/>
                  <a:pt x="244677" y="76485"/>
                </a:cubicBezTo>
                <a:lnTo>
                  <a:pt x="221934" y="100266"/>
                </a:lnTo>
                <a:lnTo>
                  <a:pt x="221934" y="101117"/>
                </a:lnTo>
                <a:lnTo>
                  <a:pt x="273451" y="101117"/>
                </a:lnTo>
                <a:lnTo>
                  <a:pt x="273451" y="115890"/>
                </a:lnTo>
                <a:lnTo>
                  <a:pt x="198141" y="115890"/>
                </a:lnTo>
                <a:close/>
                <a:moveTo>
                  <a:pt x="334440" y="117790"/>
                </a:moveTo>
                <a:cubicBezTo>
                  <a:pt x="325625" y="117757"/>
                  <a:pt x="318087" y="115432"/>
                  <a:pt x="311828" y="110813"/>
                </a:cubicBezTo>
                <a:cubicBezTo>
                  <a:pt x="305568" y="106195"/>
                  <a:pt x="300783" y="99479"/>
                  <a:pt x="297473" y="90668"/>
                </a:cubicBezTo>
                <a:cubicBezTo>
                  <a:pt x="294163" y="81824"/>
                  <a:pt x="292492" y="71211"/>
                  <a:pt x="292492" y="58764"/>
                </a:cubicBezTo>
                <a:cubicBezTo>
                  <a:pt x="292492" y="46382"/>
                  <a:pt x="294163" y="35802"/>
                  <a:pt x="297473" y="27024"/>
                </a:cubicBezTo>
                <a:cubicBezTo>
                  <a:pt x="300816" y="18212"/>
                  <a:pt x="305634" y="11530"/>
                  <a:pt x="311860" y="6911"/>
                </a:cubicBezTo>
                <a:cubicBezTo>
                  <a:pt x="318153" y="2293"/>
                  <a:pt x="325690" y="0"/>
                  <a:pt x="334440" y="0"/>
                </a:cubicBezTo>
                <a:cubicBezTo>
                  <a:pt x="343191" y="0"/>
                  <a:pt x="350695" y="2326"/>
                  <a:pt x="356955" y="6977"/>
                </a:cubicBezTo>
                <a:cubicBezTo>
                  <a:pt x="363215" y="11596"/>
                  <a:pt x="367999" y="18278"/>
                  <a:pt x="371309" y="27056"/>
                </a:cubicBezTo>
                <a:cubicBezTo>
                  <a:pt x="374652" y="35802"/>
                  <a:pt x="376323" y="46382"/>
                  <a:pt x="376323" y="58764"/>
                </a:cubicBezTo>
                <a:cubicBezTo>
                  <a:pt x="376323" y="71244"/>
                  <a:pt x="374685" y="81890"/>
                  <a:pt x="371375" y="90701"/>
                </a:cubicBezTo>
                <a:cubicBezTo>
                  <a:pt x="368065" y="99512"/>
                  <a:pt x="363280" y="106227"/>
                  <a:pt x="357021" y="110878"/>
                </a:cubicBezTo>
                <a:cubicBezTo>
                  <a:pt x="350761" y="115497"/>
                  <a:pt x="343224" y="117790"/>
                  <a:pt x="334440" y="117790"/>
                </a:cubicBezTo>
                <a:close/>
                <a:moveTo>
                  <a:pt x="334440" y="102886"/>
                </a:moveTo>
                <a:cubicBezTo>
                  <a:pt x="342175" y="102886"/>
                  <a:pt x="348237" y="99119"/>
                  <a:pt x="352596" y="91552"/>
                </a:cubicBezTo>
                <a:cubicBezTo>
                  <a:pt x="356988" y="83986"/>
                  <a:pt x="359184" y="73078"/>
                  <a:pt x="359184" y="58764"/>
                </a:cubicBezTo>
                <a:cubicBezTo>
                  <a:pt x="359184" y="49298"/>
                  <a:pt x="358200" y="41272"/>
                  <a:pt x="356168" y="34721"/>
                </a:cubicBezTo>
                <a:cubicBezTo>
                  <a:pt x="354202" y="28137"/>
                  <a:pt x="351351" y="23126"/>
                  <a:pt x="347615" y="19752"/>
                </a:cubicBezTo>
                <a:cubicBezTo>
                  <a:pt x="343944" y="16312"/>
                  <a:pt x="339553" y="14609"/>
                  <a:pt x="334440" y="14609"/>
                </a:cubicBezTo>
                <a:cubicBezTo>
                  <a:pt x="326739" y="14609"/>
                  <a:pt x="320676" y="18409"/>
                  <a:pt x="316285" y="26008"/>
                </a:cubicBezTo>
                <a:cubicBezTo>
                  <a:pt x="311893" y="33608"/>
                  <a:pt x="309665" y="44515"/>
                  <a:pt x="309632" y="58764"/>
                </a:cubicBezTo>
                <a:cubicBezTo>
                  <a:pt x="309632" y="68296"/>
                  <a:pt x="310615" y="76354"/>
                  <a:pt x="312614" y="82970"/>
                </a:cubicBezTo>
                <a:cubicBezTo>
                  <a:pt x="314613" y="89522"/>
                  <a:pt x="317464" y="94468"/>
                  <a:pt x="321135" y="97874"/>
                </a:cubicBezTo>
                <a:cubicBezTo>
                  <a:pt x="324838" y="101216"/>
                  <a:pt x="329263" y="102886"/>
                  <a:pt x="334440" y="102886"/>
                </a:cubicBezTo>
                <a:close/>
              </a:path>
            </a:pathLst>
          </a:custGeom>
          <a:solidFill>
            <a:srgbClr val="000000"/>
          </a:solidFill>
          <a:ln w="3274" cap="flat">
            <a:noFill/>
            <a:prstDash val="solid"/>
            <a:miter/>
          </a:ln>
        </p:spPr>
        <p:txBody>
          <a:bodyPr rtlCol="0" anchor="ctr"/>
          <a:lstStyle/>
          <a:p>
            <a:endParaRPr lang="zh-CN" altLang="en-US"/>
          </a:p>
        </p:txBody>
      </p:sp>
      <p:sp>
        <p:nvSpPr>
          <p:cNvPr id="279" name="任意形状 278"/>
          <p:cNvSpPr/>
          <p:nvPr/>
        </p:nvSpPr>
        <p:spPr>
          <a:xfrm>
            <a:off x="5424077" y="5864937"/>
            <a:ext cx="352333" cy="117793"/>
          </a:xfrm>
          <a:custGeom>
            <a:avLst/>
            <a:gdLst>
              <a:gd name="connsiteX0" fmla="*/ 131 w 352333"/>
              <a:gd name="connsiteY0" fmla="*/ 115894 h 117793"/>
              <a:gd name="connsiteX1" fmla="*/ 131 w 352333"/>
              <a:gd name="connsiteY1" fmla="*/ 103382 h 117793"/>
              <a:gd name="connsiteX2" fmla="*/ 38835 w 352333"/>
              <a:gd name="connsiteY2" fmla="*/ 63321 h 117793"/>
              <a:gd name="connsiteX3" fmla="*/ 49060 w 352333"/>
              <a:gd name="connsiteY3" fmla="*/ 51856 h 117793"/>
              <a:gd name="connsiteX4" fmla="*/ 55156 w 352333"/>
              <a:gd name="connsiteY4" fmla="*/ 42423 h 117793"/>
              <a:gd name="connsiteX5" fmla="*/ 57155 w 352333"/>
              <a:gd name="connsiteY5" fmla="*/ 32924 h 117793"/>
              <a:gd name="connsiteX6" fmla="*/ 54467 w 352333"/>
              <a:gd name="connsiteY6" fmla="*/ 23097 h 117793"/>
              <a:gd name="connsiteX7" fmla="*/ 47159 w 352333"/>
              <a:gd name="connsiteY7" fmla="*/ 16677 h 117793"/>
              <a:gd name="connsiteX8" fmla="*/ 36705 w 352333"/>
              <a:gd name="connsiteY8" fmla="*/ 14384 h 117793"/>
              <a:gd name="connsiteX9" fmla="*/ 25989 w 352333"/>
              <a:gd name="connsiteY9" fmla="*/ 16906 h 117793"/>
              <a:gd name="connsiteX10" fmla="*/ 18942 w 352333"/>
              <a:gd name="connsiteY10" fmla="*/ 24014 h 117793"/>
              <a:gd name="connsiteX11" fmla="*/ 16485 w 352333"/>
              <a:gd name="connsiteY11" fmla="*/ 34725 h 117793"/>
              <a:gd name="connsiteX12" fmla="*/ 0 w 352333"/>
              <a:gd name="connsiteY12" fmla="*/ 34725 h 117793"/>
              <a:gd name="connsiteX13" fmla="*/ 4818 w 352333"/>
              <a:gd name="connsiteY13" fmla="*/ 16448 h 117793"/>
              <a:gd name="connsiteX14" fmla="*/ 17992 w 352333"/>
              <a:gd name="connsiteY14" fmla="*/ 4360 h 117793"/>
              <a:gd name="connsiteX15" fmla="*/ 37033 w 352333"/>
              <a:gd name="connsiteY15" fmla="*/ 4 h 117793"/>
              <a:gd name="connsiteX16" fmla="*/ 56041 w 352333"/>
              <a:gd name="connsiteY16" fmla="*/ 4295 h 117793"/>
              <a:gd name="connsiteX17" fmla="*/ 68953 w 352333"/>
              <a:gd name="connsiteY17" fmla="*/ 15891 h 117793"/>
              <a:gd name="connsiteX18" fmla="*/ 73574 w 352333"/>
              <a:gd name="connsiteY18" fmla="*/ 32432 h 117793"/>
              <a:gd name="connsiteX19" fmla="*/ 71182 w 352333"/>
              <a:gd name="connsiteY19" fmla="*/ 44879 h 117793"/>
              <a:gd name="connsiteX20" fmla="*/ 62956 w 352333"/>
              <a:gd name="connsiteY20" fmla="*/ 58440 h 117793"/>
              <a:gd name="connsiteX21" fmla="*/ 46668 w 352333"/>
              <a:gd name="connsiteY21" fmla="*/ 76489 h 117793"/>
              <a:gd name="connsiteX22" fmla="*/ 23924 w 352333"/>
              <a:gd name="connsiteY22" fmla="*/ 100270 h 117793"/>
              <a:gd name="connsiteX23" fmla="*/ 23924 w 352333"/>
              <a:gd name="connsiteY23" fmla="*/ 101121 h 117793"/>
              <a:gd name="connsiteX24" fmla="*/ 75442 w 352333"/>
              <a:gd name="connsiteY24" fmla="*/ 101121 h 117793"/>
              <a:gd name="connsiteX25" fmla="*/ 75442 w 352333"/>
              <a:gd name="connsiteY25" fmla="*/ 115894 h 117793"/>
              <a:gd name="connsiteX26" fmla="*/ 131 w 352333"/>
              <a:gd name="connsiteY26" fmla="*/ 115894 h 117793"/>
              <a:gd name="connsiteX27" fmla="*/ 136431 w 352333"/>
              <a:gd name="connsiteY27" fmla="*/ 117794 h 117793"/>
              <a:gd name="connsiteX28" fmla="*/ 113818 w 352333"/>
              <a:gd name="connsiteY28" fmla="*/ 110817 h 117793"/>
              <a:gd name="connsiteX29" fmla="*/ 99431 w 352333"/>
              <a:gd name="connsiteY29" fmla="*/ 90672 h 117793"/>
              <a:gd name="connsiteX30" fmla="*/ 94483 w 352333"/>
              <a:gd name="connsiteY30" fmla="*/ 58768 h 117793"/>
              <a:gd name="connsiteX31" fmla="*/ 99431 w 352333"/>
              <a:gd name="connsiteY31" fmla="*/ 27028 h 117793"/>
              <a:gd name="connsiteX32" fmla="*/ 113851 w 352333"/>
              <a:gd name="connsiteY32" fmla="*/ 6915 h 117793"/>
              <a:gd name="connsiteX33" fmla="*/ 136431 w 352333"/>
              <a:gd name="connsiteY33" fmla="*/ 4 h 117793"/>
              <a:gd name="connsiteX34" fmla="*/ 158945 w 352333"/>
              <a:gd name="connsiteY34" fmla="*/ 6981 h 117793"/>
              <a:gd name="connsiteX35" fmla="*/ 173299 w 352333"/>
              <a:gd name="connsiteY35" fmla="*/ 27060 h 117793"/>
              <a:gd name="connsiteX36" fmla="*/ 178314 w 352333"/>
              <a:gd name="connsiteY36" fmla="*/ 58768 h 117793"/>
              <a:gd name="connsiteX37" fmla="*/ 173365 w 352333"/>
              <a:gd name="connsiteY37" fmla="*/ 90705 h 117793"/>
              <a:gd name="connsiteX38" fmla="*/ 159011 w 352333"/>
              <a:gd name="connsiteY38" fmla="*/ 110882 h 117793"/>
              <a:gd name="connsiteX39" fmla="*/ 136431 w 352333"/>
              <a:gd name="connsiteY39" fmla="*/ 117794 h 117793"/>
              <a:gd name="connsiteX40" fmla="*/ 136431 w 352333"/>
              <a:gd name="connsiteY40" fmla="*/ 102890 h 117793"/>
              <a:gd name="connsiteX41" fmla="*/ 154587 w 352333"/>
              <a:gd name="connsiteY41" fmla="*/ 91556 h 117793"/>
              <a:gd name="connsiteX42" fmla="*/ 161174 w 352333"/>
              <a:gd name="connsiteY42" fmla="*/ 58768 h 117793"/>
              <a:gd name="connsiteX43" fmla="*/ 158159 w 352333"/>
              <a:gd name="connsiteY43" fmla="*/ 34725 h 117793"/>
              <a:gd name="connsiteX44" fmla="*/ 149605 w 352333"/>
              <a:gd name="connsiteY44" fmla="*/ 19756 h 117793"/>
              <a:gd name="connsiteX45" fmla="*/ 136431 w 352333"/>
              <a:gd name="connsiteY45" fmla="*/ 14613 h 117793"/>
              <a:gd name="connsiteX46" fmla="*/ 118275 w 352333"/>
              <a:gd name="connsiteY46" fmla="*/ 26012 h 117793"/>
              <a:gd name="connsiteX47" fmla="*/ 111622 w 352333"/>
              <a:gd name="connsiteY47" fmla="*/ 58768 h 117793"/>
              <a:gd name="connsiteX48" fmla="*/ 114572 w 352333"/>
              <a:gd name="connsiteY48" fmla="*/ 82974 h 117793"/>
              <a:gd name="connsiteX49" fmla="*/ 123125 w 352333"/>
              <a:gd name="connsiteY49" fmla="*/ 97878 h 117793"/>
              <a:gd name="connsiteX50" fmla="*/ 136431 w 352333"/>
              <a:gd name="connsiteY50" fmla="*/ 102890 h 117793"/>
              <a:gd name="connsiteX51" fmla="*/ 241531 w 352333"/>
              <a:gd name="connsiteY51" fmla="*/ 1543 h 117793"/>
              <a:gd name="connsiteX52" fmla="*/ 241531 w 352333"/>
              <a:gd name="connsiteY52" fmla="*/ 115894 h 117793"/>
              <a:gd name="connsiteX53" fmla="*/ 224228 w 352333"/>
              <a:gd name="connsiteY53" fmla="*/ 115894 h 117793"/>
              <a:gd name="connsiteX54" fmla="*/ 224228 w 352333"/>
              <a:gd name="connsiteY54" fmla="*/ 18871 h 117793"/>
              <a:gd name="connsiteX55" fmla="*/ 223572 w 352333"/>
              <a:gd name="connsiteY55" fmla="*/ 18871 h 117793"/>
              <a:gd name="connsiteX56" fmla="*/ 196175 w 352333"/>
              <a:gd name="connsiteY56" fmla="*/ 36723 h 117793"/>
              <a:gd name="connsiteX57" fmla="*/ 196175 w 352333"/>
              <a:gd name="connsiteY57" fmla="*/ 20215 h 117793"/>
              <a:gd name="connsiteX58" fmla="*/ 224719 w 352333"/>
              <a:gd name="connsiteY58" fmla="*/ 1543 h 117793"/>
              <a:gd name="connsiteX59" fmla="*/ 241531 w 352333"/>
              <a:gd name="connsiteY59" fmla="*/ 1543 h 117793"/>
              <a:gd name="connsiteX60" fmla="*/ 310549 w 352333"/>
              <a:gd name="connsiteY60" fmla="*/ 4 h 117793"/>
              <a:gd name="connsiteX61" fmla="*/ 325625 w 352333"/>
              <a:gd name="connsiteY61" fmla="*/ 2788 h 117793"/>
              <a:gd name="connsiteX62" fmla="*/ 339029 w 352333"/>
              <a:gd name="connsiteY62" fmla="*/ 11730 h 117793"/>
              <a:gd name="connsiteX63" fmla="*/ 348631 w 352333"/>
              <a:gd name="connsiteY63" fmla="*/ 28469 h 117793"/>
              <a:gd name="connsiteX64" fmla="*/ 352334 w 352333"/>
              <a:gd name="connsiteY64" fmla="*/ 54608 h 117793"/>
              <a:gd name="connsiteX65" fmla="*/ 349286 w 352333"/>
              <a:gd name="connsiteY65" fmla="*/ 81337 h 117793"/>
              <a:gd name="connsiteX66" fmla="*/ 340634 w 352333"/>
              <a:gd name="connsiteY66" fmla="*/ 101056 h 117793"/>
              <a:gd name="connsiteX67" fmla="*/ 327067 w 352333"/>
              <a:gd name="connsiteY67" fmla="*/ 113274 h 117793"/>
              <a:gd name="connsiteX68" fmla="*/ 309075 w 352333"/>
              <a:gd name="connsiteY68" fmla="*/ 117466 h 117793"/>
              <a:gd name="connsiteX69" fmla="*/ 290919 w 352333"/>
              <a:gd name="connsiteY69" fmla="*/ 113438 h 117793"/>
              <a:gd name="connsiteX70" fmla="*/ 278007 w 352333"/>
              <a:gd name="connsiteY70" fmla="*/ 102333 h 117793"/>
              <a:gd name="connsiteX71" fmla="*/ 271813 w 352333"/>
              <a:gd name="connsiteY71" fmla="*/ 85923 h 117793"/>
              <a:gd name="connsiteX72" fmla="*/ 288854 w 352333"/>
              <a:gd name="connsiteY72" fmla="*/ 85923 h 117793"/>
              <a:gd name="connsiteX73" fmla="*/ 295671 w 352333"/>
              <a:gd name="connsiteY73" fmla="*/ 97878 h 117793"/>
              <a:gd name="connsiteX74" fmla="*/ 309075 w 352333"/>
              <a:gd name="connsiteY74" fmla="*/ 102399 h 117793"/>
              <a:gd name="connsiteX75" fmla="*/ 328705 w 352333"/>
              <a:gd name="connsiteY75" fmla="*/ 91458 h 117793"/>
              <a:gd name="connsiteX76" fmla="*/ 335784 w 352333"/>
              <a:gd name="connsiteY76" fmla="*/ 60733 h 117793"/>
              <a:gd name="connsiteX77" fmla="*/ 334899 w 352333"/>
              <a:gd name="connsiteY77" fmla="*/ 60733 h 117793"/>
              <a:gd name="connsiteX78" fmla="*/ 327624 w 352333"/>
              <a:gd name="connsiteY78" fmla="*/ 68988 h 117793"/>
              <a:gd name="connsiteX79" fmla="*/ 317956 w 352333"/>
              <a:gd name="connsiteY79" fmla="*/ 74360 h 117793"/>
              <a:gd name="connsiteX80" fmla="*/ 306518 w 352333"/>
              <a:gd name="connsiteY80" fmla="*/ 76260 h 117793"/>
              <a:gd name="connsiteX81" fmla="*/ 288527 w 352333"/>
              <a:gd name="connsiteY81" fmla="*/ 71412 h 117793"/>
              <a:gd name="connsiteX82" fmla="*/ 275615 w 352333"/>
              <a:gd name="connsiteY82" fmla="*/ 58047 h 117793"/>
              <a:gd name="connsiteX83" fmla="*/ 270830 w 352333"/>
              <a:gd name="connsiteY83" fmla="*/ 38689 h 117793"/>
              <a:gd name="connsiteX84" fmla="*/ 275745 w 352333"/>
              <a:gd name="connsiteY84" fmla="*/ 19035 h 117793"/>
              <a:gd name="connsiteX85" fmla="*/ 289576 w 352333"/>
              <a:gd name="connsiteY85" fmla="*/ 5081 h 117793"/>
              <a:gd name="connsiteX86" fmla="*/ 310549 w 352333"/>
              <a:gd name="connsiteY86" fmla="*/ 4 h 117793"/>
              <a:gd name="connsiteX87" fmla="*/ 310582 w 352333"/>
              <a:gd name="connsiteY87" fmla="*/ 14515 h 117793"/>
              <a:gd name="connsiteX88" fmla="*/ 298817 w 352333"/>
              <a:gd name="connsiteY88" fmla="*/ 17758 h 117793"/>
              <a:gd name="connsiteX89" fmla="*/ 290591 w 352333"/>
              <a:gd name="connsiteY89" fmla="*/ 26405 h 117793"/>
              <a:gd name="connsiteX90" fmla="*/ 287576 w 352333"/>
              <a:gd name="connsiteY90" fmla="*/ 38459 h 117793"/>
              <a:gd name="connsiteX91" fmla="*/ 290493 w 352333"/>
              <a:gd name="connsiteY91" fmla="*/ 50514 h 117793"/>
              <a:gd name="connsiteX92" fmla="*/ 298522 w 352333"/>
              <a:gd name="connsiteY92" fmla="*/ 59063 h 117793"/>
              <a:gd name="connsiteX93" fmla="*/ 310255 w 352333"/>
              <a:gd name="connsiteY93" fmla="*/ 62175 h 117793"/>
              <a:gd name="connsiteX94" fmla="*/ 319431 w 352333"/>
              <a:gd name="connsiteY94" fmla="*/ 60275 h 117793"/>
              <a:gd name="connsiteX95" fmla="*/ 326837 w 352333"/>
              <a:gd name="connsiteY95" fmla="*/ 55034 h 117793"/>
              <a:gd name="connsiteX96" fmla="*/ 331819 w 352333"/>
              <a:gd name="connsiteY96" fmla="*/ 47336 h 117793"/>
              <a:gd name="connsiteX97" fmla="*/ 333621 w 352333"/>
              <a:gd name="connsiteY97" fmla="*/ 38295 h 117793"/>
              <a:gd name="connsiteX98" fmla="*/ 330573 w 352333"/>
              <a:gd name="connsiteY98" fmla="*/ 26569 h 117793"/>
              <a:gd name="connsiteX99" fmla="*/ 322446 w 352333"/>
              <a:gd name="connsiteY99" fmla="*/ 17856 h 117793"/>
              <a:gd name="connsiteX100" fmla="*/ 310582 w 352333"/>
              <a:gd name="connsiteY100" fmla="*/ 14515 h 11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52333" h="117793">
                <a:moveTo>
                  <a:pt x="131" y="115894"/>
                </a:moveTo>
                <a:lnTo>
                  <a:pt x="131" y="103382"/>
                </a:lnTo>
                <a:lnTo>
                  <a:pt x="38835" y="63321"/>
                </a:lnTo>
                <a:cubicBezTo>
                  <a:pt x="42965" y="58965"/>
                  <a:pt x="46373" y="55132"/>
                  <a:pt x="49060" y="51856"/>
                </a:cubicBezTo>
                <a:cubicBezTo>
                  <a:pt x="51780" y="48548"/>
                  <a:pt x="53812" y="45404"/>
                  <a:pt x="55156" y="42423"/>
                </a:cubicBezTo>
                <a:cubicBezTo>
                  <a:pt x="56500" y="39442"/>
                  <a:pt x="57155" y="36297"/>
                  <a:pt x="57155" y="32924"/>
                </a:cubicBezTo>
                <a:cubicBezTo>
                  <a:pt x="57155" y="29124"/>
                  <a:pt x="56270" y="25848"/>
                  <a:pt x="54467" y="23097"/>
                </a:cubicBezTo>
                <a:cubicBezTo>
                  <a:pt x="52698" y="20312"/>
                  <a:pt x="50240" y="18184"/>
                  <a:pt x="47159" y="16677"/>
                </a:cubicBezTo>
                <a:cubicBezTo>
                  <a:pt x="44079" y="15170"/>
                  <a:pt x="40572" y="14384"/>
                  <a:pt x="36705" y="14384"/>
                </a:cubicBezTo>
                <a:cubicBezTo>
                  <a:pt x="32609" y="14384"/>
                  <a:pt x="29037" y="15236"/>
                  <a:pt x="25989" y="16906"/>
                </a:cubicBezTo>
                <a:cubicBezTo>
                  <a:pt x="22941" y="18577"/>
                  <a:pt x="20581" y="20935"/>
                  <a:pt x="18942" y="24014"/>
                </a:cubicBezTo>
                <a:cubicBezTo>
                  <a:pt x="17304" y="27060"/>
                  <a:pt x="16485" y="30631"/>
                  <a:pt x="16485" y="34725"/>
                </a:cubicBezTo>
                <a:lnTo>
                  <a:pt x="0" y="34725"/>
                </a:lnTo>
                <a:cubicBezTo>
                  <a:pt x="0" y="27748"/>
                  <a:pt x="1606" y="21688"/>
                  <a:pt x="4818" y="16448"/>
                </a:cubicBezTo>
                <a:cubicBezTo>
                  <a:pt x="8029" y="11239"/>
                  <a:pt x="12421" y="7210"/>
                  <a:pt x="17992" y="4360"/>
                </a:cubicBezTo>
                <a:cubicBezTo>
                  <a:pt x="23596" y="1445"/>
                  <a:pt x="29921" y="4"/>
                  <a:pt x="37033" y="4"/>
                </a:cubicBezTo>
                <a:cubicBezTo>
                  <a:pt x="44242" y="4"/>
                  <a:pt x="50568" y="1413"/>
                  <a:pt x="56041" y="4295"/>
                </a:cubicBezTo>
                <a:cubicBezTo>
                  <a:pt x="61546" y="7112"/>
                  <a:pt x="65840" y="10977"/>
                  <a:pt x="68953" y="15891"/>
                </a:cubicBezTo>
                <a:cubicBezTo>
                  <a:pt x="72034" y="20771"/>
                  <a:pt x="73574" y="26274"/>
                  <a:pt x="73574" y="32432"/>
                </a:cubicBezTo>
                <a:cubicBezTo>
                  <a:pt x="73574" y="36658"/>
                  <a:pt x="72787" y="40818"/>
                  <a:pt x="71182" y="44879"/>
                </a:cubicBezTo>
                <a:cubicBezTo>
                  <a:pt x="69609" y="48941"/>
                  <a:pt x="66888" y="53461"/>
                  <a:pt x="62956" y="58440"/>
                </a:cubicBezTo>
                <a:cubicBezTo>
                  <a:pt x="59056" y="63386"/>
                  <a:pt x="53616" y="69413"/>
                  <a:pt x="46668" y="76489"/>
                </a:cubicBezTo>
                <a:lnTo>
                  <a:pt x="23924" y="100270"/>
                </a:lnTo>
                <a:lnTo>
                  <a:pt x="23924" y="101121"/>
                </a:lnTo>
                <a:lnTo>
                  <a:pt x="75442" y="101121"/>
                </a:lnTo>
                <a:lnTo>
                  <a:pt x="75442" y="115894"/>
                </a:lnTo>
                <a:lnTo>
                  <a:pt x="131" y="115894"/>
                </a:lnTo>
                <a:close/>
                <a:moveTo>
                  <a:pt x="136431" y="117794"/>
                </a:moveTo>
                <a:cubicBezTo>
                  <a:pt x="127615" y="117761"/>
                  <a:pt x="120045" y="115436"/>
                  <a:pt x="113818" y="110817"/>
                </a:cubicBezTo>
                <a:cubicBezTo>
                  <a:pt x="107559" y="106199"/>
                  <a:pt x="102774" y="99483"/>
                  <a:pt x="99431" y="90672"/>
                </a:cubicBezTo>
                <a:cubicBezTo>
                  <a:pt x="96121" y="81828"/>
                  <a:pt x="94483" y="71215"/>
                  <a:pt x="94483" y="58768"/>
                </a:cubicBezTo>
                <a:cubicBezTo>
                  <a:pt x="94483" y="46386"/>
                  <a:pt x="96121" y="35806"/>
                  <a:pt x="99431" y="27028"/>
                </a:cubicBezTo>
                <a:cubicBezTo>
                  <a:pt x="102806" y="18216"/>
                  <a:pt x="107591" y="11534"/>
                  <a:pt x="113851" y="6915"/>
                </a:cubicBezTo>
                <a:cubicBezTo>
                  <a:pt x="120143" y="2297"/>
                  <a:pt x="127681" y="4"/>
                  <a:pt x="136431" y="4"/>
                </a:cubicBezTo>
                <a:cubicBezTo>
                  <a:pt x="145181" y="4"/>
                  <a:pt x="152686" y="2330"/>
                  <a:pt x="158945" y="6981"/>
                </a:cubicBezTo>
                <a:cubicBezTo>
                  <a:pt x="165205" y="11600"/>
                  <a:pt x="169989" y="18282"/>
                  <a:pt x="173299" y="27060"/>
                </a:cubicBezTo>
                <a:cubicBezTo>
                  <a:pt x="176642" y="35806"/>
                  <a:pt x="178314" y="46386"/>
                  <a:pt x="178314" y="58768"/>
                </a:cubicBezTo>
                <a:cubicBezTo>
                  <a:pt x="178314" y="71248"/>
                  <a:pt x="176675" y="81894"/>
                  <a:pt x="173365" y="90705"/>
                </a:cubicBezTo>
                <a:cubicBezTo>
                  <a:pt x="170022" y="99516"/>
                  <a:pt x="165238" y="106231"/>
                  <a:pt x="159011" y="110882"/>
                </a:cubicBezTo>
                <a:cubicBezTo>
                  <a:pt x="152752" y="115501"/>
                  <a:pt x="145214" y="117794"/>
                  <a:pt x="136431" y="117794"/>
                </a:cubicBezTo>
                <a:close/>
                <a:moveTo>
                  <a:pt x="136431" y="102890"/>
                </a:moveTo>
                <a:cubicBezTo>
                  <a:pt x="144165" y="102890"/>
                  <a:pt x="150228" y="99123"/>
                  <a:pt x="154587" y="91556"/>
                </a:cubicBezTo>
                <a:cubicBezTo>
                  <a:pt x="158978" y="83990"/>
                  <a:pt x="161174" y="73082"/>
                  <a:pt x="161174" y="58768"/>
                </a:cubicBezTo>
                <a:cubicBezTo>
                  <a:pt x="161174" y="49302"/>
                  <a:pt x="160158" y="41276"/>
                  <a:pt x="158159" y="34725"/>
                </a:cubicBezTo>
                <a:cubicBezTo>
                  <a:pt x="156192" y="28141"/>
                  <a:pt x="153341" y="23130"/>
                  <a:pt x="149605" y="19756"/>
                </a:cubicBezTo>
                <a:cubicBezTo>
                  <a:pt x="145935" y="16316"/>
                  <a:pt x="141543" y="14613"/>
                  <a:pt x="136431" y="14613"/>
                </a:cubicBezTo>
                <a:cubicBezTo>
                  <a:pt x="128729" y="14613"/>
                  <a:pt x="122667" y="18413"/>
                  <a:pt x="118275" y="26012"/>
                </a:cubicBezTo>
                <a:cubicBezTo>
                  <a:pt x="113883" y="33612"/>
                  <a:pt x="111655" y="44519"/>
                  <a:pt x="111622" y="58768"/>
                </a:cubicBezTo>
                <a:cubicBezTo>
                  <a:pt x="111622" y="68300"/>
                  <a:pt x="112606" y="76358"/>
                  <a:pt x="114572" y="82974"/>
                </a:cubicBezTo>
                <a:cubicBezTo>
                  <a:pt x="116604" y="89526"/>
                  <a:pt x="119455" y="94472"/>
                  <a:pt x="123125" y="97878"/>
                </a:cubicBezTo>
                <a:cubicBezTo>
                  <a:pt x="126829" y="101220"/>
                  <a:pt x="131253" y="102890"/>
                  <a:pt x="136431" y="102890"/>
                </a:cubicBezTo>
                <a:close/>
                <a:moveTo>
                  <a:pt x="241531" y="1543"/>
                </a:moveTo>
                <a:lnTo>
                  <a:pt x="241531" y="115894"/>
                </a:lnTo>
                <a:lnTo>
                  <a:pt x="224228" y="115894"/>
                </a:lnTo>
                <a:lnTo>
                  <a:pt x="224228" y="18871"/>
                </a:lnTo>
                <a:lnTo>
                  <a:pt x="223572" y="18871"/>
                </a:lnTo>
                <a:lnTo>
                  <a:pt x="196175" y="36723"/>
                </a:lnTo>
                <a:lnTo>
                  <a:pt x="196175" y="20215"/>
                </a:lnTo>
                <a:lnTo>
                  <a:pt x="224719" y="1543"/>
                </a:lnTo>
                <a:lnTo>
                  <a:pt x="241531" y="1543"/>
                </a:lnTo>
                <a:close/>
                <a:moveTo>
                  <a:pt x="310549" y="4"/>
                </a:moveTo>
                <a:cubicBezTo>
                  <a:pt x="315629" y="37"/>
                  <a:pt x="320676" y="954"/>
                  <a:pt x="325625" y="2788"/>
                </a:cubicBezTo>
                <a:cubicBezTo>
                  <a:pt x="330573" y="4590"/>
                  <a:pt x="335031" y="7571"/>
                  <a:pt x="339029" y="11730"/>
                </a:cubicBezTo>
                <a:cubicBezTo>
                  <a:pt x="343060" y="15858"/>
                  <a:pt x="346238" y="21426"/>
                  <a:pt x="348631" y="28469"/>
                </a:cubicBezTo>
                <a:cubicBezTo>
                  <a:pt x="351056" y="35478"/>
                  <a:pt x="352269" y="44159"/>
                  <a:pt x="352334" y="54608"/>
                </a:cubicBezTo>
                <a:cubicBezTo>
                  <a:pt x="352334" y="64598"/>
                  <a:pt x="351318" y="73508"/>
                  <a:pt x="349286" y="81337"/>
                </a:cubicBezTo>
                <a:cubicBezTo>
                  <a:pt x="347287" y="89133"/>
                  <a:pt x="344403" y="95684"/>
                  <a:pt x="340634" y="101056"/>
                </a:cubicBezTo>
                <a:cubicBezTo>
                  <a:pt x="336931" y="106395"/>
                  <a:pt x="332409" y="110489"/>
                  <a:pt x="327067" y="113274"/>
                </a:cubicBezTo>
                <a:cubicBezTo>
                  <a:pt x="321758" y="116058"/>
                  <a:pt x="315760" y="117466"/>
                  <a:pt x="309075" y="117466"/>
                </a:cubicBezTo>
                <a:cubicBezTo>
                  <a:pt x="302258" y="117466"/>
                  <a:pt x="296228" y="116123"/>
                  <a:pt x="290919" y="113438"/>
                </a:cubicBezTo>
                <a:cubicBezTo>
                  <a:pt x="285643" y="110752"/>
                  <a:pt x="281350" y="107050"/>
                  <a:pt x="278007" y="102333"/>
                </a:cubicBezTo>
                <a:cubicBezTo>
                  <a:pt x="274697" y="97584"/>
                  <a:pt x="272632" y="92113"/>
                  <a:pt x="271813" y="85923"/>
                </a:cubicBezTo>
                <a:lnTo>
                  <a:pt x="288854" y="85923"/>
                </a:lnTo>
                <a:cubicBezTo>
                  <a:pt x="289969" y="90836"/>
                  <a:pt x="292263" y="94799"/>
                  <a:pt x="295671" y="97878"/>
                </a:cubicBezTo>
                <a:cubicBezTo>
                  <a:pt x="299145" y="100892"/>
                  <a:pt x="303602" y="102399"/>
                  <a:pt x="309075" y="102399"/>
                </a:cubicBezTo>
                <a:cubicBezTo>
                  <a:pt x="317464" y="102399"/>
                  <a:pt x="323986" y="98730"/>
                  <a:pt x="328705" y="91458"/>
                </a:cubicBezTo>
                <a:cubicBezTo>
                  <a:pt x="333392" y="84121"/>
                  <a:pt x="335751" y="73869"/>
                  <a:pt x="335784" y="60733"/>
                </a:cubicBezTo>
                <a:lnTo>
                  <a:pt x="334899" y="60733"/>
                </a:lnTo>
                <a:cubicBezTo>
                  <a:pt x="332966" y="63943"/>
                  <a:pt x="330541" y="66695"/>
                  <a:pt x="327624" y="68988"/>
                </a:cubicBezTo>
                <a:cubicBezTo>
                  <a:pt x="324773" y="71314"/>
                  <a:pt x="321528" y="73082"/>
                  <a:pt x="317956" y="74360"/>
                </a:cubicBezTo>
                <a:cubicBezTo>
                  <a:pt x="314384" y="75637"/>
                  <a:pt x="310582" y="76260"/>
                  <a:pt x="306518" y="76260"/>
                </a:cubicBezTo>
                <a:cubicBezTo>
                  <a:pt x="299931" y="76260"/>
                  <a:pt x="293934" y="74655"/>
                  <a:pt x="288527" y="71412"/>
                </a:cubicBezTo>
                <a:cubicBezTo>
                  <a:pt x="283119" y="68169"/>
                  <a:pt x="278826" y="63714"/>
                  <a:pt x="275615" y="58047"/>
                </a:cubicBezTo>
                <a:cubicBezTo>
                  <a:pt x="272403" y="52413"/>
                  <a:pt x="270830" y="45928"/>
                  <a:pt x="270830" y="38689"/>
                </a:cubicBezTo>
                <a:cubicBezTo>
                  <a:pt x="270830" y="31450"/>
                  <a:pt x="272468" y="24898"/>
                  <a:pt x="275745" y="19035"/>
                </a:cubicBezTo>
                <a:cubicBezTo>
                  <a:pt x="279055" y="13139"/>
                  <a:pt x="283676" y="8488"/>
                  <a:pt x="289576" y="5081"/>
                </a:cubicBezTo>
                <a:cubicBezTo>
                  <a:pt x="295540" y="1609"/>
                  <a:pt x="302520" y="-94"/>
                  <a:pt x="310549" y="4"/>
                </a:cubicBezTo>
                <a:close/>
                <a:moveTo>
                  <a:pt x="310582" y="14515"/>
                </a:moveTo>
                <a:cubicBezTo>
                  <a:pt x="306224" y="14515"/>
                  <a:pt x="302291" y="15596"/>
                  <a:pt x="298817" y="17758"/>
                </a:cubicBezTo>
                <a:cubicBezTo>
                  <a:pt x="295343" y="19854"/>
                  <a:pt x="292590" y="22736"/>
                  <a:pt x="290591" y="26405"/>
                </a:cubicBezTo>
                <a:cubicBezTo>
                  <a:pt x="288592" y="30008"/>
                  <a:pt x="287576" y="34037"/>
                  <a:pt x="287576" y="38459"/>
                </a:cubicBezTo>
                <a:cubicBezTo>
                  <a:pt x="287576" y="42881"/>
                  <a:pt x="288559" y="46910"/>
                  <a:pt x="290493" y="50514"/>
                </a:cubicBezTo>
                <a:cubicBezTo>
                  <a:pt x="292459" y="54084"/>
                  <a:pt x="295147" y="56934"/>
                  <a:pt x="298522" y="59063"/>
                </a:cubicBezTo>
                <a:cubicBezTo>
                  <a:pt x="301963" y="61159"/>
                  <a:pt x="305863" y="62175"/>
                  <a:pt x="310255" y="62175"/>
                </a:cubicBezTo>
                <a:cubicBezTo>
                  <a:pt x="313532" y="62175"/>
                  <a:pt x="316580" y="61552"/>
                  <a:pt x="319431" y="60275"/>
                </a:cubicBezTo>
                <a:cubicBezTo>
                  <a:pt x="322249" y="59030"/>
                  <a:pt x="324707" y="57261"/>
                  <a:pt x="326837" y="55034"/>
                </a:cubicBezTo>
                <a:cubicBezTo>
                  <a:pt x="328967" y="52774"/>
                  <a:pt x="330639" y="50219"/>
                  <a:pt x="331819" y="47336"/>
                </a:cubicBezTo>
                <a:cubicBezTo>
                  <a:pt x="332999" y="44486"/>
                  <a:pt x="333621" y="41440"/>
                  <a:pt x="333621" y="38295"/>
                </a:cubicBezTo>
                <a:cubicBezTo>
                  <a:pt x="333621" y="34070"/>
                  <a:pt x="332605" y="30172"/>
                  <a:pt x="330573" y="26569"/>
                </a:cubicBezTo>
                <a:cubicBezTo>
                  <a:pt x="328607" y="22966"/>
                  <a:pt x="325887" y="20051"/>
                  <a:pt x="322446" y="17856"/>
                </a:cubicBezTo>
                <a:cubicBezTo>
                  <a:pt x="318972" y="15629"/>
                  <a:pt x="315006" y="14515"/>
                  <a:pt x="310582" y="14515"/>
                </a:cubicBezTo>
                <a:close/>
              </a:path>
            </a:pathLst>
          </a:custGeom>
          <a:solidFill>
            <a:srgbClr val="000000"/>
          </a:solidFill>
          <a:ln w="3274" cap="flat">
            <a:noFill/>
            <a:prstDash val="solid"/>
            <a:miter/>
          </a:ln>
        </p:spPr>
        <p:txBody>
          <a:bodyPr rtlCol="0" anchor="ctr"/>
          <a:lstStyle/>
          <a:p>
            <a:endParaRPr lang="zh-CN" altLang="en-US"/>
          </a:p>
        </p:txBody>
      </p:sp>
      <p:sp>
        <p:nvSpPr>
          <p:cNvPr id="280" name="任意形状 279"/>
          <p:cNvSpPr/>
          <p:nvPr/>
        </p:nvSpPr>
        <p:spPr>
          <a:xfrm>
            <a:off x="4486793" y="5864941"/>
            <a:ext cx="351875" cy="117789"/>
          </a:xfrm>
          <a:custGeom>
            <a:avLst/>
            <a:gdLst>
              <a:gd name="connsiteX0" fmla="*/ 131 w 351875"/>
              <a:gd name="connsiteY0" fmla="*/ 115890 h 117789"/>
              <a:gd name="connsiteX1" fmla="*/ 131 w 351875"/>
              <a:gd name="connsiteY1" fmla="*/ 103378 h 117789"/>
              <a:gd name="connsiteX2" fmla="*/ 38835 w 351875"/>
              <a:gd name="connsiteY2" fmla="*/ 63317 h 117789"/>
              <a:gd name="connsiteX3" fmla="*/ 49060 w 351875"/>
              <a:gd name="connsiteY3" fmla="*/ 51852 h 117789"/>
              <a:gd name="connsiteX4" fmla="*/ 55156 w 351875"/>
              <a:gd name="connsiteY4" fmla="*/ 42419 h 117789"/>
              <a:gd name="connsiteX5" fmla="*/ 57155 w 351875"/>
              <a:gd name="connsiteY5" fmla="*/ 32920 h 117789"/>
              <a:gd name="connsiteX6" fmla="*/ 54467 w 351875"/>
              <a:gd name="connsiteY6" fmla="*/ 23093 h 117789"/>
              <a:gd name="connsiteX7" fmla="*/ 47159 w 351875"/>
              <a:gd name="connsiteY7" fmla="*/ 16673 h 117789"/>
              <a:gd name="connsiteX8" fmla="*/ 36705 w 351875"/>
              <a:gd name="connsiteY8" fmla="*/ 14380 h 117789"/>
              <a:gd name="connsiteX9" fmla="*/ 25989 w 351875"/>
              <a:gd name="connsiteY9" fmla="*/ 16902 h 117789"/>
              <a:gd name="connsiteX10" fmla="*/ 18942 w 351875"/>
              <a:gd name="connsiteY10" fmla="*/ 24010 h 117789"/>
              <a:gd name="connsiteX11" fmla="*/ 16485 w 351875"/>
              <a:gd name="connsiteY11" fmla="*/ 34721 h 117789"/>
              <a:gd name="connsiteX12" fmla="*/ 0 w 351875"/>
              <a:gd name="connsiteY12" fmla="*/ 34721 h 117789"/>
              <a:gd name="connsiteX13" fmla="*/ 4818 w 351875"/>
              <a:gd name="connsiteY13" fmla="*/ 16443 h 117789"/>
              <a:gd name="connsiteX14" fmla="*/ 17992 w 351875"/>
              <a:gd name="connsiteY14" fmla="*/ 4356 h 117789"/>
              <a:gd name="connsiteX15" fmla="*/ 37033 w 351875"/>
              <a:gd name="connsiteY15" fmla="*/ 0 h 117789"/>
              <a:gd name="connsiteX16" fmla="*/ 56041 w 351875"/>
              <a:gd name="connsiteY16" fmla="*/ 4291 h 117789"/>
              <a:gd name="connsiteX17" fmla="*/ 68953 w 351875"/>
              <a:gd name="connsiteY17" fmla="*/ 15886 h 117789"/>
              <a:gd name="connsiteX18" fmla="*/ 73574 w 351875"/>
              <a:gd name="connsiteY18" fmla="*/ 32428 h 117789"/>
              <a:gd name="connsiteX19" fmla="*/ 71182 w 351875"/>
              <a:gd name="connsiteY19" fmla="*/ 44875 h 117789"/>
              <a:gd name="connsiteX20" fmla="*/ 62956 w 351875"/>
              <a:gd name="connsiteY20" fmla="*/ 58436 h 117789"/>
              <a:gd name="connsiteX21" fmla="*/ 46668 w 351875"/>
              <a:gd name="connsiteY21" fmla="*/ 76485 h 117789"/>
              <a:gd name="connsiteX22" fmla="*/ 23924 w 351875"/>
              <a:gd name="connsiteY22" fmla="*/ 100266 h 117789"/>
              <a:gd name="connsiteX23" fmla="*/ 23924 w 351875"/>
              <a:gd name="connsiteY23" fmla="*/ 101117 h 117789"/>
              <a:gd name="connsiteX24" fmla="*/ 75442 w 351875"/>
              <a:gd name="connsiteY24" fmla="*/ 101117 h 117789"/>
              <a:gd name="connsiteX25" fmla="*/ 75442 w 351875"/>
              <a:gd name="connsiteY25" fmla="*/ 115890 h 117789"/>
              <a:gd name="connsiteX26" fmla="*/ 131 w 351875"/>
              <a:gd name="connsiteY26" fmla="*/ 115890 h 117789"/>
              <a:gd name="connsiteX27" fmla="*/ 136431 w 351875"/>
              <a:gd name="connsiteY27" fmla="*/ 117790 h 117789"/>
              <a:gd name="connsiteX28" fmla="*/ 113818 w 351875"/>
              <a:gd name="connsiteY28" fmla="*/ 110813 h 117789"/>
              <a:gd name="connsiteX29" fmla="*/ 99431 w 351875"/>
              <a:gd name="connsiteY29" fmla="*/ 90668 h 117789"/>
              <a:gd name="connsiteX30" fmla="*/ 94483 w 351875"/>
              <a:gd name="connsiteY30" fmla="*/ 58764 h 117789"/>
              <a:gd name="connsiteX31" fmla="*/ 99431 w 351875"/>
              <a:gd name="connsiteY31" fmla="*/ 27024 h 117789"/>
              <a:gd name="connsiteX32" fmla="*/ 113851 w 351875"/>
              <a:gd name="connsiteY32" fmla="*/ 6911 h 117789"/>
              <a:gd name="connsiteX33" fmla="*/ 136431 w 351875"/>
              <a:gd name="connsiteY33" fmla="*/ 0 h 117789"/>
              <a:gd name="connsiteX34" fmla="*/ 158945 w 351875"/>
              <a:gd name="connsiteY34" fmla="*/ 6977 h 117789"/>
              <a:gd name="connsiteX35" fmla="*/ 173299 w 351875"/>
              <a:gd name="connsiteY35" fmla="*/ 27056 h 117789"/>
              <a:gd name="connsiteX36" fmla="*/ 178314 w 351875"/>
              <a:gd name="connsiteY36" fmla="*/ 58764 h 117789"/>
              <a:gd name="connsiteX37" fmla="*/ 173365 w 351875"/>
              <a:gd name="connsiteY37" fmla="*/ 90701 h 117789"/>
              <a:gd name="connsiteX38" fmla="*/ 159011 w 351875"/>
              <a:gd name="connsiteY38" fmla="*/ 110878 h 117789"/>
              <a:gd name="connsiteX39" fmla="*/ 136431 w 351875"/>
              <a:gd name="connsiteY39" fmla="*/ 117790 h 117789"/>
              <a:gd name="connsiteX40" fmla="*/ 136431 w 351875"/>
              <a:gd name="connsiteY40" fmla="*/ 102886 h 117789"/>
              <a:gd name="connsiteX41" fmla="*/ 154587 w 351875"/>
              <a:gd name="connsiteY41" fmla="*/ 91552 h 117789"/>
              <a:gd name="connsiteX42" fmla="*/ 161174 w 351875"/>
              <a:gd name="connsiteY42" fmla="*/ 58764 h 117789"/>
              <a:gd name="connsiteX43" fmla="*/ 158159 w 351875"/>
              <a:gd name="connsiteY43" fmla="*/ 34721 h 117789"/>
              <a:gd name="connsiteX44" fmla="*/ 149605 w 351875"/>
              <a:gd name="connsiteY44" fmla="*/ 19752 h 117789"/>
              <a:gd name="connsiteX45" fmla="*/ 136431 w 351875"/>
              <a:gd name="connsiteY45" fmla="*/ 14609 h 117789"/>
              <a:gd name="connsiteX46" fmla="*/ 118275 w 351875"/>
              <a:gd name="connsiteY46" fmla="*/ 26008 h 117789"/>
              <a:gd name="connsiteX47" fmla="*/ 111622 w 351875"/>
              <a:gd name="connsiteY47" fmla="*/ 58764 h 117789"/>
              <a:gd name="connsiteX48" fmla="*/ 114572 w 351875"/>
              <a:gd name="connsiteY48" fmla="*/ 82970 h 117789"/>
              <a:gd name="connsiteX49" fmla="*/ 123125 w 351875"/>
              <a:gd name="connsiteY49" fmla="*/ 97874 h 117789"/>
              <a:gd name="connsiteX50" fmla="*/ 136431 w 351875"/>
              <a:gd name="connsiteY50" fmla="*/ 102886 h 117789"/>
              <a:gd name="connsiteX51" fmla="*/ 241531 w 351875"/>
              <a:gd name="connsiteY51" fmla="*/ 1539 h 117789"/>
              <a:gd name="connsiteX52" fmla="*/ 241531 w 351875"/>
              <a:gd name="connsiteY52" fmla="*/ 115890 h 117789"/>
              <a:gd name="connsiteX53" fmla="*/ 224228 w 351875"/>
              <a:gd name="connsiteY53" fmla="*/ 115890 h 117789"/>
              <a:gd name="connsiteX54" fmla="*/ 224228 w 351875"/>
              <a:gd name="connsiteY54" fmla="*/ 18867 h 117789"/>
              <a:gd name="connsiteX55" fmla="*/ 223572 w 351875"/>
              <a:gd name="connsiteY55" fmla="*/ 18867 h 117789"/>
              <a:gd name="connsiteX56" fmla="*/ 196175 w 351875"/>
              <a:gd name="connsiteY56" fmla="*/ 36719 h 117789"/>
              <a:gd name="connsiteX57" fmla="*/ 196175 w 351875"/>
              <a:gd name="connsiteY57" fmla="*/ 20210 h 117789"/>
              <a:gd name="connsiteX58" fmla="*/ 224719 w 351875"/>
              <a:gd name="connsiteY58" fmla="*/ 1539 h 117789"/>
              <a:gd name="connsiteX59" fmla="*/ 241531 w 351875"/>
              <a:gd name="connsiteY59" fmla="*/ 1539 h 117789"/>
              <a:gd name="connsiteX60" fmla="*/ 311139 w 351875"/>
              <a:gd name="connsiteY60" fmla="*/ 117462 h 117789"/>
              <a:gd name="connsiteX61" fmla="*/ 289936 w 351875"/>
              <a:gd name="connsiteY61" fmla="*/ 113335 h 117789"/>
              <a:gd name="connsiteX62" fmla="*/ 275549 w 351875"/>
              <a:gd name="connsiteY62" fmla="*/ 101936 h 117789"/>
              <a:gd name="connsiteX63" fmla="*/ 270436 w 351875"/>
              <a:gd name="connsiteY63" fmla="*/ 85427 h 117789"/>
              <a:gd name="connsiteX64" fmla="*/ 273386 w 351875"/>
              <a:gd name="connsiteY64" fmla="*/ 72063 h 117789"/>
              <a:gd name="connsiteX65" fmla="*/ 281710 w 351875"/>
              <a:gd name="connsiteY65" fmla="*/ 61843 h 117789"/>
              <a:gd name="connsiteX66" fmla="*/ 293442 w 351875"/>
              <a:gd name="connsiteY66" fmla="*/ 56602 h 117789"/>
              <a:gd name="connsiteX67" fmla="*/ 293442 w 351875"/>
              <a:gd name="connsiteY67" fmla="*/ 55947 h 117789"/>
              <a:gd name="connsiteX68" fmla="*/ 279744 w 351875"/>
              <a:gd name="connsiteY68" fmla="*/ 46775 h 117789"/>
              <a:gd name="connsiteX69" fmla="*/ 274664 w 351875"/>
              <a:gd name="connsiteY69" fmla="*/ 30463 h 117789"/>
              <a:gd name="connsiteX70" fmla="*/ 279318 w 351875"/>
              <a:gd name="connsiteY70" fmla="*/ 14838 h 117789"/>
              <a:gd name="connsiteX71" fmla="*/ 292328 w 351875"/>
              <a:gd name="connsiteY71" fmla="*/ 3963 h 117789"/>
              <a:gd name="connsiteX72" fmla="*/ 311139 w 351875"/>
              <a:gd name="connsiteY72" fmla="*/ 0 h 117789"/>
              <a:gd name="connsiteX73" fmla="*/ 329819 w 351875"/>
              <a:gd name="connsiteY73" fmla="*/ 3996 h 117789"/>
              <a:gd name="connsiteX74" fmla="*/ 342830 w 351875"/>
              <a:gd name="connsiteY74" fmla="*/ 14904 h 117789"/>
              <a:gd name="connsiteX75" fmla="*/ 347615 w 351875"/>
              <a:gd name="connsiteY75" fmla="*/ 30463 h 117789"/>
              <a:gd name="connsiteX76" fmla="*/ 342371 w 351875"/>
              <a:gd name="connsiteY76" fmla="*/ 46775 h 117789"/>
              <a:gd name="connsiteX77" fmla="*/ 328869 w 351875"/>
              <a:gd name="connsiteY77" fmla="*/ 55947 h 117789"/>
              <a:gd name="connsiteX78" fmla="*/ 328869 w 351875"/>
              <a:gd name="connsiteY78" fmla="*/ 56602 h 117789"/>
              <a:gd name="connsiteX79" fmla="*/ 340405 w 351875"/>
              <a:gd name="connsiteY79" fmla="*/ 61843 h 117789"/>
              <a:gd name="connsiteX80" fmla="*/ 348696 w 351875"/>
              <a:gd name="connsiteY80" fmla="*/ 72063 h 117789"/>
              <a:gd name="connsiteX81" fmla="*/ 351875 w 351875"/>
              <a:gd name="connsiteY81" fmla="*/ 85427 h 117789"/>
              <a:gd name="connsiteX82" fmla="*/ 346632 w 351875"/>
              <a:gd name="connsiteY82" fmla="*/ 101936 h 117789"/>
              <a:gd name="connsiteX83" fmla="*/ 332212 w 351875"/>
              <a:gd name="connsiteY83" fmla="*/ 113335 h 117789"/>
              <a:gd name="connsiteX84" fmla="*/ 311139 w 351875"/>
              <a:gd name="connsiteY84" fmla="*/ 117462 h 117789"/>
              <a:gd name="connsiteX85" fmla="*/ 311139 w 351875"/>
              <a:gd name="connsiteY85" fmla="*/ 103345 h 117789"/>
              <a:gd name="connsiteX86" fmla="*/ 323429 w 351875"/>
              <a:gd name="connsiteY86" fmla="*/ 100986 h 117789"/>
              <a:gd name="connsiteX87" fmla="*/ 331491 w 351875"/>
              <a:gd name="connsiteY87" fmla="*/ 94337 h 117789"/>
              <a:gd name="connsiteX88" fmla="*/ 334375 w 351875"/>
              <a:gd name="connsiteY88" fmla="*/ 84281 h 117789"/>
              <a:gd name="connsiteX89" fmla="*/ 331262 w 351875"/>
              <a:gd name="connsiteY89" fmla="*/ 73733 h 117789"/>
              <a:gd name="connsiteX90" fmla="*/ 323036 w 351875"/>
              <a:gd name="connsiteY90" fmla="*/ 66527 h 117789"/>
              <a:gd name="connsiteX91" fmla="*/ 311139 w 351875"/>
              <a:gd name="connsiteY91" fmla="*/ 63907 h 117789"/>
              <a:gd name="connsiteX92" fmla="*/ 299145 w 351875"/>
              <a:gd name="connsiteY92" fmla="*/ 66527 h 117789"/>
              <a:gd name="connsiteX93" fmla="*/ 290886 w 351875"/>
              <a:gd name="connsiteY93" fmla="*/ 73733 h 117789"/>
              <a:gd name="connsiteX94" fmla="*/ 287904 w 351875"/>
              <a:gd name="connsiteY94" fmla="*/ 84281 h 117789"/>
              <a:gd name="connsiteX95" fmla="*/ 290657 w 351875"/>
              <a:gd name="connsiteY95" fmla="*/ 94337 h 117789"/>
              <a:gd name="connsiteX96" fmla="*/ 298751 w 351875"/>
              <a:gd name="connsiteY96" fmla="*/ 100986 h 117789"/>
              <a:gd name="connsiteX97" fmla="*/ 311139 w 351875"/>
              <a:gd name="connsiteY97" fmla="*/ 103345 h 117789"/>
              <a:gd name="connsiteX98" fmla="*/ 311139 w 351875"/>
              <a:gd name="connsiteY98" fmla="*/ 50117 h 117789"/>
              <a:gd name="connsiteX99" fmla="*/ 321266 w 351875"/>
              <a:gd name="connsiteY99" fmla="*/ 47823 h 117789"/>
              <a:gd name="connsiteX100" fmla="*/ 328181 w 351875"/>
              <a:gd name="connsiteY100" fmla="*/ 41469 h 117789"/>
              <a:gd name="connsiteX101" fmla="*/ 330803 w 351875"/>
              <a:gd name="connsiteY101" fmla="*/ 31937 h 117789"/>
              <a:gd name="connsiteX102" fmla="*/ 328246 w 351875"/>
              <a:gd name="connsiteY102" fmla="*/ 22536 h 117789"/>
              <a:gd name="connsiteX103" fmla="*/ 321364 w 351875"/>
              <a:gd name="connsiteY103" fmla="*/ 16345 h 117789"/>
              <a:gd name="connsiteX104" fmla="*/ 311139 w 351875"/>
              <a:gd name="connsiteY104" fmla="*/ 14118 h 117789"/>
              <a:gd name="connsiteX105" fmla="*/ 300751 w 351875"/>
              <a:gd name="connsiteY105" fmla="*/ 16345 h 117789"/>
              <a:gd name="connsiteX106" fmla="*/ 293901 w 351875"/>
              <a:gd name="connsiteY106" fmla="*/ 22536 h 117789"/>
              <a:gd name="connsiteX107" fmla="*/ 291476 w 351875"/>
              <a:gd name="connsiteY107" fmla="*/ 31937 h 117789"/>
              <a:gd name="connsiteX108" fmla="*/ 293934 w 351875"/>
              <a:gd name="connsiteY108" fmla="*/ 41469 h 117789"/>
              <a:gd name="connsiteX109" fmla="*/ 300882 w 351875"/>
              <a:gd name="connsiteY109" fmla="*/ 47823 h 117789"/>
              <a:gd name="connsiteX110" fmla="*/ 311139 w 351875"/>
              <a:gd name="connsiteY110" fmla="*/ 50117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51875"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241531" y="1539"/>
                </a:moveTo>
                <a:lnTo>
                  <a:pt x="241531" y="115890"/>
                </a:lnTo>
                <a:lnTo>
                  <a:pt x="224228" y="115890"/>
                </a:lnTo>
                <a:lnTo>
                  <a:pt x="224228" y="18867"/>
                </a:lnTo>
                <a:lnTo>
                  <a:pt x="223572" y="18867"/>
                </a:lnTo>
                <a:lnTo>
                  <a:pt x="196175" y="36719"/>
                </a:lnTo>
                <a:lnTo>
                  <a:pt x="196175" y="20210"/>
                </a:lnTo>
                <a:lnTo>
                  <a:pt x="224719" y="1539"/>
                </a:lnTo>
                <a:lnTo>
                  <a:pt x="241531" y="1539"/>
                </a:lnTo>
                <a:close/>
                <a:moveTo>
                  <a:pt x="311139" y="117462"/>
                </a:moveTo>
                <a:cubicBezTo>
                  <a:pt x="303143" y="117462"/>
                  <a:pt x="296064" y="116086"/>
                  <a:pt x="289936" y="113335"/>
                </a:cubicBezTo>
                <a:cubicBezTo>
                  <a:pt x="283808" y="110584"/>
                  <a:pt x="279023" y="106784"/>
                  <a:pt x="275549" y="101936"/>
                </a:cubicBezTo>
                <a:cubicBezTo>
                  <a:pt x="272108" y="97088"/>
                  <a:pt x="270403" y="91585"/>
                  <a:pt x="270436" y="85427"/>
                </a:cubicBezTo>
                <a:cubicBezTo>
                  <a:pt x="270403" y="80579"/>
                  <a:pt x="271387" y="76125"/>
                  <a:pt x="273386" y="72063"/>
                </a:cubicBezTo>
                <a:cubicBezTo>
                  <a:pt x="275450" y="67968"/>
                  <a:pt x="278203" y="64562"/>
                  <a:pt x="281710" y="61843"/>
                </a:cubicBezTo>
                <a:cubicBezTo>
                  <a:pt x="285217" y="59092"/>
                  <a:pt x="289117" y="57355"/>
                  <a:pt x="293442" y="56602"/>
                </a:cubicBezTo>
                <a:lnTo>
                  <a:pt x="293442" y="55947"/>
                </a:lnTo>
                <a:cubicBezTo>
                  <a:pt x="287740" y="54539"/>
                  <a:pt x="283185" y="51492"/>
                  <a:pt x="279744" y="46775"/>
                </a:cubicBezTo>
                <a:cubicBezTo>
                  <a:pt x="276335" y="42058"/>
                  <a:pt x="274631" y="36621"/>
                  <a:pt x="274664" y="30463"/>
                </a:cubicBezTo>
                <a:cubicBezTo>
                  <a:pt x="274631" y="24632"/>
                  <a:pt x="276171" y="19424"/>
                  <a:pt x="279318" y="14838"/>
                </a:cubicBezTo>
                <a:cubicBezTo>
                  <a:pt x="282464" y="10220"/>
                  <a:pt x="286822" y="6584"/>
                  <a:pt x="292328" y="3963"/>
                </a:cubicBezTo>
                <a:cubicBezTo>
                  <a:pt x="297834" y="1310"/>
                  <a:pt x="304126" y="0"/>
                  <a:pt x="311139" y="0"/>
                </a:cubicBezTo>
                <a:cubicBezTo>
                  <a:pt x="318120" y="0"/>
                  <a:pt x="324347" y="1310"/>
                  <a:pt x="329819" y="3996"/>
                </a:cubicBezTo>
                <a:cubicBezTo>
                  <a:pt x="335325" y="6650"/>
                  <a:pt x="339651" y="10285"/>
                  <a:pt x="342830" y="14904"/>
                </a:cubicBezTo>
                <a:cubicBezTo>
                  <a:pt x="345976" y="19457"/>
                  <a:pt x="347582" y="24665"/>
                  <a:pt x="347615" y="30463"/>
                </a:cubicBezTo>
                <a:cubicBezTo>
                  <a:pt x="347582" y="36621"/>
                  <a:pt x="345845" y="42058"/>
                  <a:pt x="342371" y="46775"/>
                </a:cubicBezTo>
                <a:cubicBezTo>
                  <a:pt x="338897" y="51492"/>
                  <a:pt x="334408" y="54539"/>
                  <a:pt x="328869" y="55947"/>
                </a:cubicBezTo>
                <a:lnTo>
                  <a:pt x="328869" y="56602"/>
                </a:lnTo>
                <a:cubicBezTo>
                  <a:pt x="333129" y="57355"/>
                  <a:pt x="336997" y="59092"/>
                  <a:pt x="340405" y="61843"/>
                </a:cubicBezTo>
                <a:cubicBezTo>
                  <a:pt x="343879" y="64562"/>
                  <a:pt x="346632" y="67968"/>
                  <a:pt x="348696" y="72063"/>
                </a:cubicBezTo>
                <a:cubicBezTo>
                  <a:pt x="350761" y="76125"/>
                  <a:pt x="351843" y="80579"/>
                  <a:pt x="351875" y="85427"/>
                </a:cubicBezTo>
                <a:cubicBezTo>
                  <a:pt x="351843" y="91585"/>
                  <a:pt x="350073" y="97088"/>
                  <a:pt x="346632" y="101936"/>
                </a:cubicBezTo>
                <a:cubicBezTo>
                  <a:pt x="343158" y="106784"/>
                  <a:pt x="338341" y="110584"/>
                  <a:pt x="332212" y="113335"/>
                </a:cubicBezTo>
                <a:cubicBezTo>
                  <a:pt x="326116" y="116086"/>
                  <a:pt x="319070" y="117462"/>
                  <a:pt x="311139" y="117462"/>
                </a:cubicBezTo>
                <a:close/>
                <a:moveTo>
                  <a:pt x="311139" y="103345"/>
                </a:moveTo>
                <a:cubicBezTo>
                  <a:pt x="315891" y="103345"/>
                  <a:pt x="319988" y="102559"/>
                  <a:pt x="323429" y="100986"/>
                </a:cubicBezTo>
                <a:cubicBezTo>
                  <a:pt x="326903" y="99381"/>
                  <a:pt x="329590" y="97187"/>
                  <a:pt x="331491" y="94337"/>
                </a:cubicBezTo>
                <a:cubicBezTo>
                  <a:pt x="333392" y="91487"/>
                  <a:pt x="334342" y="88113"/>
                  <a:pt x="334375" y="84281"/>
                </a:cubicBezTo>
                <a:cubicBezTo>
                  <a:pt x="334342" y="80317"/>
                  <a:pt x="333294" y="76779"/>
                  <a:pt x="331262" y="73733"/>
                </a:cubicBezTo>
                <a:cubicBezTo>
                  <a:pt x="329263" y="70687"/>
                  <a:pt x="326509" y="68296"/>
                  <a:pt x="323036" y="66527"/>
                </a:cubicBezTo>
                <a:cubicBezTo>
                  <a:pt x="319595" y="64791"/>
                  <a:pt x="315629" y="63907"/>
                  <a:pt x="311139" y="63907"/>
                </a:cubicBezTo>
                <a:cubicBezTo>
                  <a:pt x="306650" y="63907"/>
                  <a:pt x="302652" y="64791"/>
                  <a:pt x="299145" y="66527"/>
                </a:cubicBezTo>
                <a:cubicBezTo>
                  <a:pt x="295638" y="68296"/>
                  <a:pt x="292885" y="70687"/>
                  <a:pt x="290886" y="73733"/>
                </a:cubicBezTo>
                <a:cubicBezTo>
                  <a:pt x="288854" y="76779"/>
                  <a:pt x="287871" y="80317"/>
                  <a:pt x="287904" y="84281"/>
                </a:cubicBezTo>
                <a:cubicBezTo>
                  <a:pt x="287871" y="88113"/>
                  <a:pt x="288789" y="91487"/>
                  <a:pt x="290657" y="94337"/>
                </a:cubicBezTo>
                <a:cubicBezTo>
                  <a:pt x="292557" y="97187"/>
                  <a:pt x="295245" y="99381"/>
                  <a:pt x="298751" y="100986"/>
                </a:cubicBezTo>
                <a:cubicBezTo>
                  <a:pt x="302258" y="102559"/>
                  <a:pt x="306388" y="103345"/>
                  <a:pt x="311139" y="103345"/>
                </a:cubicBezTo>
                <a:close/>
                <a:moveTo>
                  <a:pt x="311139" y="50117"/>
                </a:moveTo>
                <a:cubicBezTo>
                  <a:pt x="314941" y="50117"/>
                  <a:pt x="318316" y="49363"/>
                  <a:pt x="321266" y="47823"/>
                </a:cubicBezTo>
                <a:cubicBezTo>
                  <a:pt x="324216" y="46317"/>
                  <a:pt x="326509" y="44188"/>
                  <a:pt x="328181" y="41469"/>
                </a:cubicBezTo>
                <a:cubicBezTo>
                  <a:pt x="329885" y="38750"/>
                  <a:pt x="330770" y="35573"/>
                  <a:pt x="330803" y="31937"/>
                </a:cubicBezTo>
                <a:cubicBezTo>
                  <a:pt x="330770" y="28334"/>
                  <a:pt x="329918" y="25222"/>
                  <a:pt x="328246" y="22536"/>
                </a:cubicBezTo>
                <a:cubicBezTo>
                  <a:pt x="326608" y="19850"/>
                  <a:pt x="324314" y="17787"/>
                  <a:pt x="321364" y="16345"/>
                </a:cubicBezTo>
                <a:cubicBezTo>
                  <a:pt x="318415" y="14871"/>
                  <a:pt x="315006" y="14118"/>
                  <a:pt x="311139" y="14118"/>
                </a:cubicBezTo>
                <a:cubicBezTo>
                  <a:pt x="307207" y="14118"/>
                  <a:pt x="303733" y="14871"/>
                  <a:pt x="300751" y="16345"/>
                </a:cubicBezTo>
                <a:cubicBezTo>
                  <a:pt x="297801" y="17787"/>
                  <a:pt x="295540" y="19850"/>
                  <a:pt x="293901" y="22536"/>
                </a:cubicBezTo>
                <a:cubicBezTo>
                  <a:pt x="292263" y="25222"/>
                  <a:pt x="291443" y="28334"/>
                  <a:pt x="291476" y="31937"/>
                </a:cubicBezTo>
                <a:cubicBezTo>
                  <a:pt x="291443" y="35573"/>
                  <a:pt x="292263" y="38750"/>
                  <a:pt x="293934" y="41469"/>
                </a:cubicBezTo>
                <a:cubicBezTo>
                  <a:pt x="295605" y="44188"/>
                  <a:pt x="297932" y="46317"/>
                  <a:pt x="300882" y="47823"/>
                </a:cubicBezTo>
                <a:cubicBezTo>
                  <a:pt x="303864" y="49363"/>
                  <a:pt x="307272" y="50117"/>
                  <a:pt x="311139" y="50117"/>
                </a:cubicBezTo>
                <a:close/>
              </a:path>
            </a:pathLst>
          </a:custGeom>
          <a:solidFill>
            <a:srgbClr val="000000"/>
          </a:solidFill>
          <a:ln w="3274" cap="flat">
            <a:noFill/>
            <a:prstDash val="solid"/>
            <a:miter/>
          </a:ln>
        </p:spPr>
        <p:txBody>
          <a:bodyPr rtlCol="0" anchor="ctr"/>
          <a:lstStyle/>
          <a:p>
            <a:endParaRPr lang="zh-CN" altLang="en-US"/>
          </a:p>
        </p:txBody>
      </p:sp>
      <p:sp>
        <p:nvSpPr>
          <p:cNvPr id="281" name="任意形状 280"/>
          <p:cNvSpPr/>
          <p:nvPr/>
        </p:nvSpPr>
        <p:spPr>
          <a:xfrm>
            <a:off x="3651115" y="5864941"/>
            <a:ext cx="344150" cy="117789"/>
          </a:xfrm>
          <a:custGeom>
            <a:avLst/>
            <a:gdLst>
              <a:gd name="connsiteX0" fmla="*/ 111 w 344150"/>
              <a:gd name="connsiteY0" fmla="*/ 115890 h 117789"/>
              <a:gd name="connsiteX1" fmla="*/ 111 w 344150"/>
              <a:gd name="connsiteY1" fmla="*/ 103378 h 117789"/>
              <a:gd name="connsiteX2" fmla="*/ 38822 w 344150"/>
              <a:gd name="connsiteY2" fmla="*/ 63317 h 117789"/>
              <a:gd name="connsiteX3" fmla="*/ 49047 w 344150"/>
              <a:gd name="connsiteY3" fmla="*/ 51852 h 117789"/>
              <a:gd name="connsiteX4" fmla="*/ 55136 w 344150"/>
              <a:gd name="connsiteY4" fmla="*/ 42419 h 117789"/>
              <a:gd name="connsiteX5" fmla="*/ 57145 w 344150"/>
              <a:gd name="connsiteY5" fmla="*/ 32920 h 117789"/>
              <a:gd name="connsiteX6" fmla="*/ 54464 w 344150"/>
              <a:gd name="connsiteY6" fmla="*/ 23093 h 117789"/>
              <a:gd name="connsiteX7" fmla="*/ 47146 w 344150"/>
              <a:gd name="connsiteY7" fmla="*/ 16673 h 117789"/>
              <a:gd name="connsiteX8" fmla="*/ 36702 w 344150"/>
              <a:gd name="connsiteY8" fmla="*/ 14380 h 117789"/>
              <a:gd name="connsiteX9" fmla="*/ 25975 w 344150"/>
              <a:gd name="connsiteY9" fmla="*/ 16902 h 117789"/>
              <a:gd name="connsiteX10" fmla="*/ 18936 w 344150"/>
              <a:gd name="connsiteY10" fmla="*/ 24010 h 117789"/>
              <a:gd name="connsiteX11" fmla="*/ 16478 w 344150"/>
              <a:gd name="connsiteY11" fmla="*/ 34721 h 117789"/>
              <a:gd name="connsiteX12" fmla="*/ 0 w 344150"/>
              <a:gd name="connsiteY12" fmla="*/ 34721 h 117789"/>
              <a:gd name="connsiteX13" fmla="*/ 4804 w 344150"/>
              <a:gd name="connsiteY13" fmla="*/ 16443 h 117789"/>
              <a:gd name="connsiteX14" fmla="*/ 17986 w 344150"/>
              <a:gd name="connsiteY14" fmla="*/ 4356 h 117789"/>
              <a:gd name="connsiteX15" fmla="*/ 37036 w 344150"/>
              <a:gd name="connsiteY15" fmla="*/ 0 h 117789"/>
              <a:gd name="connsiteX16" fmla="*/ 56027 w 344150"/>
              <a:gd name="connsiteY16" fmla="*/ 4291 h 117789"/>
              <a:gd name="connsiteX17" fmla="*/ 68933 w 344150"/>
              <a:gd name="connsiteY17" fmla="*/ 15886 h 117789"/>
              <a:gd name="connsiteX18" fmla="*/ 73570 w 344150"/>
              <a:gd name="connsiteY18" fmla="*/ 32428 h 117789"/>
              <a:gd name="connsiteX19" fmla="*/ 71168 w 344150"/>
              <a:gd name="connsiteY19" fmla="*/ 44875 h 117789"/>
              <a:gd name="connsiteX20" fmla="*/ 62955 w 344150"/>
              <a:gd name="connsiteY20" fmla="*/ 58436 h 117789"/>
              <a:gd name="connsiteX21" fmla="*/ 46645 w 344150"/>
              <a:gd name="connsiteY21" fmla="*/ 76485 h 117789"/>
              <a:gd name="connsiteX22" fmla="*/ 23907 w 344150"/>
              <a:gd name="connsiteY22" fmla="*/ 100266 h 117789"/>
              <a:gd name="connsiteX23" fmla="*/ 23907 w 344150"/>
              <a:gd name="connsiteY23" fmla="*/ 101117 h 117789"/>
              <a:gd name="connsiteX24" fmla="*/ 75412 w 344150"/>
              <a:gd name="connsiteY24" fmla="*/ 101117 h 117789"/>
              <a:gd name="connsiteX25" fmla="*/ 75412 w 344150"/>
              <a:gd name="connsiteY25" fmla="*/ 115890 h 117789"/>
              <a:gd name="connsiteX26" fmla="*/ 111 w 344150"/>
              <a:gd name="connsiteY26" fmla="*/ 115890 h 117789"/>
              <a:gd name="connsiteX27" fmla="*/ 136414 w 344150"/>
              <a:gd name="connsiteY27" fmla="*/ 117790 h 117789"/>
              <a:gd name="connsiteX28" fmla="*/ 113788 w 344150"/>
              <a:gd name="connsiteY28" fmla="*/ 110813 h 117789"/>
              <a:gd name="connsiteX29" fmla="*/ 99434 w 344150"/>
              <a:gd name="connsiteY29" fmla="*/ 90668 h 117789"/>
              <a:gd name="connsiteX30" fmla="*/ 94463 w 344150"/>
              <a:gd name="connsiteY30" fmla="*/ 58764 h 117789"/>
              <a:gd name="connsiteX31" fmla="*/ 99434 w 344150"/>
              <a:gd name="connsiteY31" fmla="*/ 27024 h 117789"/>
              <a:gd name="connsiteX32" fmla="*/ 113844 w 344150"/>
              <a:gd name="connsiteY32" fmla="*/ 6911 h 117789"/>
              <a:gd name="connsiteX33" fmla="*/ 136414 w 344150"/>
              <a:gd name="connsiteY33" fmla="*/ 0 h 117789"/>
              <a:gd name="connsiteX34" fmla="*/ 158926 w 344150"/>
              <a:gd name="connsiteY34" fmla="*/ 6977 h 117789"/>
              <a:gd name="connsiteX35" fmla="*/ 173283 w 344150"/>
              <a:gd name="connsiteY35" fmla="*/ 27056 h 117789"/>
              <a:gd name="connsiteX36" fmla="*/ 178310 w 344150"/>
              <a:gd name="connsiteY36" fmla="*/ 58764 h 117789"/>
              <a:gd name="connsiteX37" fmla="*/ 173339 w 344150"/>
              <a:gd name="connsiteY37" fmla="*/ 90701 h 117789"/>
              <a:gd name="connsiteX38" fmla="*/ 158981 w 344150"/>
              <a:gd name="connsiteY38" fmla="*/ 110878 h 117789"/>
              <a:gd name="connsiteX39" fmla="*/ 136414 w 344150"/>
              <a:gd name="connsiteY39" fmla="*/ 117790 h 117789"/>
              <a:gd name="connsiteX40" fmla="*/ 136414 w 344150"/>
              <a:gd name="connsiteY40" fmla="*/ 102886 h 117789"/>
              <a:gd name="connsiteX41" fmla="*/ 154570 w 344150"/>
              <a:gd name="connsiteY41" fmla="*/ 91552 h 117789"/>
              <a:gd name="connsiteX42" fmla="*/ 161161 w 344150"/>
              <a:gd name="connsiteY42" fmla="*/ 58764 h 117789"/>
              <a:gd name="connsiteX43" fmla="*/ 158146 w 344150"/>
              <a:gd name="connsiteY43" fmla="*/ 34721 h 117789"/>
              <a:gd name="connsiteX44" fmla="*/ 149599 w 344150"/>
              <a:gd name="connsiteY44" fmla="*/ 19752 h 117789"/>
              <a:gd name="connsiteX45" fmla="*/ 136414 w 344150"/>
              <a:gd name="connsiteY45" fmla="*/ 14609 h 117789"/>
              <a:gd name="connsiteX46" fmla="*/ 118259 w 344150"/>
              <a:gd name="connsiteY46" fmla="*/ 26008 h 117789"/>
              <a:gd name="connsiteX47" fmla="*/ 111612 w 344150"/>
              <a:gd name="connsiteY47" fmla="*/ 58764 h 117789"/>
              <a:gd name="connsiteX48" fmla="*/ 114572 w 344150"/>
              <a:gd name="connsiteY48" fmla="*/ 82970 h 117789"/>
              <a:gd name="connsiteX49" fmla="*/ 123119 w 344150"/>
              <a:gd name="connsiteY49" fmla="*/ 97874 h 117789"/>
              <a:gd name="connsiteX50" fmla="*/ 136414 w 344150"/>
              <a:gd name="connsiteY50" fmla="*/ 102886 h 117789"/>
              <a:gd name="connsiteX51" fmla="*/ 241531 w 344150"/>
              <a:gd name="connsiteY51" fmla="*/ 1539 h 117789"/>
              <a:gd name="connsiteX52" fmla="*/ 241531 w 344150"/>
              <a:gd name="connsiteY52" fmla="*/ 115890 h 117789"/>
              <a:gd name="connsiteX53" fmla="*/ 224214 w 344150"/>
              <a:gd name="connsiteY53" fmla="*/ 115890 h 117789"/>
              <a:gd name="connsiteX54" fmla="*/ 224214 w 344150"/>
              <a:gd name="connsiteY54" fmla="*/ 18867 h 117789"/>
              <a:gd name="connsiteX55" fmla="*/ 223546 w 344150"/>
              <a:gd name="connsiteY55" fmla="*/ 18867 h 117789"/>
              <a:gd name="connsiteX56" fmla="*/ 196171 w 344150"/>
              <a:gd name="connsiteY56" fmla="*/ 36719 h 117789"/>
              <a:gd name="connsiteX57" fmla="*/ 196171 w 344150"/>
              <a:gd name="connsiteY57" fmla="*/ 20210 h 117789"/>
              <a:gd name="connsiteX58" fmla="*/ 224716 w 344150"/>
              <a:gd name="connsiteY58" fmla="*/ 1539 h 117789"/>
              <a:gd name="connsiteX59" fmla="*/ 241531 w 344150"/>
              <a:gd name="connsiteY59" fmla="*/ 1539 h 117789"/>
              <a:gd name="connsiteX60" fmla="*/ 276332 w 344150"/>
              <a:gd name="connsiteY60" fmla="*/ 115890 h 117789"/>
              <a:gd name="connsiteX61" fmla="*/ 326274 w 344150"/>
              <a:gd name="connsiteY61" fmla="*/ 17197 h 117789"/>
              <a:gd name="connsiteX62" fmla="*/ 326274 w 344150"/>
              <a:gd name="connsiteY62" fmla="*/ 16345 h 117789"/>
              <a:gd name="connsiteX63" fmla="*/ 268513 w 344150"/>
              <a:gd name="connsiteY63" fmla="*/ 16345 h 117789"/>
              <a:gd name="connsiteX64" fmla="*/ 268513 w 344150"/>
              <a:gd name="connsiteY64" fmla="*/ 1539 h 117789"/>
              <a:gd name="connsiteX65" fmla="*/ 344151 w 344150"/>
              <a:gd name="connsiteY65" fmla="*/ 1539 h 117789"/>
              <a:gd name="connsiteX66" fmla="*/ 344151 w 344150"/>
              <a:gd name="connsiteY66" fmla="*/ 16837 h 117789"/>
              <a:gd name="connsiteX67" fmla="*/ 294376 w 344150"/>
              <a:gd name="connsiteY67" fmla="*/ 115890 h 117789"/>
              <a:gd name="connsiteX68" fmla="*/ 276332 w 344150"/>
              <a:gd name="connsiteY68"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4150" h="117789">
                <a:moveTo>
                  <a:pt x="111" y="115890"/>
                </a:moveTo>
                <a:lnTo>
                  <a:pt x="111" y="103378"/>
                </a:lnTo>
                <a:lnTo>
                  <a:pt x="38822" y="63317"/>
                </a:lnTo>
                <a:cubicBezTo>
                  <a:pt x="42958" y="58961"/>
                  <a:pt x="46366" y="55128"/>
                  <a:pt x="49047" y="51852"/>
                </a:cubicBezTo>
                <a:cubicBezTo>
                  <a:pt x="51764" y="48544"/>
                  <a:pt x="53796" y="45400"/>
                  <a:pt x="55136" y="42419"/>
                </a:cubicBezTo>
                <a:cubicBezTo>
                  <a:pt x="56476" y="39438"/>
                  <a:pt x="57145" y="36293"/>
                  <a:pt x="57145" y="32920"/>
                </a:cubicBezTo>
                <a:cubicBezTo>
                  <a:pt x="57145" y="29120"/>
                  <a:pt x="56254" y="25844"/>
                  <a:pt x="54464" y="23093"/>
                </a:cubicBezTo>
                <a:cubicBezTo>
                  <a:pt x="52678" y="20308"/>
                  <a:pt x="50237" y="18180"/>
                  <a:pt x="47146" y="16673"/>
                </a:cubicBezTo>
                <a:cubicBezTo>
                  <a:pt x="44056" y="15166"/>
                  <a:pt x="40575" y="14380"/>
                  <a:pt x="36702" y="14380"/>
                </a:cubicBezTo>
                <a:cubicBezTo>
                  <a:pt x="32605" y="14380"/>
                  <a:pt x="29030" y="15232"/>
                  <a:pt x="25975" y="16902"/>
                </a:cubicBezTo>
                <a:cubicBezTo>
                  <a:pt x="22921" y="18573"/>
                  <a:pt x="20574" y="20931"/>
                  <a:pt x="18936" y="24010"/>
                </a:cubicBezTo>
                <a:cubicBezTo>
                  <a:pt x="17297" y="27056"/>
                  <a:pt x="16478" y="30627"/>
                  <a:pt x="16478" y="34721"/>
                </a:cubicBezTo>
                <a:lnTo>
                  <a:pt x="0" y="34721"/>
                </a:lnTo>
                <a:cubicBezTo>
                  <a:pt x="0" y="27744"/>
                  <a:pt x="1603" y="21684"/>
                  <a:pt x="4804" y="16443"/>
                </a:cubicBezTo>
                <a:cubicBezTo>
                  <a:pt x="8006" y="11235"/>
                  <a:pt x="12401" y="7206"/>
                  <a:pt x="17986" y="4356"/>
                </a:cubicBezTo>
                <a:cubicBezTo>
                  <a:pt x="23573" y="1441"/>
                  <a:pt x="29924" y="0"/>
                  <a:pt x="37036" y="0"/>
                </a:cubicBezTo>
                <a:cubicBezTo>
                  <a:pt x="44223" y="0"/>
                  <a:pt x="50554" y="1409"/>
                  <a:pt x="56027" y="4291"/>
                </a:cubicBezTo>
                <a:cubicBezTo>
                  <a:pt x="61540" y="7108"/>
                  <a:pt x="65843" y="10973"/>
                  <a:pt x="68933" y="15886"/>
                </a:cubicBezTo>
                <a:cubicBezTo>
                  <a:pt x="72024" y="20767"/>
                  <a:pt x="73570" y="26270"/>
                  <a:pt x="73570" y="32428"/>
                </a:cubicBezTo>
                <a:cubicBezTo>
                  <a:pt x="73570" y="36654"/>
                  <a:pt x="72768" y="40814"/>
                  <a:pt x="71168" y="44875"/>
                </a:cubicBezTo>
                <a:cubicBezTo>
                  <a:pt x="69605" y="48937"/>
                  <a:pt x="66865" y="53457"/>
                  <a:pt x="62955" y="58436"/>
                </a:cubicBezTo>
                <a:cubicBezTo>
                  <a:pt x="59046" y="63382"/>
                  <a:pt x="53609" y="69409"/>
                  <a:pt x="46645" y="76485"/>
                </a:cubicBezTo>
                <a:lnTo>
                  <a:pt x="23907" y="100266"/>
                </a:lnTo>
                <a:lnTo>
                  <a:pt x="23907" y="101117"/>
                </a:lnTo>
                <a:lnTo>
                  <a:pt x="75412" y="101117"/>
                </a:lnTo>
                <a:lnTo>
                  <a:pt x="75412" y="115890"/>
                </a:lnTo>
                <a:lnTo>
                  <a:pt x="111" y="115890"/>
                </a:lnTo>
                <a:close/>
                <a:moveTo>
                  <a:pt x="136414" y="117790"/>
                </a:moveTo>
                <a:cubicBezTo>
                  <a:pt x="127589" y="117757"/>
                  <a:pt x="120048" y="115432"/>
                  <a:pt x="113788" y="110813"/>
                </a:cubicBezTo>
                <a:cubicBezTo>
                  <a:pt x="107532" y="106195"/>
                  <a:pt x="102748" y="99479"/>
                  <a:pt x="99434" y="90668"/>
                </a:cubicBezTo>
                <a:cubicBezTo>
                  <a:pt x="96118" y="81824"/>
                  <a:pt x="94463" y="71211"/>
                  <a:pt x="94463" y="58764"/>
                </a:cubicBezTo>
                <a:cubicBezTo>
                  <a:pt x="94463" y="46382"/>
                  <a:pt x="96118" y="35802"/>
                  <a:pt x="99434" y="27024"/>
                </a:cubicBezTo>
                <a:cubicBezTo>
                  <a:pt x="102787" y="18212"/>
                  <a:pt x="107588" y="11530"/>
                  <a:pt x="113844" y="6911"/>
                </a:cubicBezTo>
                <a:cubicBezTo>
                  <a:pt x="120140" y="2293"/>
                  <a:pt x="127661" y="0"/>
                  <a:pt x="136414" y="0"/>
                </a:cubicBezTo>
                <a:cubicBezTo>
                  <a:pt x="145165" y="0"/>
                  <a:pt x="152669" y="2326"/>
                  <a:pt x="158926" y="6977"/>
                </a:cubicBezTo>
                <a:cubicBezTo>
                  <a:pt x="165182" y="11596"/>
                  <a:pt x="169970" y="18278"/>
                  <a:pt x="173283" y="27056"/>
                </a:cubicBezTo>
                <a:cubicBezTo>
                  <a:pt x="176636" y="35802"/>
                  <a:pt x="178310" y="46382"/>
                  <a:pt x="178310" y="58764"/>
                </a:cubicBezTo>
                <a:cubicBezTo>
                  <a:pt x="178310" y="71244"/>
                  <a:pt x="176652" y="81890"/>
                  <a:pt x="173339" y="90701"/>
                </a:cubicBezTo>
                <a:cubicBezTo>
                  <a:pt x="170026" y="99512"/>
                  <a:pt x="165238" y="106227"/>
                  <a:pt x="158981" y="110878"/>
                </a:cubicBezTo>
                <a:cubicBezTo>
                  <a:pt x="152725" y="115497"/>
                  <a:pt x="145204" y="117790"/>
                  <a:pt x="136414" y="117790"/>
                </a:cubicBezTo>
                <a:close/>
                <a:moveTo>
                  <a:pt x="136414" y="102886"/>
                </a:moveTo>
                <a:cubicBezTo>
                  <a:pt x="144162" y="102886"/>
                  <a:pt x="150211" y="99119"/>
                  <a:pt x="154570" y="91552"/>
                </a:cubicBezTo>
                <a:cubicBezTo>
                  <a:pt x="158965" y="83986"/>
                  <a:pt x="161161" y="73078"/>
                  <a:pt x="161161" y="58764"/>
                </a:cubicBezTo>
                <a:cubicBezTo>
                  <a:pt x="161161" y="49298"/>
                  <a:pt x="160155" y="41272"/>
                  <a:pt x="158146" y="34721"/>
                </a:cubicBezTo>
                <a:cubicBezTo>
                  <a:pt x="156169" y="28137"/>
                  <a:pt x="153321" y="23126"/>
                  <a:pt x="149599" y="19752"/>
                </a:cubicBezTo>
                <a:cubicBezTo>
                  <a:pt x="145912" y="16312"/>
                  <a:pt x="141517" y="14609"/>
                  <a:pt x="136414" y="14609"/>
                </a:cubicBezTo>
                <a:cubicBezTo>
                  <a:pt x="128706" y="14609"/>
                  <a:pt x="122653" y="18409"/>
                  <a:pt x="118259" y="26008"/>
                </a:cubicBezTo>
                <a:cubicBezTo>
                  <a:pt x="113864" y="33608"/>
                  <a:pt x="111649" y="44515"/>
                  <a:pt x="111612" y="58764"/>
                </a:cubicBezTo>
                <a:cubicBezTo>
                  <a:pt x="111612" y="68296"/>
                  <a:pt x="112599" y="76354"/>
                  <a:pt x="114572" y="82970"/>
                </a:cubicBezTo>
                <a:cubicBezTo>
                  <a:pt x="116584" y="89522"/>
                  <a:pt x="119432" y="94468"/>
                  <a:pt x="123119" y="97874"/>
                </a:cubicBezTo>
                <a:cubicBezTo>
                  <a:pt x="126806" y="101216"/>
                  <a:pt x="131236" y="102886"/>
                  <a:pt x="136414" y="102886"/>
                </a:cubicBezTo>
                <a:close/>
                <a:moveTo>
                  <a:pt x="241531" y="1539"/>
                </a:moveTo>
                <a:lnTo>
                  <a:pt x="241531" y="115890"/>
                </a:lnTo>
                <a:lnTo>
                  <a:pt x="224214" y="115890"/>
                </a:lnTo>
                <a:lnTo>
                  <a:pt x="224214" y="18867"/>
                </a:lnTo>
                <a:lnTo>
                  <a:pt x="223546" y="18867"/>
                </a:lnTo>
                <a:lnTo>
                  <a:pt x="196171" y="36719"/>
                </a:lnTo>
                <a:lnTo>
                  <a:pt x="196171" y="20210"/>
                </a:lnTo>
                <a:lnTo>
                  <a:pt x="224716" y="1539"/>
                </a:lnTo>
                <a:lnTo>
                  <a:pt x="241531" y="1539"/>
                </a:lnTo>
                <a:close/>
                <a:moveTo>
                  <a:pt x="276332" y="115890"/>
                </a:moveTo>
                <a:lnTo>
                  <a:pt x="326274" y="17197"/>
                </a:lnTo>
                <a:lnTo>
                  <a:pt x="326274" y="16345"/>
                </a:lnTo>
                <a:lnTo>
                  <a:pt x="268513" y="16345"/>
                </a:lnTo>
                <a:lnTo>
                  <a:pt x="268513" y="1539"/>
                </a:lnTo>
                <a:lnTo>
                  <a:pt x="344151" y="1539"/>
                </a:lnTo>
                <a:lnTo>
                  <a:pt x="344151" y="16837"/>
                </a:lnTo>
                <a:lnTo>
                  <a:pt x="294376" y="115890"/>
                </a:lnTo>
                <a:lnTo>
                  <a:pt x="276332" y="115890"/>
                </a:lnTo>
                <a:close/>
              </a:path>
            </a:pathLst>
          </a:custGeom>
          <a:solidFill>
            <a:srgbClr val="000000"/>
          </a:solidFill>
          <a:ln w="3274" cap="flat">
            <a:noFill/>
            <a:prstDash val="solid"/>
            <a:miter/>
          </a:ln>
        </p:spPr>
        <p:txBody>
          <a:bodyPr rtlCol="0" anchor="ctr"/>
          <a:lstStyle/>
          <a:p>
            <a:endParaRPr lang="zh-CN" altLang="en-US"/>
          </a:p>
        </p:txBody>
      </p:sp>
      <p:sp>
        <p:nvSpPr>
          <p:cNvPr id="282" name="任意形状 281"/>
          <p:cNvSpPr/>
          <p:nvPr/>
        </p:nvSpPr>
        <p:spPr>
          <a:xfrm>
            <a:off x="2694167" y="5864941"/>
            <a:ext cx="352137" cy="117789"/>
          </a:xfrm>
          <a:custGeom>
            <a:avLst/>
            <a:gdLst>
              <a:gd name="connsiteX0" fmla="*/ 111 w 352137"/>
              <a:gd name="connsiteY0" fmla="*/ 115890 h 117789"/>
              <a:gd name="connsiteX1" fmla="*/ 111 w 352137"/>
              <a:gd name="connsiteY1" fmla="*/ 103378 h 117789"/>
              <a:gd name="connsiteX2" fmla="*/ 38822 w 352137"/>
              <a:gd name="connsiteY2" fmla="*/ 63317 h 117789"/>
              <a:gd name="connsiteX3" fmla="*/ 49047 w 352137"/>
              <a:gd name="connsiteY3" fmla="*/ 51852 h 117789"/>
              <a:gd name="connsiteX4" fmla="*/ 55136 w 352137"/>
              <a:gd name="connsiteY4" fmla="*/ 42419 h 117789"/>
              <a:gd name="connsiteX5" fmla="*/ 57145 w 352137"/>
              <a:gd name="connsiteY5" fmla="*/ 32920 h 117789"/>
              <a:gd name="connsiteX6" fmla="*/ 54464 w 352137"/>
              <a:gd name="connsiteY6" fmla="*/ 23093 h 117789"/>
              <a:gd name="connsiteX7" fmla="*/ 47146 w 352137"/>
              <a:gd name="connsiteY7" fmla="*/ 16673 h 117789"/>
              <a:gd name="connsiteX8" fmla="*/ 36702 w 352137"/>
              <a:gd name="connsiteY8" fmla="*/ 14380 h 117789"/>
              <a:gd name="connsiteX9" fmla="*/ 25975 w 352137"/>
              <a:gd name="connsiteY9" fmla="*/ 16902 h 117789"/>
              <a:gd name="connsiteX10" fmla="*/ 18936 w 352137"/>
              <a:gd name="connsiteY10" fmla="*/ 24010 h 117789"/>
              <a:gd name="connsiteX11" fmla="*/ 16478 w 352137"/>
              <a:gd name="connsiteY11" fmla="*/ 34721 h 117789"/>
              <a:gd name="connsiteX12" fmla="*/ 0 w 352137"/>
              <a:gd name="connsiteY12" fmla="*/ 34721 h 117789"/>
              <a:gd name="connsiteX13" fmla="*/ 4804 w 352137"/>
              <a:gd name="connsiteY13" fmla="*/ 16443 h 117789"/>
              <a:gd name="connsiteX14" fmla="*/ 17986 w 352137"/>
              <a:gd name="connsiteY14" fmla="*/ 4356 h 117789"/>
              <a:gd name="connsiteX15" fmla="*/ 37036 w 352137"/>
              <a:gd name="connsiteY15" fmla="*/ 0 h 117789"/>
              <a:gd name="connsiteX16" fmla="*/ 56027 w 352137"/>
              <a:gd name="connsiteY16" fmla="*/ 4291 h 117789"/>
              <a:gd name="connsiteX17" fmla="*/ 68933 w 352137"/>
              <a:gd name="connsiteY17" fmla="*/ 15886 h 117789"/>
              <a:gd name="connsiteX18" fmla="*/ 73570 w 352137"/>
              <a:gd name="connsiteY18" fmla="*/ 32428 h 117789"/>
              <a:gd name="connsiteX19" fmla="*/ 71168 w 352137"/>
              <a:gd name="connsiteY19" fmla="*/ 44875 h 117789"/>
              <a:gd name="connsiteX20" fmla="*/ 62955 w 352137"/>
              <a:gd name="connsiteY20" fmla="*/ 58436 h 117789"/>
              <a:gd name="connsiteX21" fmla="*/ 46645 w 352137"/>
              <a:gd name="connsiteY21" fmla="*/ 76485 h 117789"/>
              <a:gd name="connsiteX22" fmla="*/ 23907 w 352137"/>
              <a:gd name="connsiteY22" fmla="*/ 100266 h 117789"/>
              <a:gd name="connsiteX23" fmla="*/ 23907 w 352137"/>
              <a:gd name="connsiteY23" fmla="*/ 101117 h 117789"/>
              <a:gd name="connsiteX24" fmla="*/ 75412 w 352137"/>
              <a:gd name="connsiteY24" fmla="*/ 101117 h 117789"/>
              <a:gd name="connsiteX25" fmla="*/ 75412 w 352137"/>
              <a:gd name="connsiteY25" fmla="*/ 115890 h 117789"/>
              <a:gd name="connsiteX26" fmla="*/ 111 w 352137"/>
              <a:gd name="connsiteY26" fmla="*/ 115890 h 117789"/>
              <a:gd name="connsiteX27" fmla="*/ 136414 w 352137"/>
              <a:gd name="connsiteY27" fmla="*/ 117790 h 117789"/>
              <a:gd name="connsiteX28" fmla="*/ 113788 w 352137"/>
              <a:gd name="connsiteY28" fmla="*/ 110813 h 117789"/>
              <a:gd name="connsiteX29" fmla="*/ 99434 w 352137"/>
              <a:gd name="connsiteY29" fmla="*/ 90668 h 117789"/>
              <a:gd name="connsiteX30" fmla="*/ 94463 w 352137"/>
              <a:gd name="connsiteY30" fmla="*/ 58764 h 117789"/>
              <a:gd name="connsiteX31" fmla="*/ 99434 w 352137"/>
              <a:gd name="connsiteY31" fmla="*/ 27024 h 117789"/>
              <a:gd name="connsiteX32" fmla="*/ 113844 w 352137"/>
              <a:gd name="connsiteY32" fmla="*/ 6911 h 117789"/>
              <a:gd name="connsiteX33" fmla="*/ 136414 w 352137"/>
              <a:gd name="connsiteY33" fmla="*/ 0 h 117789"/>
              <a:gd name="connsiteX34" fmla="*/ 158926 w 352137"/>
              <a:gd name="connsiteY34" fmla="*/ 6977 h 117789"/>
              <a:gd name="connsiteX35" fmla="*/ 173283 w 352137"/>
              <a:gd name="connsiteY35" fmla="*/ 27056 h 117789"/>
              <a:gd name="connsiteX36" fmla="*/ 178310 w 352137"/>
              <a:gd name="connsiteY36" fmla="*/ 58764 h 117789"/>
              <a:gd name="connsiteX37" fmla="*/ 173339 w 352137"/>
              <a:gd name="connsiteY37" fmla="*/ 90701 h 117789"/>
              <a:gd name="connsiteX38" fmla="*/ 158981 w 352137"/>
              <a:gd name="connsiteY38" fmla="*/ 110878 h 117789"/>
              <a:gd name="connsiteX39" fmla="*/ 136414 w 352137"/>
              <a:gd name="connsiteY39" fmla="*/ 117790 h 117789"/>
              <a:gd name="connsiteX40" fmla="*/ 136414 w 352137"/>
              <a:gd name="connsiteY40" fmla="*/ 102886 h 117789"/>
              <a:gd name="connsiteX41" fmla="*/ 154570 w 352137"/>
              <a:gd name="connsiteY41" fmla="*/ 91552 h 117789"/>
              <a:gd name="connsiteX42" fmla="*/ 161161 w 352137"/>
              <a:gd name="connsiteY42" fmla="*/ 58764 h 117789"/>
              <a:gd name="connsiteX43" fmla="*/ 158146 w 352137"/>
              <a:gd name="connsiteY43" fmla="*/ 34721 h 117789"/>
              <a:gd name="connsiteX44" fmla="*/ 149599 w 352137"/>
              <a:gd name="connsiteY44" fmla="*/ 19752 h 117789"/>
              <a:gd name="connsiteX45" fmla="*/ 136414 w 352137"/>
              <a:gd name="connsiteY45" fmla="*/ 14609 h 117789"/>
              <a:gd name="connsiteX46" fmla="*/ 118259 w 352137"/>
              <a:gd name="connsiteY46" fmla="*/ 26008 h 117789"/>
              <a:gd name="connsiteX47" fmla="*/ 111612 w 352137"/>
              <a:gd name="connsiteY47" fmla="*/ 58764 h 117789"/>
              <a:gd name="connsiteX48" fmla="*/ 114572 w 352137"/>
              <a:gd name="connsiteY48" fmla="*/ 82970 h 117789"/>
              <a:gd name="connsiteX49" fmla="*/ 123119 w 352137"/>
              <a:gd name="connsiteY49" fmla="*/ 97874 h 117789"/>
              <a:gd name="connsiteX50" fmla="*/ 136414 w 352137"/>
              <a:gd name="connsiteY50" fmla="*/ 102886 h 117789"/>
              <a:gd name="connsiteX51" fmla="*/ 241531 w 352137"/>
              <a:gd name="connsiteY51" fmla="*/ 1539 h 117789"/>
              <a:gd name="connsiteX52" fmla="*/ 241531 w 352137"/>
              <a:gd name="connsiteY52" fmla="*/ 115890 h 117789"/>
              <a:gd name="connsiteX53" fmla="*/ 224214 w 352137"/>
              <a:gd name="connsiteY53" fmla="*/ 115890 h 117789"/>
              <a:gd name="connsiteX54" fmla="*/ 224214 w 352137"/>
              <a:gd name="connsiteY54" fmla="*/ 18867 h 117789"/>
              <a:gd name="connsiteX55" fmla="*/ 223546 w 352137"/>
              <a:gd name="connsiteY55" fmla="*/ 18867 h 117789"/>
              <a:gd name="connsiteX56" fmla="*/ 196171 w 352137"/>
              <a:gd name="connsiteY56" fmla="*/ 36719 h 117789"/>
              <a:gd name="connsiteX57" fmla="*/ 196171 w 352137"/>
              <a:gd name="connsiteY57" fmla="*/ 20210 h 117789"/>
              <a:gd name="connsiteX58" fmla="*/ 224716 w 352137"/>
              <a:gd name="connsiteY58" fmla="*/ 1539 h 117789"/>
              <a:gd name="connsiteX59" fmla="*/ 241531 w 352137"/>
              <a:gd name="connsiteY59" fmla="*/ 1539 h 117789"/>
              <a:gd name="connsiteX60" fmla="*/ 312421 w 352137"/>
              <a:gd name="connsiteY60" fmla="*/ 117462 h 117789"/>
              <a:gd name="connsiteX61" fmla="*/ 297339 w 352137"/>
              <a:gd name="connsiteY61" fmla="*/ 114678 h 117789"/>
              <a:gd name="connsiteX62" fmla="*/ 283932 w 352137"/>
              <a:gd name="connsiteY62" fmla="*/ 105736 h 117789"/>
              <a:gd name="connsiteX63" fmla="*/ 274267 w 352137"/>
              <a:gd name="connsiteY63" fmla="*/ 88932 h 117789"/>
              <a:gd name="connsiteX64" fmla="*/ 270692 w 352137"/>
              <a:gd name="connsiteY64" fmla="*/ 62564 h 117789"/>
              <a:gd name="connsiteX65" fmla="*/ 273651 w 352137"/>
              <a:gd name="connsiteY65" fmla="*/ 35999 h 117789"/>
              <a:gd name="connsiteX66" fmla="*/ 282310 w 352137"/>
              <a:gd name="connsiteY66" fmla="*/ 16411 h 117789"/>
              <a:gd name="connsiteX67" fmla="*/ 295940 w 352137"/>
              <a:gd name="connsiteY67" fmla="*/ 4160 h 117789"/>
              <a:gd name="connsiteX68" fmla="*/ 313873 w 352137"/>
              <a:gd name="connsiteY68" fmla="*/ 0 h 117789"/>
              <a:gd name="connsiteX69" fmla="*/ 332028 w 352137"/>
              <a:gd name="connsiteY69" fmla="*/ 3996 h 117789"/>
              <a:gd name="connsiteX70" fmla="*/ 344875 w 352137"/>
              <a:gd name="connsiteY70" fmla="*/ 15133 h 117789"/>
              <a:gd name="connsiteX71" fmla="*/ 351187 w 352137"/>
              <a:gd name="connsiteY71" fmla="*/ 31249 h 117789"/>
              <a:gd name="connsiteX72" fmla="*/ 334152 w 352137"/>
              <a:gd name="connsiteY72" fmla="*/ 31249 h 117789"/>
              <a:gd name="connsiteX73" fmla="*/ 327280 w 352137"/>
              <a:gd name="connsiteY73" fmla="*/ 19588 h 117789"/>
              <a:gd name="connsiteX74" fmla="*/ 313873 w 352137"/>
              <a:gd name="connsiteY74" fmla="*/ 15068 h 117789"/>
              <a:gd name="connsiteX75" fmla="*/ 294265 w 352137"/>
              <a:gd name="connsiteY75" fmla="*/ 26008 h 117789"/>
              <a:gd name="connsiteX76" fmla="*/ 287225 w 352137"/>
              <a:gd name="connsiteY76" fmla="*/ 56438 h 117789"/>
              <a:gd name="connsiteX77" fmla="*/ 288065 w 352137"/>
              <a:gd name="connsiteY77" fmla="*/ 56438 h 117789"/>
              <a:gd name="connsiteX78" fmla="*/ 295327 w 352137"/>
              <a:gd name="connsiteY78" fmla="*/ 48184 h 117789"/>
              <a:gd name="connsiteX79" fmla="*/ 305047 w 352137"/>
              <a:gd name="connsiteY79" fmla="*/ 42877 h 117789"/>
              <a:gd name="connsiteX80" fmla="*/ 316442 w 352137"/>
              <a:gd name="connsiteY80" fmla="*/ 40978 h 117789"/>
              <a:gd name="connsiteX81" fmla="*/ 334430 w 352137"/>
              <a:gd name="connsiteY81" fmla="*/ 45825 h 117789"/>
              <a:gd name="connsiteX82" fmla="*/ 347333 w 352137"/>
              <a:gd name="connsiteY82" fmla="*/ 59124 h 117789"/>
              <a:gd name="connsiteX83" fmla="*/ 352137 w 352137"/>
              <a:gd name="connsiteY83" fmla="*/ 78548 h 117789"/>
              <a:gd name="connsiteX84" fmla="*/ 347166 w 352137"/>
              <a:gd name="connsiteY84" fmla="*/ 98366 h 117789"/>
              <a:gd name="connsiteX85" fmla="*/ 333313 w 352137"/>
              <a:gd name="connsiteY85" fmla="*/ 112451 h 117789"/>
              <a:gd name="connsiteX86" fmla="*/ 312421 w 352137"/>
              <a:gd name="connsiteY86" fmla="*/ 117462 h 117789"/>
              <a:gd name="connsiteX87" fmla="*/ 312365 w 352137"/>
              <a:gd name="connsiteY87" fmla="*/ 102952 h 117789"/>
              <a:gd name="connsiteX88" fmla="*/ 324150 w 352137"/>
              <a:gd name="connsiteY88" fmla="*/ 99709 h 117789"/>
              <a:gd name="connsiteX89" fmla="*/ 332363 w 352137"/>
              <a:gd name="connsiteY89" fmla="*/ 90996 h 117789"/>
              <a:gd name="connsiteX90" fmla="*/ 335381 w 352137"/>
              <a:gd name="connsiteY90" fmla="*/ 78778 h 117789"/>
              <a:gd name="connsiteX91" fmla="*/ 332418 w 352137"/>
              <a:gd name="connsiteY91" fmla="*/ 66756 h 117789"/>
              <a:gd name="connsiteX92" fmla="*/ 324376 w 352137"/>
              <a:gd name="connsiteY92" fmla="*/ 58174 h 117789"/>
              <a:gd name="connsiteX93" fmla="*/ 312755 w 352137"/>
              <a:gd name="connsiteY93" fmla="*/ 54997 h 117789"/>
              <a:gd name="connsiteX94" fmla="*/ 303539 w 352137"/>
              <a:gd name="connsiteY94" fmla="*/ 56897 h 117789"/>
              <a:gd name="connsiteX95" fmla="*/ 296166 w 352137"/>
              <a:gd name="connsiteY95" fmla="*/ 62138 h 117789"/>
              <a:gd name="connsiteX96" fmla="*/ 291139 w 352137"/>
              <a:gd name="connsiteY96" fmla="*/ 69835 h 117789"/>
              <a:gd name="connsiteX97" fmla="*/ 289349 w 352137"/>
              <a:gd name="connsiteY97" fmla="*/ 78941 h 117789"/>
              <a:gd name="connsiteX98" fmla="*/ 292308 w 352137"/>
              <a:gd name="connsiteY98" fmla="*/ 90832 h 117789"/>
              <a:gd name="connsiteX99" fmla="*/ 300521 w 352137"/>
              <a:gd name="connsiteY99" fmla="*/ 99643 h 117789"/>
              <a:gd name="connsiteX100" fmla="*/ 312365 w 352137"/>
              <a:gd name="connsiteY100" fmla="*/ 102952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52137" h="117789">
                <a:moveTo>
                  <a:pt x="111" y="115890"/>
                </a:moveTo>
                <a:lnTo>
                  <a:pt x="111" y="103378"/>
                </a:lnTo>
                <a:lnTo>
                  <a:pt x="38822" y="63317"/>
                </a:lnTo>
                <a:cubicBezTo>
                  <a:pt x="42958" y="58961"/>
                  <a:pt x="46366" y="55128"/>
                  <a:pt x="49047" y="51852"/>
                </a:cubicBezTo>
                <a:cubicBezTo>
                  <a:pt x="51764" y="48544"/>
                  <a:pt x="53796" y="45400"/>
                  <a:pt x="55136" y="42419"/>
                </a:cubicBezTo>
                <a:cubicBezTo>
                  <a:pt x="56476" y="39438"/>
                  <a:pt x="57145" y="36293"/>
                  <a:pt x="57145" y="32920"/>
                </a:cubicBezTo>
                <a:cubicBezTo>
                  <a:pt x="57145" y="29120"/>
                  <a:pt x="56254" y="25844"/>
                  <a:pt x="54464" y="23093"/>
                </a:cubicBezTo>
                <a:cubicBezTo>
                  <a:pt x="52678" y="20308"/>
                  <a:pt x="50237" y="18180"/>
                  <a:pt x="47146" y="16673"/>
                </a:cubicBezTo>
                <a:cubicBezTo>
                  <a:pt x="44056" y="15166"/>
                  <a:pt x="40575" y="14380"/>
                  <a:pt x="36702" y="14380"/>
                </a:cubicBezTo>
                <a:cubicBezTo>
                  <a:pt x="32605" y="14380"/>
                  <a:pt x="29030" y="15232"/>
                  <a:pt x="25975" y="16902"/>
                </a:cubicBezTo>
                <a:cubicBezTo>
                  <a:pt x="22921" y="18573"/>
                  <a:pt x="20574" y="20931"/>
                  <a:pt x="18936" y="24010"/>
                </a:cubicBezTo>
                <a:cubicBezTo>
                  <a:pt x="17297" y="27056"/>
                  <a:pt x="16478" y="30627"/>
                  <a:pt x="16478" y="34721"/>
                </a:cubicBezTo>
                <a:lnTo>
                  <a:pt x="0" y="34721"/>
                </a:lnTo>
                <a:cubicBezTo>
                  <a:pt x="0" y="27744"/>
                  <a:pt x="1603" y="21684"/>
                  <a:pt x="4804" y="16443"/>
                </a:cubicBezTo>
                <a:cubicBezTo>
                  <a:pt x="8006" y="11235"/>
                  <a:pt x="12401" y="7206"/>
                  <a:pt x="17986" y="4356"/>
                </a:cubicBezTo>
                <a:cubicBezTo>
                  <a:pt x="23573" y="1441"/>
                  <a:pt x="29924" y="0"/>
                  <a:pt x="37036" y="0"/>
                </a:cubicBezTo>
                <a:cubicBezTo>
                  <a:pt x="44223" y="0"/>
                  <a:pt x="50554" y="1409"/>
                  <a:pt x="56027" y="4291"/>
                </a:cubicBezTo>
                <a:cubicBezTo>
                  <a:pt x="61540" y="7108"/>
                  <a:pt x="65843" y="10973"/>
                  <a:pt x="68933" y="15886"/>
                </a:cubicBezTo>
                <a:cubicBezTo>
                  <a:pt x="72024" y="20767"/>
                  <a:pt x="73570" y="26270"/>
                  <a:pt x="73570" y="32428"/>
                </a:cubicBezTo>
                <a:cubicBezTo>
                  <a:pt x="73570" y="36654"/>
                  <a:pt x="72768" y="40814"/>
                  <a:pt x="71168" y="44875"/>
                </a:cubicBezTo>
                <a:cubicBezTo>
                  <a:pt x="69605" y="48937"/>
                  <a:pt x="66865" y="53457"/>
                  <a:pt x="62955" y="58436"/>
                </a:cubicBezTo>
                <a:cubicBezTo>
                  <a:pt x="59046" y="63382"/>
                  <a:pt x="53609" y="69409"/>
                  <a:pt x="46645" y="76485"/>
                </a:cubicBezTo>
                <a:lnTo>
                  <a:pt x="23907" y="100266"/>
                </a:lnTo>
                <a:lnTo>
                  <a:pt x="23907" y="101117"/>
                </a:lnTo>
                <a:lnTo>
                  <a:pt x="75412" y="101117"/>
                </a:lnTo>
                <a:lnTo>
                  <a:pt x="75412" y="115890"/>
                </a:lnTo>
                <a:lnTo>
                  <a:pt x="111" y="115890"/>
                </a:lnTo>
                <a:close/>
                <a:moveTo>
                  <a:pt x="136414" y="117790"/>
                </a:moveTo>
                <a:cubicBezTo>
                  <a:pt x="127589" y="117757"/>
                  <a:pt x="120048" y="115432"/>
                  <a:pt x="113788" y="110813"/>
                </a:cubicBezTo>
                <a:cubicBezTo>
                  <a:pt x="107532" y="106195"/>
                  <a:pt x="102748" y="99479"/>
                  <a:pt x="99434" y="90668"/>
                </a:cubicBezTo>
                <a:cubicBezTo>
                  <a:pt x="96118" y="81824"/>
                  <a:pt x="94463" y="71211"/>
                  <a:pt x="94463" y="58764"/>
                </a:cubicBezTo>
                <a:cubicBezTo>
                  <a:pt x="94463" y="46382"/>
                  <a:pt x="96118" y="35802"/>
                  <a:pt x="99434" y="27024"/>
                </a:cubicBezTo>
                <a:cubicBezTo>
                  <a:pt x="102787" y="18212"/>
                  <a:pt x="107588" y="11530"/>
                  <a:pt x="113844" y="6911"/>
                </a:cubicBezTo>
                <a:cubicBezTo>
                  <a:pt x="120140" y="2293"/>
                  <a:pt x="127661" y="0"/>
                  <a:pt x="136414" y="0"/>
                </a:cubicBezTo>
                <a:cubicBezTo>
                  <a:pt x="145165" y="0"/>
                  <a:pt x="152669" y="2326"/>
                  <a:pt x="158926" y="6977"/>
                </a:cubicBezTo>
                <a:cubicBezTo>
                  <a:pt x="165182" y="11596"/>
                  <a:pt x="169970" y="18278"/>
                  <a:pt x="173283" y="27056"/>
                </a:cubicBezTo>
                <a:cubicBezTo>
                  <a:pt x="176636" y="35802"/>
                  <a:pt x="178310" y="46382"/>
                  <a:pt x="178310" y="58764"/>
                </a:cubicBezTo>
                <a:cubicBezTo>
                  <a:pt x="178310" y="71244"/>
                  <a:pt x="176652" y="81890"/>
                  <a:pt x="173339" y="90701"/>
                </a:cubicBezTo>
                <a:cubicBezTo>
                  <a:pt x="170026" y="99512"/>
                  <a:pt x="165238" y="106227"/>
                  <a:pt x="158981" y="110878"/>
                </a:cubicBezTo>
                <a:cubicBezTo>
                  <a:pt x="152725" y="115497"/>
                  <a:pt x="145204" y="117790"/>
                  <a:pt x="136414" y="117790"/>
                </a:cubicBezTo>
                <a:close/>
                <a:moveTo>
                  <a:pt x="136414" y="102886"/>
                </a:moveTo>
                <a:cubicBezTo>
                  <a:pt x="144162" y="102886"/>
                  <a:pt x="150211" y="99119"/>
                  <a:pt x="154570" y="91552"/>
                </a:cubicBezTo>
                <a:cubicBezTo>
                  <a:pt x="158965" y="83986"/>
                  <a:pt x="161161" y="73078"/>
                  <a:pt x="161161" y="58764"/>
                </a:cubicBezTo>
                <a:cubicBezTo>
                  <a:pt x="161161" y="49298"/>
                  <a:pt x="160155" y="41272"/>
                  <a:pt x="158146" y="34721"/>
                </a:cubicBezTo>
                <a:cubicBezTo>
                  <a:pt x="156169" y="28137"/>
                  <a:pt x="153321" y="23126"/>
                  <a:pt x="149599" y="19752"/>
                </a:cubicBezTo>
                <a:cubicBezTo>
                  <a:pt x="145912" y="16312"/>
                  <a:pt x="141517" y="14609"/>
                  <a:pt x="136414" y="14609"/>
                </a:cubicBezTo>
                <a:cubicBezTo>
                  <a:pt x="128706" y="14609"/>
                  <a:pt x="122653" y="18409"/>
                  <a:pt x="118259" y="26008"/>
                </a:cubicBezTo>
                <a:cubicBezTo>
                  <a:pt x="113864" y="33608"/>
                  <a:pt x="111649" y="44515"/>
                  <a:pt x="111612" y="58764"/>
                </a:cubicBezTo>
                <a:cubicBezTo>
                  <a:pt x="111612" y="68296"/>
                  <a:pt x="112599" y="76354"/>
                  <a:pt x="114572" y="82970"/>
                </a:cubicBezTo>
                <a:cubicBezTo>
                  <a:pt x="116584" y="89522"/>
                  <a:pt x="119432" y="94468"/>
                  <a:pt x="123119" y="97874"/>
                </a:cubicBezTo>
                <a:cubicBezTo>
                  <a:pt x="126806" y="101216"/>
                  <a:pt x="131236" y="102886"/>
                  <a:pt x="136414" y="102886"/>
                </a:cubicBezTo>
                <a:close/>
                <a:moveTo>
                  <a:pt x="241531" y="1539"/>
                </a:moveTo>
                <a:lnTo>
                  <a:pt x="241531" y="115890"/>
                </a:lnTo>
                <a:lnTo>
                  <a:pt x="224214" y="115890"/>
                </a:lnTo>
                <a:lnTo>
                  <a:pt x="224214" y="18867"/>
                </a:lnTo>
                <a:lnTo>
                  <a:pt x="223546" y="18867"/>
                </a:lnTo>
                <a:lnTo>
                  <a:pt x="196171" y="36719"/>
                </a:lnTo>
                <a:lnTo>
                  <a:pt x="196171" y="20210"/>
                </a:lnTo>
                <a:lnTo>
                  <a:pt x="224716" y="1539"/>
                </a:lnTo>
                <a:lnTo>
                  <a:pt x="241531" y="1539"/>
                </a:lnTo>
                <a:close/>
                <a:moveTo>
                  <a:pt x="312421" y="117462"/>
                </a:moveTo>
                <a:cubicBezTo>
                  <a:pt x="307318" y="117397"/>
                  <a:pt x="302291" y="116447"/>
                  <a:pt x="297339" y="114678"/>
                </a:cubicBezTo>
                <a:cubicBezTo>
                  <a:pt x="292423" y="112876"/>
                  <a:pt x="287953" y="109896"/>
                  <a:pt x="283932" y="105736"/>
                </a:cubicBezTo>
                <a:cubicBezTo>
                  <a:pt x="279907" y="101576"/>
                  <a:pt x="276686" y="95975"/>
                  <a:pt x="274267" y="88932"/>
                </a:cubicBezTo>
                <a:cubicBezTo>
                  <a:pt x="271885" y="81890"/>
                  <a:pt x="270692" y="73111"/>
                  <a:pt x="270692" y="62564"/>
                </a:cubicBezTo>
                <a:cubicBezTo>
                  <a:pt x="270692" y="52606"/>
                  <a:pt x="271678" y="43729"/>
                  <a:pt x="273651" y="35999"/>
                </a:cubicBezTo>
                <a:cubicBezTo>
                  <a:pt x="275664" y="28268"/>
                  <a:pt x="278551" y="21717"/>
                  <a:pt x="282310" y="16411"/>
                </a:cubicBezTo>
                <a:cubicBezTo>
                  <a:pt x="286072" y="11039"/>
                  <a:pt x="290614" y="6977"/>
                  <a:pt x="295940" y="4160"/>
                </a:cubicBezTo>
                <a:cubicBezTo>
                  <a:pt x="301265" y="1376"/>
                  <a:pt x="307243" y="0"/>
                  <a:pt x="313873" y="0"/>
                </a:cubicBezTo>
                <a:cubicBezTo>
                  <a:pt x="320689" y="0"/>
                  <a:pt x="326739" y="1310"/>
                  <a:pt x="332028" y="3996"/>
                </a:cubicBezTo>
                <a:cubicBezTo>
                  <a:pt x="337314" y="6682"/>
                  <a:pt x="341598" y="10384"/>
                  <a:pt x="344875" y="15133"/>
                </a:cubicBezTo>
                <a:cubicBezTo>
                  <a:pt x="348192" y="19850"/>
                  <a:pt x="350295" y="25222"/>
                  <a:pt x="351187" y="31249"/>
                </a:cubicBezTo>
                <a:lnTo>
                  <a:pt x="334152" y="31249"/>
                </a:lnTo>
                <a:cubicBezTo>
                  <a:pt x="332995" y="26499"/>
                  <a:pt x="330704" y="22602"/>
                  <a:pt x="327280" y="19588"/>
                </a:cubicBezTo>
                <a:cubicBezTo>
                  <a:pt x="323852" y="16575"/>
                  <a:pt x="319385" y="15068"/>
                  <a:pt x="313873" y="15068"/>
                </a:cubicBezTo>
                <a:cubicBezTo>
                  <a:pt x="305493" y="15068"/>
                  <a:pt x="298958" y="18703"/>
                  <a:pt x="294265" y="26008"/>
                </a:cubicBezTo>
                <a:cubicBezTo>
                  <a:pt x="289611" y="33313"/>
                  <a:pt x="287265" y="43434"/>
                  <a:pt x="287225" y="56438"/>
                </a:cubicBezTo>
                <a:lnTo>
                  <a:pt x="288065" y="56438"/>
                </a:lnTo>
                <a:cubicBezTo>
                  <a:pt x="290037" y="53195"/>
                  <a:pt x="292459" y="50444"/>
                  <a:pt x="295327" y="48184"/>
                </a:cubicBezTo>
                <a:cubicBezTo>
                  <a:pt x="298230" y="45858"/>
                  <a:pt x="301472" y="44089"/>
                  <a:pt x="305047" y="42877"/>
                </a:cubicBezTo>
                <a:cubicBezTo>
                  <a:pt x="308659" y="41600"/>
                  <a:pt x="312457" y="40978"/>
                  <a:pt x="316442" y="40978"/>
                </a:cubicBezTo>
                <a:cubicBezTo>
                  <a:pt x="323072" y="40978"/>
                  <a:pt x="329066" y="42583"/>
                  <a:pt x="334430" y="45825"/>
                </a:cubicBezTo>
                <a:cubicBezTo>
                  <a:pt x="339828" y="49035"/>
                  <a:pt x="344131" y="53457"/>
                  <a:pt x="347333" y="59124"/>
                </a:cubicBezTo>
                <a:cubicBezTo>
                  <a:pt x="350538" y="64758"/>
                  <a:pt x="352137" y="71244"/>
                  <a:pt x="352137" y="78548"/>
                </a:cubicBezTo>
                <a:cubicBezTo>
                  <a:pt x="352137" y="85853"/>
                  <a:pt x="350479" y="92437"/>
                  <a:pt x="347166" y="98366"/>
                </a:cubicBezTo>
                <a:cubicBezTo>
                  <a:pt x="343889" y="104294"/>
                  <a:pt x="339271" y="108979"/>
                  <a:pt x="333313" y="112451"/>
                </a:cubicBezTo>
                <a:cubicBezTo>
                  <a:pt x="327355" y="115857"/>
                  <a:pt x="320391" y="117528"/>
                  <a:pt x="312421" y="117462"/>
                </a:cubicBezTo>
                <a:close/>
                <a:moveTo>
                  <a:pt x="312365" y="102952"/>
                </a:moveTo>
                <a:cubicBezTo>
                  <a:pt x="316760" y="102952"/>
                  <a:pt x="320689" y="101871"/>
                  <a:pt x="324150" y="99709"/>
                </a:cubicBezTo>
                <a:cubicBezTo>
                  <a:pt x="327614" y="97547"/>
                  <a:pt x="330350" y="94632"/>
                  <a:pt x="332363" y="90996"/>
                </a:cubicBezTo>
                <a:cubicBezTo>
                  <a:pt x="334375" y="87360"/>
                  <a:pt x="335381" y="83265"/>
                  <a:pt x="335381" y="78778"/>
                </a:cubicBezTo>
                <a:cubicBezTo>
                  <a:pt x="335381" y="74388"/>
                  <a:pt x="334391" y="70359"/>
                  <a:pt x="332418" y="66756"/>
                </a:cubicBezTo>
                <a:cubicBezTo>
                  <a:pt x="330482" y="63153"/>
                  <a:pt x="327801" y="60271"/>
                  <a:pt x="324376" y="58174"/>
                </a:cubicBezTo>
                <a:cubicBezTo>
                  <a:pt x="320984" y="56045"/>
                  <a:pt x="317114" y="54997"/>
                  <a:pt x="312755" y="54997"/>
                </a:cubicBezTo>
                <a:cubicBezTo>
                  <a:pt x="309442" y="54997"/>
                  <a:pt x="306368" y="55619"/>
                  <a:pt x="303539" y="56897"/>
                </a:cubicBezTo>
                <a:cubicBezTo>
                  <a:pt x="300744" y="58142"/>
                  <a:pt x="298286" y="59911"/>
                  <a:pt x="296166" y="62138"/>
                </a:cubicBezTo>
                <a:cubicBezTo>
                  <a:pt x="294042" y="64365"/>
                  <a:pt x="292367" y="66920"/>
                  <a:pt x="291139" y="69835"/>
                </a:cubicBezTo>
                <a:cubicBezTo>
                  <a:pt x="289946" y="72685"/>
                  <a:pt x="289349" y="75731"/>
                  <a:pt x="289349" y="78941"/>
                </a:cubicBezTo>
                <a:cubicBezTo>
                  <a:pt x="289349" y="83200"/>
                  <a:pt x="290336" y="87196"/>
                  <a:pt x="292308" y="90832"/>
                </a:cubicBezTo>
                <a:cubicBezTo>
                  <a:pt x="294321" y="94468"/>
                  <a:pt x="297057" y="97416"/>
                  <a:pt x="300521" y="99643"/>
                </a:cubicBezTo>
                <a:cubicBezTo>
                  <a:pt x="304021" y="101838"/>
                  <a:pt x="307970" y="102952"/>
                  <a:pt x="312365" y="102952"/>
                </a:cubicBezTo>
                <a:close/>
              </a:path>
            </a:pathLst>
          </a:custGeom>
          <a:solidFill>
            <a:srgbClr val="000000"/>
          </a:solidFill>
          <a:ln w="3274" cap="flat">
            <a:noFill/>
            <a:prstDash val="solid"/>
            <a:miter/>
          </a:ln>
        </p:spPr>
        <p:txBody>
          <a:bodyPr rtlCol="0" anchor="ctr"/>
          <a:lstStyle/>
          <a:p>
            <a:endParaRPr lang="zh-CN" altLang="en-US"/>
          </a:p>
        </p:txBody>
      </p:sp>
      <p:sp>
        <p:nvSpPr>
          <p:cNvPr id="283" name="任意形状 282"/>
          <p:cNvSpPr/>
          <p:nvPr/>
        </p:nvSpPr>
        <p:spPr>
          <a:xfrm>
            <a:off x="1871752" y="5959606"/>
            <a:ext cx="111445" cy="22306"/>
          </a:xfrm>
          <a:custGeom>
            <a:avLst/>
            <a:gdLst>
              <a:gd name="connsiteX0" fmla="*/ 11172 w 111445"/>
              <a:gd name="connsiteY0" fmla="*/ 22307 h 22306"/>
              <a:gd name="connsiteX1" fmla="*/ 3297 w 111445"/>
              <a:gd name="connsiteY1" fmla="*/ 19064 h 22306"/>
              <a:gd name="connsiteX2" fmla="*/ 0 w 111445"/>
              <a:gd name="connsiteY2" fmla="*/ 11137 h 22306"/>
              <a:gd name="connsiteX3" fmla="*/ 3297 w 111445"/>
              <a:gd name="connsiteY3" fmla="*/ 3308 h 22306"/>
              <a:gd name="connsiteX4" fmla="*/ 11172 w 111445"/>
              <a:gd name="connsiteY4" fmla="*/ 0 h 22306"/>
              <a:gd name="connsiteX5" fmla="*/ 19050 w 111445"/>
              <a:gd name="connsiteY5" fmla="*/ 3308 h 22306"/>
              <a:gd name="connsiteX6" fmla="*/ 22344 w 111445"/>
              <a:gd name="connsiteY6" fmla="*/ 11137 h 22306"/>
              <a:gd name="connsiteX7" fmla="*/ 20781 w 111445"/>
              <a:gd name="connsiteY7" fmla="*/ 16771 h 22306"/>
              <a:gd name="connsiteX8" fmla="*/ 16760 w 111445"/>
              <a:gd name="connsiteY8" fmla="*/ 20800 h 22306"/>
              <a:gd name="connsiteX9" fmla="*/ 11172 w 111445"/>
              <a:gd name="connsiteY9" fmla="*/ 22307 h 22306"/>
              <a:gd name="connsiteX10" fmla="*/ 55723 w 111445"/>
              <a:gd name="connsiteY10" fmla="*/ 22307 h 22306"/>
              <a:gd name="connsiteX11" fmla="*/ 47844 w 111445"/>
              <a:gd name="connsiteY11" fmla="*/ 19064 h 22306"/>
              <a:gd name="connsiteX12" fmla="*/ 44551 w 111445"/>
              <a:gd name="connsiteY12" fmla="*/ 11137 h 22306"/>
              <a:gd name="connsiteX13" fmla="*/ 47844 w 111445"/>
              <a:gd name="connsiteY13" fmla="*/ 3308 h 22306"/>
              <a:gd name="connsiteX14" fmla="*/ 55723 w 111445"/>
              <a:gd name="connsiteY14" fmla="*/ 0 h 22306"/>
              <a:gd name="connsiteX15" fmla="*/ 63598 w 111445"/>
              <a:gd name="connsiteY15" fmla="*/ 3308 h 22306"/>
              <a:gd name="connsiteX16" fmla="*/ 66895 w 111445"/>
              <a:gd name="connsiteY16" fmla="*/ 11137 h 22306"/>
              <a:gd name="connsiteX17" fmla="*/ 65331 w 111445"/>
              <a:gd name="connsiteY17" fmla="*/ 16771 h 22306"/>
              <a:gd name="connsiteX18" fmla="*/ 61307 w 111445"/>
              <a:gd name="connsiteY18" fmla="*/ 20800 h 22306"/>
              <a:gd name="connsiteX19" fmla="*/ 55723 w 111445"/>
              <a:gd name="connsiteY19" fmla="*/ 22307 h 22306"/>
              <a:gd name="connsiteX20" fmla="*/ 100273 w 111445"/>
              <a:gd name="connsiteY20" fmla="*/ 22307 h 22306"/>
              <a:gd name="connsiteX21" fmla="*/ 92395 w 111445"/>
              <a:gd name="connsiteY21" fmla="*/ 19064 h 22306"/>
              <a:gd name="connsiteX22" fmla="*/ 89098 w 111445"/>
              <a:gd name="connsiteY22" fmla="*/ 11137 h 22306"/>
              <a:gd name="connsiteX23" fmla="*/ 92395 w 111445"/>
              <a:gd name="connsiteY23" fmla="*/ 3308 h 22306"/>
              <a:gd name="connsiteX24" fmla="*/ 100273 w 111445"/>
              <a:gd name="connsiteY24" fmla="*/ 0 h 22306"/>
              <a:gd name="connsiteX25" fmla="*/ 108148 w 111445"/>
              <a:gd name="connsiteY25" fmla="*/ 3308 h 22306"/>
              <a:gd name="connsiteX26" fmla="*/ 111445 w 111445"/>
              <a:gd name="connsiteY26" fmla="*/ 11137 h 22306"/>
              <a:gd name="connsiteX27" fmla="*/ 109879 w 111445"/>
              <a:gd name="connsiteY27" fmla="*/ 16771 h 22306"/>
              <a:gd name="connsiteX28" fmla="*/ 105857 w 111445"/>
              <a:gd name="connsiteY28" fmla="*/ 20800 h 22306"/>
              <a:gd name="connsiteX29" fmla="*/ 100273 w 111445"/>
              <a:gd name="connsiteY29" fmla="*/ 22307 h 2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1445" h="22306">
                <a:moveTo>
                  <a:pt x="11172" y="22307"/>
                </a:moveTo>
                <a:cubicBezTo>
                  <a:pt x="8118" y="22307"/>
                  <a:pt x="5493" y="21226"/>
                  <a:pt x="3297" y="19064"/>
                </a:cubicBezTo>
                <a:cubicBezTo>
                  <a:pt x="1098" y="16869"/>
                  <a:pt x="0" y="14216"/>
                  <a:pt x="0" y="11137"/>
                </a:cubicBezTo>
                <a:cubicBezTo>
                  <a:pt x="0" y="8091"/>
                  <a:pt x="1098" y="5470"/>
                  <a:pt x="3297" y="3308"/>
                </a:cubicBezTo>
                <a:cubicBezTo>
                  <a:pt x="5493" y="1114"/>
                  <a:pt x="8118" y="0"/>
                  <a:pt x="11172" y="0"/>
                </a:cubicBezTo>
                <a:cubicBezTo>
                  <a:pt x="14226" y="0"/>
                  <a:pt x="16851" y="1114"/>
                  <a:pt x="19050" y="3308"/>
                </a:cubicBezTo>
                <a:cubicBezTo>
                  <a:pt x="21246" y="5470"/>
                  <a:pt x="22344" y="8091"/>
                  <a:pt x="22344" y="11137"/>
                </a:cubicBezTo>
                <a:cubicBezTo>
                  <a:pt x="22344" y="13168"/>
                  <a:pt x="21823" y="15068"/>
                  <a:pt x="20781" y="16771"/>
                </a:cubicBezTo>
                <a:cubicBezTo>
                  <a:pt x="19775" y="18442"/>
                  <a:pt x="18434" y="19784"/>
                  <a:pt x="16760" y="20800"/>
                </a:cubicBezTo>
                <a:cubicBezTo>
                  <a:pt x="15082" y="21783"/>
                  <a:pt x="13220" y="22307"/>
                  <a:pt x="11172" y="22307"/>
                </a:cubicBezTo>
                <a:close/>
                <a:moveTo>
                  <a:pt x="55723" y="22307"/>
                </a:moveTo>
                <a:cubicBezTo>
                  <a:pt x="52668" y="22307"/>
                  <a:pt x="50043" y="21226"/>
                  <a:pt x="47844" y="19064"/>
                </a:cubicBezTo>
                <a:cubicBezTo>
                  <a:pt x="45648" y="16869"/>
                  <a:pt x="44551" y="14216"/>
                  <a:pt x="44551" y="11137"/>
                </a:cubicBezTo>
                <a:cubicBezTo>
                  <a:pt x="44551" y="8091"/>
                  <a:pt x="45648" y="5470"/>
                  <a:pt x="47844" y="3308"/>
                </a:cubicBezTo>
                <a:cubicBezTo>
                  <a:pt x="50043" y="1114"/>
                  <a:pt x="52668" y="0"/>
                  <a:pt x="55723" y="0"/>
                </a:cubicBezTo>
                <a:cubicBezTo>
                  <a:pt x="58777" y="0"/>
                  <a:pt x="61402" y="1114"/>
                  <a:pt x="63598" y="3308"/>
                </a:cubicBezTo>
                <a:cubicBezTo>
                  <a:pt x="65797" y="5470"/>
                  <a:pt x="66895" y="8091"/>
                  <a:pt x="66895" y="11137"/>
                </a:cubicBezTo>
                <a:cubicBezTo>
                  <a:pt x="66895" y="13168"/>
                  <a:pt x="66374" y="15068"/>
                  <a:pt x="65331" y="16771"/>
                </a:cubicBezTo>
                <a:cubicBezTo>
                  <a:pt x="64325" y="18442"/>
                  <a:pt x="62985" y="19784"/>
                  <a:pt x="61307" y="20800"/>
                </a:cubicBezTo>
                <a:cubicBezTo>
                  <a:pt x="59632" y="21783"/>
                  <a:pt x="57771" y="22307"/>
                  <a:pt x="55723" y="22307"/>
                </a:cubicBezTo>
                <a:close/>
                <a:moveTo>
                  <a:pt x="100273" y="22307"/>
                </a:moveTo>
                <a:cubicBezTo>
                  <a:pt x="97219" y="22307"/>
                  <a:pt x="94594" y="21226"/>
                  <a:pt x="92395" y="19064"/>
                </a:cubicBezTo>
                <a:cubicBezTo>
                  <a:pt x="90199" y="16869"/>
                  <a:pt x="89098" y="14216"/>
                  <a:pt x="89098" y="11137"/>
                </a:cubicBezTo>
                <a:cubicBezTo>
                  <a:pt x="89098" y="8091"/>
                  <a:pt x="90199" y="5470"/>
                  <a:pt x="92395" y="3308"/>
                </a:cubicBezTo>
                <a:cubicBezTo>
                  <a:pt x="94594" y="1114"/>
                  <a:pt x="97219" y="0"/>
                  <a:pt x="100273" y="0"/>
                </a:cubicBezTo>
                <a:cubicBezTo>
                  <a:pt x="103324" y="0"/>
                  <a:pt x="105952" y="1114"/>
                  <a:pt x="108148" y="3308"/>
                </a:cubicBezTo>
                <a:cubicBezTo>
                  <a:pt x="110344" y="5470"/>
                  <a:pt x="111445" y="8091"/>
                  <a:pt x="111445" y="11137"/>
                </a:cubicBezTo>
                <a:cubicBezTo>
                  <a:pt x="111445" y="13168"/>
                  <a:pt x="110924" y="15068"/>
                  <a:pt x="109879" y="16771"/>
                </a:cubicBezTo>
                <a:cubicBezTo>
                  <a:pt x="108876" y="18442"/>
                  <a:pt x="107535" y="19784"/>
                  <a:pt x="105857" y="20800"/>
                </a:cubicBezTo>
                <a:cubicBezTo>
                  <a:pt x="104183" y="21783"/>
                  <a:pt x="102321" y="22307"/>
                  <a:pt x="100273" y="22307"/>
                </a:cubicBezTo>
                <a:close/>
              </a:path>
            </a:pathLst>
          </a:custGeom>
          <a:solidFill>
            <a:srgbClr val="000000"/>
          </a:solidFill>
          <a:ln w="3274" cap="flat">
            <a:noFill/>
            <a:prstDash val="solid"/>
            <a:miter/>
          </a:ln>
        </p:spPr>
        <p:txBody>
          <a:bodyPr rtlCol="0" anchor="ctr"/>
          <a:lstStyle/>
          <a:p>
            <a:endParaRPr lang="zh-CN" altLang="en-US"/>
          </a:p>
        </p:txBody>
      </p:sp>
      <p:sp>
        <p:nvSpPr>
          <p:cNvPr id="284" name="任意形状 283"/>
          <p:cNvSpPr/>
          <p:nvPr/>
        </p:nvSpPr>
        <p:spPr>
          <a:xfrm>
            <a:off x="904804" y="5864941"/>
            <a:ext cx="383126" cy="117789"/>
          </a:xfrm>
          <a:custGeom>
            <a:avLst/>
            <a:gdLst>
              <a:gd name="connsiteX0" fmla="*/ 112 w 383126"/>
              <a:gd name="connsiteY0" fmla="*/ 115890 h 117789"/>
              <a:gd name="connsiteX1" fmla="*/ 112 w 383126"/>
              <a:gd name="connsiteY1" fmla="*/ 103378 h 117789"/>
              <a:gd name="connsiteX2" fmla="*/ 38824 w 383126"/>
              <a:gd name="connsiteY2" fmla="*/ 63317 h 117789"/>
              <a:gd name="connsiteX3" fmla="*/ 49047 w 383126"/>
              <a:gd name="connsiteY3" fmla="*/ 51852 h 117789"/>
              <a:gd name="connsiteX4" fmla="*/ 55135 w 383126"/>
              <a:gd name="connsiteY4" fmla="*/ 42419 h 117789"/>
              <a:gd name="connsiteX5" fmla="*/ 57147 w 383126"/>
              <a:gd name="connsiteY5" fmla="*/ 32920 h 117789"/>
              <a:gd name="connsiteX6" fmla="*/ 54465 w 383126"/>
              <a:gd name="connsiteY6" fmla="*/ 23093 h 117789"/>
              <a:gd name="connsiteX7" fmla="*/ 47147 w 383126"/>
              <a:gd name="connsiteY7" fmla="*/ 16673 h 117789"/>
              <a:gd name="connsiteX8" fmla="*/ 36701 w 383126"/>
              <a:gd name="connsiteY8" fmla="*/ 14380 h 117789"/>
              <a:gd name="connsiteX9" fmla="*/ 25976 w 383126"/>
              <a:gd name="connsiteY9" fmla="*/ 16902 h 117789"/>
              <a:gd name="connsiteX10" fmla="*/ 18937 w 383126"/>
              <a:gd name="connsiteY10" fmla="*/ 24010 h 117789"/>
              <a:gd name="connsiteX11" fmla="*/ 16479 w 383126"/>
              <a:gd name="connsiteY11" fmla="*/ 34721 h 117789"/>
              <a:gd name="connsiteX12" fmla="*/ 0 w 383126"/>
              <a:gd name="connsiteY12" fmla="*/ 34721 h 117789"/>
              <a:gd name="connsiteX13" fmla="*/ 4804 w 383126"/>
              <a:gd name="connsiteY13" fmla="*/ 16443 h 117789"/>
              <a:gd name="connsiteX14" fmla="*/ 17987 w 383126"/>
              <a:gd name="connsiteY14" fmla="*/ 4356 h 117789"/>
              <a:gd name="connsiteX15" fmla="*/ 37036 w 383126"/>
              <a:gd name="connsiteY15" fmla="*/ 0 h 117789"/>
              <a:gd name="connsiteX16" fmla="*/ 56029 w 383126"/>
              <a:gd name="connsiteY16" fmla="*/ 4291 h 117789"/>
              <a:gd name="connsiteX17" fmla="*/ 68933 w 383126"/>
              <a:gd name="connsiteY17" fmla="*/ 15886 h 117789"/>
              <a:gd name="connsiteX18" fmla="*/ 73570 w 383126"/>
              <a:gd name="connsiteY18" fmla="*/ 32428 h 117789"/>
              <a:gd name="connsiteX19" fmla="*/ 71168 w 383126"/>
              <a:gd name="connsiteY19" fmla="*/ 44875 h 117789"/>
              <a:gd name="connsiteX20" fmla="*/ 62956 w 383126"/>
              <a:gd name="connsiteY20" fmla="*/ 58436 h 117789"/>
              <a:gd name="connsiteX21" fmla="*/ 46644 w 383126"/>
              <a:gd name="connsiteY21" fmla="*/ 76485 h 117789"/>
              <a:gd name="connsiteX22" fmla="*/ 23909 w 383126"/>
              <a:gd name="connsiteY22" fmla="*/ 100266 h 117789"/>
              <a:gd name="connsiteX23" fmla="*/ 23909 w 383126"/>
              <a:gd name="connsiteY23" fmla="*/ 101117 h 117789"/>
              <a:gd name="connsiteX24" fmla="*/ 75413 w 383126"/>
              <a:gd name="connsiteY24" fmla="*/ 101117 h 117789"/>
              <a:gd name="connsiteX25" fmla="*/ 75413 w 383126"/>
              <a:gd name="connsiteY25" fmla="*/ 115890 h 117789"/>
              <a:gd name="connsiteX26" fmla="*/ 112 w 383126"/>
              <a:gd name="connsiteY26" fmla="*/ 115890 h 117789"/>
              <a:gd name="connsiteX27" fmla="*/ 136414 w 383126"/>
              <a:gd name="connsiteY27" fmla="*/ 117790 h 117789"/>
              <a:gd name="connsiteX28" fmla="*/ 113790 w 383126"/>
              <a:gd name="connsiteY28" fmla="*/ 110813 h 117789"/>
              <a:gd name="connsiteX29" fmla="*/ 99434 w 383126"/>
              <a:gd name="connsiteY29" fmla="*/ 90668 h 117789"/>
              <a:gd name="connsiteX30" fmla="*/ 94462 w 383126"/>
              <a:gd name="connsiteY30" fmla="*/ 58764 h 117789"/>
              <a:gd name="connsiteX31" fmla="*/ 99434 w 383126"/>
              <a:gd name="connsiteY31" fmla="*/ 27024 h 117789"/>
              <a:gd name="connsiteX32" fmla="*/ 113846 w 383126"/>
              <a:gd name="connsiteY32" fmla="*/ 6911 h 117789"/>
              <a:gd name="connsiteX33" fmla="*/ 136414 w 383126"/>
              <a:gd name="connsiteY33" fmla="*/ 0 h 117789"/>
              <a:gd name="connsiteX34" fmla="*/ 158926 w 383126"/>
              <a:gd name="connsiteY34" fmla="*/ 6977 h 117789"/>
              <a:gd name="connsiteX35" fmla="*/ 173283 w 383126"/>
              <a:gd name="connsiteY35" fmla="*/ 27056 h 117789"/>
              <a:gd name="connsiteX36" fmla="*/ 178311 w 383126"/>
              <a:gd name="connsiteY36" fmla="*/ 58764 h 117789"/>
              <a:gd name="connsiteX37" fmla="*/ 173339 w 383126"/>
              <a:gd name="connsiteY37" fmla="*/ 90701 h 117789"/>
              <a:gd name="connsiteX38" fmla="*/ 158982 w 383126"/>
              <a:gd name="connsiteY38" fmla="*/ 110878 h 117789"/>
              <a:gd name="connsiteX39" fmla="*/ 136414 w 383126"/>
              <a:gd name="connsiteY39" fmla="*/ 117790 h 117789"/>
              <a:gd name="connsiteX40" fmla="*/ 136414 w 383126"/>
              <a:gd name="connsiteY40" fmla="*/ 102886 h 117789"/>
              <a:gd name="connsiteX41" fmla="*/ 154569 w 383126"/>
              <a:gd name="connsiteY41" fmla="*/ 91552 h 117789"/>
              <a:gd name="connsiteX42" fmla="*/ 161161 w 383126"/>
              <a:gd name="connsiteY42" fmla="*/ 58764 h 117789"/>
              <a:gd name="connsiteX43" fmla="*/ 158144 w 383126"/>
              <a:gd name="connsiteY43" fmla="*/ 34721 h 117789"/>
              <a:gd name="connsiteX44" fmla="*/ 149598 w 383126"/>
              <a:gd name="connsiteY44" fmla="*/ 19752 h 117789"/>
              <a:gd name="connsiteX45" fmla="*/ 136414 w 383126"/>
              <a:gd name="connsiteY45" fmla="*/ 14609 h 117789"/>
              <a:gd name="connsiteX46" fmla="*/ 118259 w 383126"/>
              <a:gd name="connsiteY46" fmla="*/ 26008 h 117789"/>
              <a:gd name="connsiteX47" fmla="*/ 111612 w 383126"/>
              <a:gd name="connsiteY47" fmla="*/ 58764 h 117789"/>
              <a:gd name="connsiteX48" fmla="*/ 114572 w 383126"/>
              <a:gd name="connsiteY48" fmla="*/ 82970 h 117789"/>
              <a:gd name="connsiteX49" fmla="*/ 123119 w 383126"/>
              <a:gd name="connsiteY49" fmla="*/ 97874 h 117789"/>
              <a:gd name="connsiteX50" fmla="*/ 136414 w 383126"/>
              <a:gd name="connsiteY50" fmla="*/ 102886 h 117789"/>
              <a:gd name="connsiteX51" fmla="*/ 237957 w 383126"/>
              <a:gd name="connsiteY51" fmla="*/ 117790 h 117789"/>
              <a:gd name="connsiteX52" fmla="*/ 215333 w 383126"/>
              <a:gd name="connsiteY52" fmla="*/ 110813 h 117789"/>
              <a:gd name="connsiteX53" fmla="*/ 200976 w 383126"/>
              <a:gd name="connsiteY53" fmla="*/ 90668 h 117789"/>
              <a:gd name="connsiteX54" fmla="*/ 196005 w 383126"/>
              <a:gd name="connsiteY54" fmla="*/ 58764 h 117789"/>
              <a:gd name="connsiteX55" fmla="*/ 200976 w 383126"/>
              <a:gd name="connsiteY55" fmla="*/ 27024 h 117789"/>
              <a:gd name="connsiteX56" fmla="*/ 215389 w 383126"/>
              <a:gd name="connsiteY56" fmla="*/ 6911 h 117789"/>
              <a:gd name="connsiteX57" fmla="*/ 237957 w 383126"/>
              <a:gd name="connsiteY57" fmla="*/ 0 h 117789"/>
              <a:gd name="connsiteX58" fmla="*/ 260469 w 383126"/>
              <a:gd name="connsiteY58" fmla="*/ 6977 h 117789"/>
              <a:gd name="connsiteX59" fmla="*/ 274825 w 383126"/>
              <a:gd name="connsiteY59" fmla="*/ 27056 h 117789"/>
              <a:gd name="connsiteX60" fmla="*/ 279852 w 383126"/>
              <a:gd name="connsiteY60" fmla="*/ 58764 h 117789"/>
              <a:gd name="connsiteX61" fmla="*/ 274880 w 383126"/>
              <a:gd name="connsiteY61" fmla="*/ 90701 h 117789"/>
              <a:gd name="connsiteX62" fmla="*/ 260525 w 383126"/>
              <a:gd name="connsiteY62" fmla="*/ 110878 h 117789"/>
              <a:gd name="connsiteX63" fmla="*/ 237957 w 383126"/>
              <a:gd name="connsiteY63" fmla="*/ 117790 h 117789"/>
              <a:gd name="connsiteX64" fmla="*/ 237957 w 383126"/>
              <a:gd name="connsiteY64" fmla="*/ 102886 h 117789"/>
              <a:gd name="connsiteX65" fmla="*/ 256112 w 383126"/>
              <a:gd name="connsiteY65" fmla="*/ 91552 h 117789"/>
              <a:gd name="connsiteX66" fmla="*/ 262702 w 383126"/>
              <a:gd name="connsiteY66" fmla="*/ 58764 h 117789"/>
              <a:gd name="connsiteX67" fmla="*/ 259687 w 383126"/>
              <a:gd name="connsiteY67" fmla="*/ 34721 h 117789"/>
              <a:gd name="connsiteX68" fmla="*/ 251140 w 383126"/>
              <a:gd name="connsiteY68" fmla="*/ 19752 h 117789"/>
              <a:gd name="connsiteX69" fmla="*/ 237957 w 383126"/>
              <a:gd name="connsiteY69" fmla="*/ 14609 h 117789"/>
              <a:gd name="connsiteX70" fmla="*/ 219802 w 383126"/>
              <a:gd name="connsiteY70" fmla="*/ 26008 h 117789"/>
              <a:gd name="connsiteX71" fmla="*/ 213154 w 383126"/>
              <a:gd name="connsiteY71" fmla="*/ 58764 h 117789"/>
              <a:gd name="connsiteX72" fmla="*/ 216115 w 383126"/>
              <a:gd name="connsiteY72" fmla="*/ 82970 h 117789"/>
              <a:gd name="connsiteX73" fmla="*/ 224662 w 383126"/>
              <a:gd name="connsiteY73" fmla="*/ 97874 h 117789"/>
              <a:gd name="connsiteX74" fmla="*/ 237957 w 383126"/>
              <a:gd name="connsiteY74" fmla="*/ 102886 h 117789"/>
              <a:gd name="connsiteX75" fmla="*/ 297267 w 383126"/>
              <a:gd name="connsiteY75" fmla="*/ 93551 h 117789"/>
              <a:gd name="connsiteX76" fmla="*/ 297267 w 383126"/>
              <a:gd name="connsiteY76" fmla="*/ 79597 h 117789"/>
              <a:gd name="connsiteX77" fmla="*/ 346704 w 383126"/>
              <a:gd name="connsiteY77" fmla="*/ 1539 h 117789"/>
              <a:gd name="connsiteX78" fmla="*/ 357709 w 383126"/>
              <a:gd name="connsiteY78" fmla="*/ 1539 h 117789"/>
              <a:gd name="connsiteX79" fmla="*/ 357709 w 383126"/>
              <a:gd name="connsiteY79" fmla="*/ 22110 h 117789"/>
              <a:gd name="connsiteX80" fmla="*/ 350728 w 383126"/>
              <a:gd name="connsiteY80" fmla="*/ 22110 h 117789"/>
              <a:gd name="connsiteX81" fmla="*/ 315367 w 383126"/>
              <a:gd name="connsiteY81" fmla="*/ 78057 h 117789"/>
              <a:gd name="connsiteX82" fmla="*/ 315367 w 383126"/>
              <a:gd name="connsiteY82" fmla="*/ 78941 h 117789"/>
              <a:gd name="connsiteX83" fmla="*/ 383127 w 383126"/>
              <a:gd name="connsiteY83" fmla="*/ 78941 h 117789"/>
              <a:gd name="connsiteX84" fmla="*/ 383127 w 383126"/>
              <a:gd name="connsiteY84" fmla="*/ 93551 h 117789"/>
              <a:gd name="connsiteX85" fmla="*/ 297267 w 383126"/>
              <a:gd name="connsiteY85" fmla="*/ 93551 h 117789"/>
              <a:gd name="connsiteX86" fmla="*/ 351508 w 383126"/>
              <a:gd name="connsiteY86" fmla="*/ 115890 h 117789"/>
              <a:gd name="connsiteX87" fmla="*/ 351508 w 383126"/>
              <a:gd name="connsiteY87" fmla="*/ 89325 h 117789"/>
              <a:gd name="connsiteX88" fmla="*/ 351620 w 383126"/>
              <a:gd name="connsiteY88" fmla="*/ 82970 h 117789"/>
              <a:gd name="connsiteX89" fmla="*/ 351620 w 383126"/>
              <a:gd name="connsiteY89" fmla="*/ 1539 h 117789"/>
              <a:gd name="connsiteX90" fmla="*/ 367989 w 383126"/>
              <a:gd name="connsiteY90" fmla="*/ 1539 h 117789"/>
              <a:gd name="connsiteX91" fmla="*/ 367989 w 383126"/>
              <a:gd name="connsiteY91" fmla="*/ 115890 h 117789"/>
              <a:gd name="connsiteX92" fmla="*/ 351508 w 383126"/>
              <a:gd name="connsiteY92"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3126" h="117789">
                <a:moveTo>
                  <a:pt x="112" y="115890"/>
                </a:moveTo>
                <a:lnTo>
                  <a:pt x="112" y="103378"/>
                </a:lnTo>
                <a:lnTo>
                  <a:pt x="38824" y="63317"/>
                </a:lnTo>
                <a:cubicBezTo>
                  <a:pt x="42957" y="58961"/>
                  <a:pt x="46365" y="55128"/>
                  <a:pt x="49047" y="51852"/>
                </a:cubicBezTo>
                <a:cubicBezTo>
                  <a:pt x="51765" y="48544"/>
                  <a:pt x="53795" y="45400"/>
                  <a:pt x="55135" y="42419"/>
                </a:cubicBezTo>
                <a:cubicBezTo>
                  <a:pt x="56476" y="39438"/>
                  <a:pt x="57147" y="36293"/>
                  <a:pt x="57147" y="32920"/>
                </a:cubicBezTo>
                <a:cubicBezTo>
                  <a:pt x="57147" y="29120"/>
                  <a:pt x="56253" y="25844"/>
                  <a:pt x="54465" y="23093"/>
                </a:cubicBezTo>
                <a:cubicBezTo>
                  <a:pt x="52677" y="20308"/>
                  <a:pt x="50238" y="18180"/>
                  <a:pt x="47147" y="16673"/>
                </a:cubicBezTo>
                <a:cubicBezTo>
                  <a:pt x="44056" y="15166"/>
                  <a:pt x="40574" y="14380"/>
                  <a:pt x="36701" y="14380"/>
                </a:cubicBezTo>
                <a:cubicBezTo>
                  <a:pt x="32604" y="14380"/>
                  <a:pt x="29029" y="15232"/>
                  <a:pt x="25976" y="16902"/>
                </a:cubicBezTo>
                <a:cubicBezTo>
                  <a:pt x="22922" y="18573"/>
                  <a:pt x="20576" y="20931"/>
                  <a:pt x="18937" y="24010"/>
                </a:cubicBezTo>
                <a:cubicBezTo>
                  <a:pt x="17298" y="27056"/>
                  <a:pt x="16479" y="30627"/>
                  <a:pt x="16479" y="34721"/>
                </a:cubicBezTo>
                <a:lnTo>
                  <a:pt x="0" y="34721"/>
                </a:lnTo>
                <a:cubicBezTo>
                  <a:pt x="0" y="27744"/>
                  <a:pt x="1601" y="21684"/>
                  <a:pt x="4804" y="16443"/>
                </a:cubicBezTo>
                <a:cubicBezTo>
                  <a:pt x="8007" y="11235"/>
                  <a:pt x="12401" y="7206"/>
                  <a:pt x="17987" y="4356"/>
                </a:cubicBezTo>
                <a:cubicBezTo>
                  <a:pt x="23573" y="1441"/>
                  <a:pt x="29923" y="0"/>
                  <a:pt x="37036" y="0"/>
                </a:cubicBezTo>
                <a:cubicBezTo>
                  <a:pt x="44224" y="0"/>
                  <a:pt x="50555" y="1409"/>
                  <a:pt x="56029" y="4291"/>
                </a:cubicBezTo>
                <a:cubicBezTo>
                  <a:pt x="61541" y="7108"/>
                  <a:pt x="65842" y="10973"/>
                  <a:pt x="68933" y="15886"/>
                </a:cubicBezTo>
                <a:cubicBezTo>
                  <a:pt x="72024" y="20767"/>
                  <a:pt x="73570" y="26270"/>
                  <a:pt x="73570" y="32428"/>
                </a:cubicBezTo>
                <a:cubicBezTo>
                  <a:pt x="73570" y="36654"/>
                  <a:pt x="72769" y="40814"/>
                  <a:pt x="71168" y="44875"/>
                </a:cubicBezTo>
                <a:cubicBezTo>
                  <a:pt x="69604" y="48937"/>
                  <a:pt x="66866" y="53457"/>
                  <a:pt x="62956" y="58436"/>
                </a:cubicBezTo>
                <a:cubicBezTo>
                  <a:pt x="59046" y="63382"/>
                  <a:pt x="53608" y="69409"/>
                  <a:pt x="46644" y="76485"/>
                </a:cubicBezTo>
                <a:lnTo>
                  <a:pt x="23909" y="100266"/>
                </a:lnTo>
                <a:lnTo>
                  <a:pt x="23909" y="101117"/>
                </a:lnTo>
                <a:lnTo>
                  <a:pt x="75413" y="101117"/>
                </a:lnTo>
                <a:lnTo>
                  <a:pt x="75413" y="115890"/>
                </a:lnTo>
                <a:lnTo>
                  <a:pt x="112" y="115890"/>
                </a:lnTo>
                <a:close/>
                <a:moveTo>
                  <a:pt x="136414" y="117790"/>
                </a:moveTo>
                <a:cubicBezTo>
                  <a:pt x="127588" y="117757"/>
                  <a:pt x="120047" y="115432"/>
                  <a:pt x="113790" y="110813"/>
                </a:cubicBezTo>
                <a:cubicBezTo>
                  <a:pt x="107534" y="106195"/>
                  <a:pt x="102748" y="99479"/>
                  <a:pt x="99434" y="90668"/>
                </a:cubicBezTo>
                <a:cubicBezTo>
                  <a:pt x="96119" y="81824"/>
                  <a:pt x="94462" y="71211"/>
                  <a:pt x="94462" y="58764"/>
                </a:cubicBezTo>
                <a:cubicBezTo>
                  <a:pt x="94462" y="46382"/>
                  <a:pt x="96119" y="35802"/>
                  <a:pt x="99434" y="27024"/>
                </a:cubicBezTo>
                <a:cubicBezTo>
                  <a:pt x="102785" y="18212"/>
                  <a:pt x="107589" y="11530"/>
                  <a:pt x="113846" y="6911"/>
                </a:cubicBezTo>
                <a:cubicBezTo>
                  <a:pt x="120140" y="2293"/>
                  <a:pt x="127662" y="0"/>
                  <a:pt x="136414" y="0"/>
                </a:cubicBezTo>
                <a:cubicBezTo>
                  <a:pt x="145166" y="0"/>
                  <a:pt x="152670" y="2326"/>
                  <a:pt x="158926" y="6977"/>
                </a:cubicBezTo>
                <a:cubicBezTo>
                  <a:pt x="165183" y="11596"/>
                  <a:pt x="169968" y="18278"/>
                  <a:pt x="173283" y="27056"/>
                </a:cubicBezTo>
                <a:cubicBezTo>
                  <a:pt x="176635" y="35802"/>
                  <a:pt x="178311" y="46382"/>
                  <a:pt x="178311" y="58764"/>
                </a:cubicBezTo>
                <a:cubicBezTo>
                  <a:pt x="178311" y="71244"/>
                  <a:pt x="176653" y="81890"/>
                  <a:pt x="173339" y="90701"/>
                </a:cubicBezTo>
                <a:cubicBezTo>
                  <a:pt x="170024" y="99512"/>
                  <a:pt x="165239" y="106227"/>
                  <a:pt x="158982" y="110878"/>
                </a:cubicBezTo>
                <a:cubicBezTo>
                  <a:pt x="152726" y="115497"/>
                  <a:pt x="145203" y="117790"/>
                  <a:pt x="136414" y="117790"/>
                </a:cubicBezTo>
                <a:close/>
                <a:moveTo>
                  <a:pt x="136414" y="102886"/>
                </a:moveTo>
                <a:cubicBezTo>
                  <a:pt x="144160" y="102886"/>
                  <a:pt x="150212" y="99119"/>
                  <a:pt x="154569" y="91552"/>
                </a:cubicBezTo>
                <a:cubicBezTo>
                  <a:pt x="158964" y="83986"/>
                  <a:pt x="161161" y="73078"/>
                  <a:pt x="161161" y="58764"/>
                </a:cubicBezTo>
                <a:cubicBezTo>
                  <a:pt x="161161" y="49298"/>
                  <a:pt x="160155" y="41272"/>
                  <a:pt x="158144" y="34721"/>
                </a:cubicBezTo>
                <a:cubicBezTo>
                  <a:pt x="156171" y="28137"/>
                  <a:pt x="153322" y="23126"/>
                  <a:pt x="149598" y="19752"/>
                </a:cubicBezTo>
                <a:cubicBezTo>
                  <a:pt x="145911" y="16312"/>
                  <a:pt x="141516" y="14609"/>
                  <a:pt x="136414" y="14609"/>
                </a:cubicBezTo>
                <a:cubicBezTo>
                  <a:pt x="128705" y="14609"/>
                  <a:pt x="122654" y="18409"/>
                  <a:pt x="118259" y="26008"/>
                </a:cubicBezTo>
                <a:cubicBezTo>
                  <a:pt x="113865" y="33608"/>
                  <a:pt x="111649" y="44515"/>
                  <a:pt x="111612" y="58764"/>
                </a:cubicBezTo>
                <a:cubicBezTo>
                  <a:pt x="111612" y="68296"/>
                  <a:pt x="112598" y="76354"/>
                  <a:pt x="114572" y="82970"/>
                </a:cubicBezTo>
                <a:cubicBezTo>
                  <a:pt x="116583" y="89522"/>
                  <a:pt x="119432" y="94468"/>
                  <a:pt x="123119" y="97874"/>
                </a:cubicBezTo>
                <a:cubicBezTo>
                  <a:pt x="126806" y="101216"/>
                  <a:pt x="131238" y="102886"/>
                  <a:pt x="136414" y="102886"/>
                </a:cubicBezTo>
                <a:close/>
                <a:moveTo>
                  <a:pt x="237957" y="117790"/>
                </a:moveTo>
                <a:cubicBezTo>
                  <a:pt x="229131" y="117757"/>
                  <a:pt x="221589" y="115432"/>
                  <a:pt x="215333" y="110813"/>
                </a:cubicBezTo>
                <a:cubicBezTo>
                  <a:pt x="209076" y="106195"/>
                  <a:pt x="204291" y="99479"/>
                  <a:pt x="200976" y="90668"/>
                </a:cubicBezTo>
                <a:cubicBezTo>
                  <a:pt x="197662" y="81824"/>
                  <a:pt x="196005" y="71211"/>
                  <a:pt x="196005" y="58764"/>
                </a:cubicBezTo>
                <a:cubicBezTo>
                  <a:pt x="196005" y="46382"/>
                  <a:pt x="197662" y="35802"/>
                  <a:pt x="200976" y="27024"/>
                </a:cubicBezTo>
                <a:cubicBezTo>
                  <a:pt x="204328" y="18212"/>
                  <a:pt x="209132" y="11530"/>
                  <a:pt x="215389" y="6911"/>
                </a:cubicBezTo>
                <a:cubicBezTo>
                  <a:pt x="221682" y="2293"/>
                  <a:pt x="229205" y="0"/>
                  <a:pt x="237957" y="0"/>
                </a:cubicBezTo>
                <a:cubicBezTo>
                  <a:pt x="246708" y="0"/>
                  <a:pt x="254213" y="2326"/>
                  <a:pt x="260469" y="6977"/>
                </a:cubicBezTo>
                <a:cubicBezTo>
                  <a:pt x="266727" y="11596"/>
                  <a:pt x="271511" y="18278"/>
                  <a:pt x="274825" y="27056"/>
                </a:cubicBezTo>
                <a:cubicBezTo>
                  <a:pt x="278177" y="35802"/>
                  <a:pt x="279852" y="46382"/>
                  <a:pt x="279852" y="58764"/>
                </a:cubicBezTo>
                <a:cubicBezTo>
                  <a:pt x="279852" y="71244"/>
                  <a:pt x="278197" y="81890"/>
                  <a:pt x="274880" y="90701"/>
                </a:cubicBezTo>
                <a:cubicBezTo>
                  <a:pt x="271567" y="99512"/>
                  <a:pt x="266782" y="106227"/>
                  <a:pt x="260525" y="110878"/>
                </a:cubicBezTo>
                <a:cubicBezTo>
                  <a:pt x="254268" y="115497"/>
                  <a:pt x="246746" y="117790"/>
                  <a:pt x="237957" y="117790"/>
                </a:cubicBezTo>
                <a:close/>
                <a:moveTo>
                  <a:pt x="237957" y="102886"/>
                </a:moveTo>
                <a:cubicBezTo>
                  <a:pt x="245703" y="102886"/>
                  <a:pt x="251755" y="99119"/>
                  <a:pt x="256112" y="91552"/>
                </a:cubicBezTo>
                <a:cubicBezTo>
                  <a:pt x="260506" y="83986"/>
                  <a:pt x="262702" y="73078"/>
                  <a:pt x="262702" y="58764"/>
                </a:cubicBezTo>
                <a:cubicBezTo>
                  <a:pt x="262702" y="49298"/>
                  <a:pt x="261699" y="41272"/>
                  <a:pt x="259687" y="34721"/>
                </a:cubicBezTo>
                <a:cubicBezTo>
                  <a:pt x="257713" y="28137"/>
                  <a:pt x="254864" y="23126"/>
                  <a:pt x="251140" y="19752"/>
                </a:cubicBezTo>
                <a:cubicBezTo>
                  <a:pt x="247453" y="16312"/>
                  <a:pt x="243059" y="14609"/>
                  <a:pt x="237957" y="14609"/>
                </a:cubicBezTo>
                <a:cubicBezTo>
                  <a:pt x="230248" y="14609"/>
                  <a:pt x="224196" y="18409"/>
                  <a:pt x="219802" y="26008"/>
                </a:cubicBezTo>
                <a:cubicBezTo>
                  <a:pt x="215407" y="33608"/>
                  <a:pt x="213191" y="44515"/>
                  <a:pt x="213154" y="58764"/>
                </a:cubicBezTo>
                <a:cubicBezTo>
                  <a:pt x="213154" y="68296"/>
                  <a:pt x="214141" y="76354"/>
                  <a:pt x="216115" y="82970"/>
                </a:cubicBezTo>
                <a:cubicBezTo>
                  <a:pt x="218126" y="89522"/>
                  <a:pt x="220975" y="94468"/>
                  <a:pt x="224662" y="97874"/>
                </a:cubicBezTo>
                <a:cubicBezTo>
                  <a:pt x="228348" y="101216"/>
                  <a:pt x="232780" y="102886"/>
                  <a:pt x="237957" y="102886"/>
                </a:cubicBezTo>
                <a:close/>
                <a:moveTo>
                  <a:pt x="297267" y="93551"/>
                </a:moveTo>
                <a:lnTo>
                  <a:pt x="297267" y="79597"/>
                </a:lnTo>
                <a:lnTo>
                  <a:pt x="346704" y="1539"/>
                </a:lnTo>
                <a:lnTo>
                  <a:pt x="357709" y="1539"/>
                </a:lnTo>
                <a:lnTo>
                  <a:pt x="357709" y="22110"/>
                </a:lnTo>
                <a:lnTo>
                  <a:pt x="350728" y="22110"/>
                </a:lnTo>
                <a:lnTo>
                  <a:pt x="315367" y="78057"/>
                </a:lnTo>
                <a:lnTo>
                  <a:pt x="315367" y="78941"/>
                </a:lnTo>
                <a:lnTo>
                  <a:pt x="383127" y="78941"/>
                </a:lnTo>
                <a:lnTo>
                  <a:pt x="383127" y="93551"/>
                </a:lnTo>
                <a:lnTo>
                  <a:pt x="297267" y="93551"/>
                </a:lnTo>
                <a:close/>
                <a:moveTo>
                  <a:pt x="351508" y="115890"/>
                </a:moveTo>
                <a:lnTo>
                  <a:pt x="351508" y="89325"/>
                </a:lnTo>
                <a:lnTo>
                  <a:pt x="351620" y="82970"/>
                </a:lnTo>
                <a:lnTo>
                  <a:pt x="351620" y="1539"/>
                </a:lnTo>
                <a:lnTo>
                  <a:pt x="367989" y="1539"/>
                </a:lnTo>
                <a:lnTo>
                  <a:pt x="367989" y="115890"/>
                </a:lnTo>
                <a:lnTo>
                  <a:pt x="351508" y="115890"/>
                </a:lnTo>
                <a:close/>
              </a:path>
            </a:pathLst>
          </a:custGeom>
          <a:solidFill>
            <a:srgbClr val="000000"/>
          </a:solidFill>
          <a:ln w="3274" cap="flat">
            <a:noFill/>
            <a:prstDash val="solid"/>
            <a:miter/>
          </a:ln>
        </p:spPr>
        <p:txBody>
          <a:bodyPr rtlCol="0" anchor="ctr"/>
          <a:lstStyle/>
          <a:p>
            <a:endParaRPr lang="zh-CN" altLang="en-US"/>
          </a:p>
        </p:txBody>
      </p:sp>
      <p:sp>
        <p:nvSpPr>
          <p:cNvPr id="285" name="任意形状 284"/>
          <p:cNvSpPr/>
          <p:nvPr/>
        </p:nvSpPr>
        <p:spPr>
          <a:xfrm>
            <a:off x="11618219" y="5947716"/>
            <a:ext cx="111425" cy="22273"/>
          </a:xfrm>
          <a:custGeom>
            <a:avLst/>
            <a:gdLst>
              <a:gd name="connsiteX0" fmla="*/ 11143 w 111425"/>
              <a:gd name="connsiteY0" fmla="*/ 22274 h 22273"/>
              <a:gd name="connsiteX1" fmla="*/ 3277 w 111425"/>
              <a:gd name="connsiteY1" fmla="*/ 19064 h 22273"/>
              <a:gd name="connsiteX2" fmla="*/ 0 w 111425"/>
              <a:gd name="connsiteY2" fmla="*/ 11104 h 22273"/>
              <a:gd name="connsiteX3" fmla="*/ 3277 w 111425"/>
              <a:gd name="connsiteY3" fmla="*/ 3308 h 22273"/>
              <a:gd name="connsiteX4" fmla="*/ 11143 w 111425"/>
              <a:gd name="connsiteY4" fmla="*/ 0 h 22273"/>
              <a:gd name="connsiteX5" fmla="*/ 19041 w 111425"/>
              <a:gd name="connsiteY5" fmla="*/ 3308 h 22273"/>
              <a:gd name="connsiteX6" fmla="*/ 22318 w 111425"/>
              <a:gd name="connsiteY6" fmla="*/ 11104 h 22273"/>
              <a:gd name="connsiteX7" fmla="*/ 20778 w 111425"/>
              <a:gd name="connsiteY7" fmla="*/ 16771 h 22273"/>
              <a:gd name="connsiteX8" fmla="*/ 16747 w 111425"/>
              <a:gd name="connsiteY8" fmla="*/ 20767 h 22273"/>
              <a:gd name="connsiteX9" fmla="*/ 11143 w 111425"/>
              <a:gd name="connsiteY9" fmla="*/ 22274 h 22273"/>
              <a:gd name="connsiteX10" fmla="*/ 55713 w 111425"/>
              <a:gd name="connsiteY10" fmla="*/ 22274 h 22273"/>
              <a:gd name="connsiteX11" fmla="*/ 47815 w 111425"/>
              <a:gd name="connsiteY11" fmla="*/ 19064 h 22273"/>
              <a:gd name="connsiteX12" fmla="*/ 44538 w 111425"/>
              <a:gd name="connsiteY12" fmla="*/ 11104 h 22273"/>
              <a:gd name="connsiteX13" fmla="*/ 47815 w 111425"/>
              <a:gd name="connsiteY13" fmla="*/ 3308 h 22273"/>
              <a:gd name="connsiteX14" fmla="*/ 55713 w 111425"/>
              <a:gd name="connsiteY14" fmla="*/ 0 h 22273"/>
              <a:gd name="connsiteX15" fmla="*/ 63579 w 111425"/>
              <a:gd name="connsiteY15" fmla="*/ 3308 h 22273"/>
              <a:gd name="connsiteX16" fmla="*/ 66889 w 111425"/>
              <a:gd name="connsiteY16" fmla="*/ 11104 h 22273"/>
              <a:gd name="connsiteX17" fmla="*/ 65316 w 111425"/>
              <a:gd name="connsiteY17" fmla="*/ 16771 h 22273"/>
              <a:gd name="connsiteX18" fmla="*/ 61285 w 111425"/>
              <a:gd name="connsiteY18" fmla="*/ 20767 h 22273"/>
              <a:gd name="connsiteX19" fmla="*/ 55713 w 111425"/>
              <a:gd name="connsiteY19" fmla="*/ 22274 h 22273"/>
              <a:gd name="connsiteX20" fmla="*/ 100250 w 111425"/>
              <a:gd name="connsiteY20" fmla="*/ 22274 h 22273"/>
              <a:gd name="connsiteX21" fmla="*/ 92385 w 111425"/>
              <a:gd name="connsiteY21" fmla="*/ 19064 h 22273"/>
              <a:gd name="connsiteX22" fmla="*/ 89075 w 111425"/>
              <a:gd name="connsiteY22" fmla="*/ 11104 h 22273"/>
              <a:gd name="connsiteX23" fmla="*/ 92385 w 111425"/>
              <a:gd name="connsiteY23" fmla="*/ 3308 h 22273"/>
              <a:gd name="connsiteX24" fmla="*/ 100250 w 111425"/>
              <a:gd name="connsiteY24" fmla="*/ 0 h 22273"/>
              <a:gd name="connsiteX25" fmla="*/ 108148 w 111425"/>
              <a:gd name="connsiteY25" fmla="*/ 3308 h 22273"/>
              <a:gd name="connsiteX26" fmla="*/ 111425 w 111425"/>
              <a:gd name="connsiteY26" fmla="*/ 11104 h 22273"/>
              <a:gd name="connsiteX27" fmla="*/ 109852 w 111425"/>
              <a:gd name="connsiteY27" fmla="*/ 16771 h 22273"/>
              <a:gd name="connsiteX28" fmla="*/ 105854 w 111425"/>
              <a:gd name="connsiteY28" fmla="*/ 20767 h 22273"/>
              <a:gd name="connsiteX29" fmla="*/ 100250 w 111425"/>
              <a:gd name="connsiteY29" fmla="*/ 22274 h 2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1425" h="22273">
                <a:moveTo>
                  <a:pt x="11143" y="22274"/>
                </a:moveTo>
                <a:cubicBezTo>
                  <a:pt x="8095" y="22274"/>
                  <a:pt x="5474" y="21193"/>
                  <a:pt x="3277" y="19064"/>
                </a:cubicBezTo>
                <a:cubicBezTo>
                  <a:pt x="1082" y="16837"/>
                  <a:pt x="0" y="14216"/>
                  <a:pt x="0" y="11104"/>
                </a:cubicBezTo>
                <a:cubicBezTo>
                  <a:pt x="0" y="8058"/>
                  <a:pt x="1082" y="5470"/>
                  <a:pt x="3277" y="3308"/>
                </a:cubicBezTo>
                <a:cubicBezTo>
                  <a:pt x="5474" y="1114"/>
                  <a:pt x="8095" y="0"/>
                  <a:pt x="11143" y="0"/>
                </a:cubicBezTo>
                <a:cubicBezTo>
                  <a:pt x="14223" y="0"/>
                  <a:pt x="16845" y="1114"/>
                  <a:pt x="19041" y="3308"/>
                </a:cubicBezTo>
                <a:cubicBezTo>
                  <a:pt x="21237" y="5470"/>
                  <a:pt x="22318" y="8058"/>
                  <a:pt x="22318" y="11104"/>
                </a:cubicBezTo>
                <a:cubicBezTo>
                  <a:pt x="22318" y="13168"/>
                  <a:pt x="21794" y="15035"/>
                  <a:pt x="20778" y="16771"/>
                </a:cubicBezTo>
                <a:cubicBezTo>
                  <a:pt x="19762" y="18442"/>
                  <a:pt x="18418" y="19785"/>
                  <a:pt x="16747" y="20767"/>
                </a:cubicBezTo>
                <a:cubicBezTo>
                  <a:pt x="15076" y="21783"/>
                  <a:pt x="13207" y="22274"/>
                  <a:pt x="11143" y="22274"/>
                </a:cubicBezTo>
                <a:close/>
                <a:moveTo>
                  <a:pt x="55713" y="22274"/>
                </a:moveTo>
                <a:cubicBezTo>
                  <a:pt x="52665" y="22274"/>
                  <a:pt x="50010" y="21193"/>
                  <a:pt x="47815" y="19064"/>
                </a:cubicBezTo>
                <a:cubicBezTo>
                  <a:pt x="45619" y="16837"/>
                  <a:pt x="44538" y="14216"/>
                  <a:pt x="44538" y="11104"/>
                </a:cubicBezTo>
                <a:cubicBezTo>
                  <a:pt x="44538" y="8058"/>
                  <a:pt x="45619" y="5470"/>
                  <a:pt x="47815" y="3308"/>
                </a:cubicBezTo>
                <a:cubicBezTo>
                  <a:pt x="50010" y="1114"/>
                  <a:pt x="52665" y="0"/>
                  <a:pt x="55713" y="0"/>
                </a:cubicBezTo>
                <a:cubicBezTo>
                  <a:pt x="58761" y="0"/>
                  <a:pt x="61383" y="1114"/>
                  <a:pt x="63579" y="3308"/>
                </a:cubicBezTo>
                <a:cubicBezTo>
                  <a:pt x="65774" y="5470"/>
                  <a:pt x="66889" y="8058"/>
                  <a:pt x="66889" y="11104"/>
                </a:cubicBezTo>
                <a:cubicBezTo>
                  <a:pt x="66889" y="13168"/>
                  <a:pt x="66364" y="15035"/>
                  <a:pt x="65316" y="16771"/>
                </a:cubicBezTo>
                <a:cubicBezTo>
                  <a:pt x="64299" y="18442"/>
                  <a:pt x="62956" y="19785"/>
                  <a:pt x="61285" y="20767"/>
                </a:cubicBezTo>
                <a:cubicBezTo>
                  <a:pt x="59613" y="21783"/>
                  <a:pt x="57745" y="22274"/>
                  <a:pt x="55713" y="22274"/>
                </a:cubicBezTo>
                <a:close/>
                <a:moveTo>
                  <a:pt x="100250" y="22274"/>
                </a:moveTo>
                <a:cubicBezTo>
                  <a:pt x="97203" y="22274"/>
                  <a:pt x="94581" y="21193"/>
                  <a:pt x="92385" y="19064"/>
                </a:cubicBezTo>
                <a:cubicBezTo>
                  <a:pt x="90189" y="16837"/>
                  <a:pt x="89075" y="14216"/>
                  <a:pt x="89075" y="11104"/>
                </a:cubicBezTo>
                <a:cubicBezTo>
                  <a:pt x="89075" y="8058"/>
                  <a:pt x="90189" y="5470"/>
                  <a:pt x="92385" y="3308"/>
                </a:cubicBezTo>
                <a:cubicBezTo>
                  <a:pt x="94581" y="1114"/>
                  <a:pt x="97203" y="0"/>
                  <a:pt x="100250" y="0"/>
                </a:cubicBezTo>
                <a:cubicBezTo>
                  <a:pt x="103298" y="0"/>
                  <a:pt x="105920" y="1114"/>
                  <a:pt x="108148" y="3308"/>
                </a:cubicBezTo>
                <a:cubicBezTo>
                  <a:pt x="110345" y="5470"/>
                  <a:pt x="111425" y="8058"/>
                  <a:pt x="111425" y="11104"/>
                </a:cubicBezTo>
                <a:cubicBezTo>
                  <a:pt x="111425" y="13168"/>
                  <a:pt x="110901" y="15035"/>
                  <a:pt x="109852" y="16771"/>
                </a:cubicBezTo>
                <a:cubicBezTo>
                  <a:pt x="108870" y="18442"/>
                  <a:pt x="107526" y="19785"/>
                  <a:pt x="105854" y="20767"/>
                </a:cubicBezTo>
                <a:cubicBezTo>
                  <a:pt x="104150" y="21783"/>
                  <a:pt x="102316" y="22274"/>
                  <a:pt x="100250" y="22274"/>
                </a:cubicBezTo>
                <a:close/>
              </a:path>
            </a:pathLst>
          </a:custGeom>
          <a:solidFill>
            <a:srgbClr val="000000"/>
          </a:solidFill>
          <a:ln w="3274" cap="flat">
            <a:noFill/>
            <a:prstDash val="solid"/>
            <a:miter/>
          </a:ln>
        </p:spPr>
        <p:txBody>
          <a:bodyPr rtlCol="0" anchor="ctr"/>
          <a:lstStyle/>
          <a:p>
            <a:endParaRPr lang="zh-CN" altLang="en-US"/>
          </a:p>
        </p:txBody>
      </p:sp>
      <p:sp>
        <p:nvSpPr>
          <p:cNvPr id="286" name="任意形状 285"/>
          <p:cNvSpPr/>
          <p:nvPr/>
        </p:nvSpPr>
        <p:spPr>
          <a:xfrm>
            <a:off x="926683" y="2945237"/>
            <a:ext cx="65544" cy="2643395"/>
          </a:xfrm>
          <a:custGeom>
            <a:avLst/>
            <a:gdLst>
              <a:gd name="connsiteX0" fmla="*/ 0 w 65544"/>
              <a:gd name="connsiteY0" fmla="*/ 0 h 2643395"/>
              <a:gd name="connsiteX1" fmla="*/ 65544 w 65544"/>
              <a:gd name="connsiteY1" fmla="*/ 0 h 2643395"/>
              <a:gd name="connsiteX2" fmla="*/ 65544 w 65544"/>
              <a:gd name="connsiteY2" fmla="*/ 2643396 h 2643395"/>
              <a:gd name="connsiteX3" fmla="*/ 0 w 65544"/>
              <a:gd name="connsiteY3" fmla="*/ 2643396 h 2643395"/>
            </a:gdLst>
            <a:ahLst/>
            <a:cxnLst>
              <a:cxn ang="0">
                <a:pos x="connsiteX0" y="connsiteY0"/>
              </a:cxn>
              <a:cxn ang="0">
                <a:pos x="connsiteX1" y="connsiteY1"/>
              </a:cxn>
              <a:cxn ang="0">
                <a:pos x="connsiteX2" y="connsiteY2"/>
              </a:cxn>
              <a:cxn ang="0">
                <a:pos x="connsiteX3" y="connsiteY3"/>
              </a:cxn>
            </a:cxnLst>
            <a:rect l="l" t="t" r="r" b="b"/>
            <a:pathLst>
              <a:path w="65544" h="2643395">
                <a:moveTo>
                  <a:pt x="0" y="0"/>
                </a:moveTo>
                <a:lnTo>
                  <a:pt x="65544" y="0"/>
                </a:lnTo>
                <a:lnTo>
                  <a:pt x="65544" y="2643396"/>
                </a:lnTo>
                <a:lnTo>
                  <a:pt x="0" y="2643396"/>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7" name="任意形状 286"/>
          <p:cNvSpPr/>
          <p:nvPr/>
        </p:nvSpPr>
        <p:spPr>
          <a:xfrm>
            <a:off x="1847582" y="2945237"/>
            <a:ext cx="62267" cy="2643395"/>
          </a:xfrm>
          <a:custGeom>
            <a:avLst/>
            <a:gdLst>
              <a:gd name="connsiteX0" fmla="*/ 0 w 62267"/>
              <a:gd name="connsiteY0" fmla="*/ 0 h 2643395"/>
              <a:gd name="connsiteX1" fmla="*/ 62267 w 62267"/>
              <a:gd name="connsiteY1" fmla="*/ 0 h 2643395"/>
              <a:gd name="connsiteX2" fmla="*/ 62267 w 62267"/>
              <a:gd name="connsiteY2" fmla="*/ 2643396 h 2643395"/>
              <a:gd name="connsiteX3" fmla="*/ 0 w 62267"/>
              <a:gd name="connsiteY3" fmla="*/ 2643396 h 2643395"/>
            </a:gdLst>
            <a:ahLst/>
            <a:cxnLst>
              <a:cxn ang="0">
                <a:pos x="connsiteX0" y="connsiteY0"/>
              </a:cxn>
              <a:cxn ang="0">
                <a:pos x="connsiteX1" y="connsiteY1"/>
              </a:cxn>
              <a:cxn ang="0">
                <a:pos x="connsiteX2" y="connsiteY2"/>
              </a:cxn>
              <a:cxn ang="0">
                <a:pos x="connsiteX3" y="connsiteY3"/>
              </a:cxn>
            </a:cxnLst>
            <a:rect l="l" t="t" r="r" b="b"/>
            <a:pathLst>
              <a:path w="62267" h="2643395">
                <a:moveTo>
                  <a:pt x="0" y="0"/>
                </a:moveTo>
                <a:lnTo>
                  <a:pt x="62267" y="0"/>
                </a:lnTo>
                <a:lnTo>
                  <a:pt x="62267" y="2643396"/>
                </a:lnTo>
                <a:lnTo>
                  <a:pt x="0" y="2643396"/>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8" name="任意形状 287"/>
          <p:cNvSpPr/>
          <p:nvPr/>
        </p:nvSpPr>
        <p:spPr>
          <a:xfrm>
            <a:off x="3684467" y="1553116"/>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9" name="任意形状 288"/>
          <p:cNvSpPr/>
          <p:nvPr/>
        </p:nvSpPr>
        <p:spPr>
          <a:xfrm>
            <a:off x="2765204" y="2948513"/>
            <a:ext cx="65544" cy="2640120"/>
          </a:xfrm>
          <a:custGeom>
            <a:avLst/>
            <a:gdLst>
              <a:gd name="connsiteX0" fmla="*/ 0 w 65544"/>
              <a:gd name="connsiteY0" fmla="*/ 0 h 2640120"/>
              <a:gd name="connsiteX1" fmla="*/ 65544 w 65544"/>
              <a:gd name="connsiteY1" fmla="*/ 0 h 2640120"/>
              <a:gd name="connsiteX2" fmla="*/ 65544 w 65544"/>
              <a:gd name="connsiteY2" fmla="*/ 2640120 h 2640120"/>
              <a:gd name="connsiteX3" fmla="*/ 0 w 65544"/>
              <a:gd name="connsiteY3" fmla="*/ 2640120 h 2640120"/>
            </a:gdLst>
            <a:ahLst/>
            <a:cxnLst>
              <a:cxn ang="0">
                <a:pos x="connsiteX0" y="connsiteY0"/>
              </a:cxn>
              <a:cxn ang="0">
                <a:pos x="connsiteX1" y="connsiteY1"/>
              </a:cxn>
              <a:cxn ang="0">
                <a:pos x="connsiteX2" y="connsiteY2"/>
              </a:cxn>
              <a:cxn ang="0">
                <a:pos x="connsiteX3" y="connsiteY3"/>
              </a:cxn>
            </a:cxnLst>
            <a:rect l="l" t="t" r="r" b="b"/>
            <a:pathLst>
              <a:path w="65544" h="2640120">
                <a:moveTo>
                  <a:pt x="0" y="0"/>
                </a:moveTo>
                <a:lnTo>
                  <a:pt x="65544" y="0"/>
                </a:lnTo>
                <a:lnTo>
                  <a:pt x="65544" y="2640120"/>
                </a:lnTo>
                <a:lnTo>
                  <a:pt x="0" y="2640120"/>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0" name="任意形状 289"/>
          <p:cNvSpPr/>
          <p:nvPr/>
        </p:nvSpPr>
        <p:spPr>
          <a:xfrm>
            <a:off x="827693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1" name="任意形状 290"/>
          <p:cNvSpPr/>
          <p:nvPr/>
        </p:nvSpPr>
        <p:spPr>
          <a:xfrm>
            <a:off x="735767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2" name="任意形状 291"/>
          <p:cNvSpPr/>
          <p:nvPr/>
        </p:nvSpPr>
        <p:spPr>
          <a:xfrm>
            <a:off x="643841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3" name="任意形状 292"/>
          <p:cNvSpPr/>
          <p:nvPr/>
        </p:nvSpPr>
        <p:spPr>
          <a:xfrm>
            <a:off x="551915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4" name="任意形状 293"/>
          <p:cNvSpPr/>
          <p:nvPr/>
        </p:nvSpPr>
        <p:spPr>
          <a:xfrm>
            <a:off x="4603724"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5" name="任意形状 294"/>
          <p:cNvSpPr/>
          <p:nvPr/>
        </p:nvSpPr>
        <p:spPr>
          <a:xfrm>
            <a:off x="919619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6" name="任意形状 295"/>
          <p:cNvSpPr/>
          <p:nvPr/>
        </p:nvSpPr>
        <p:spPr>
          <a:xfrm>
            <a:off x="1011545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7" name="任意形状 296"/>
          <p:cNvSpPr/>
          <p:nvPr/>
        </p:nvSpPr>
        <p:spPr>
          <a:xfrm>
            <a:off x="10837553"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8" name="任意形状 297"/>
          <p:cNvSpPr/>
          <p:nvPr/>
        </p:nvSpPr>
        <p:spPr>
          <a:xfrm>
            <a:off x="11676521"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grpSp>
        <p:nvGrpSpPr>
          <p:cNvPr id="458" name="组合 457"/>
          <p:cNvGrpSpPr/>
          <p:nvPr/>
        </p:nvGrpSpPr>
        <p:grpSpPr>
          <a:xfrm>
            <a:off x="864826" y="1661620"/>
            <a:ext cx="2152314" cy="1286432"/>
            <a:chOff x="864826" y="1661620"/>
            <a:chExt cx="2152314" cy="1286432"/>
          </a:xfrm>
        </p:grpSpPr>
        <p:sp>
          <p:nvSpPr>
            <p:cNvPr id="299" name="任意形状 298"/>
            <p:cNvSpPr/>
            <p:nvPr/>
          </p:nvSpPr>
          <p:spPr>
            <a:xfrm>
              <a:off x="864826" y="1661620"/>
              <a:ext cx="2152314" cy="1286432"/>
            </a:xfrm>
            <a:custGeom>
              <a:avLst/>
              <a:gdLst>
                <a:gd name="connsiteX0" fmla="*/ 0 w 2152314"/>
                <a:gd name="connsiteY0" fmla="*/ 0 h 1286432"/>
                <a:gd name="connsiteX1" fmla="*/ 2152314 w 2152314"/>
                <a:gd name="connsiteY1" fmla="*/ 0 h 1286432"/>
                <a:gd name="connsiteX2" fmla="*/ 2152314 w 2152314"/>
                <a:gd name="connsiteY2" fmla="*/ 1286433 h 1286432"/>
                <a:gd name="connsiteX3" fmla="*/ 0 w 2152314"/>
                <a:gd name="connsiteY3" fmla="*/ 1286433 h 1286432"/>
              </a:gdLst>
              <a:ahLst/>
              <a:cxnLst>
                <a:cxn ang="0">
                  <a:pos x="connsiteX0" y="connsiteY0"/>
                </a:cxn>
                <a:cxn ang="0">
                  <a:pos x="connsiteX1" y="connsiteY1"/>
                </a:cxn>
                <a:cxn ang="0">
                  <a:pos x="connsiteX2" y="connsiteY2"/>
                </a:cxn>
                <a:cxn ang="0">
                  <a:pos x="connsiteX3" y="connsiteY3"/>
                </a:cxn>
              </a:cxnLst>
              <a:rect l="l" t="t" r="r" b="b"/>
              <a:pathLst>
                <a:path w="2152314" h="1286432">
                  <a:moveTo>
                    <a:pt x="0" y="0"/>
                  </a:moveTo>
                  <a:lnTo>
                    <a:pt x="2152314" y="0"/>
                  </a:lnTo>
                  <a:lnTo>
                    <a:pt x="2152314" y="1286433"/>
                  </a:lnTo>
                  <a:lnTo>
                    <a:pt x="0" y="1286433"/>
                  </a:lnTo>
                  <a:close/>
                </a:path>
              </a:pathLst>
            </a:custGeom>
            <a:noFill/>
            <a:ln w="819" cap="flat">
              <a:solidFill>
                <a:srgbClr val="000000">
                  <a:alpha val="30000"/>
                </a:srgbClr>
              </a:solidFill>
              <a:prstDash val="solid"/>
              <a:miter/>
            </a:ln>
          </p:spPr>
          <p:txBody>
            <a:bodyPr rtlCol="0" anchor="ctr"/>
            <a:lstStyle/>
            <a:p>
              <a:endParaRPr lang="zh-CN" altLang="en-US"/>
            </a:p>
          </p:txBody>
        </p:sp>
        <p:sp>
          <p:nvSpPr>
            <p:cNvPr id="300" name="任意形状 299"/>
            <p:cNvSpPr/>
            <p:nvPr/>
          </p:nvSpPr>
          <p:spPr>
            <a:xfrm>
              <a:off x="910297" y="2400262"/>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7E9445"/>
            </a:solidFill>
            <a:ln w="3274" cap="flat">
              <a:noFill/>
              <a:prstDash val="solid"/>
              <a:miter/>
            </a:ln>
          </p:spPr>
          <p:txBody>
            <a:bodyPr rtlCol="0" anchor="ctr"/>
            <a:lstStyle/>
            <a:p>
              <a:endParaRPr lang="zh-CN" altLang="en-US"/>
            </a:p>
          </p:txBody>
        </p:sp>
        <p:sp>
          <p:nvSpPr>
            <p:cNvPr id="301" name="任意形状 300"/>
            <p:cNvSpPr/>
            <p:nvPr/>
          </p:nvSpPr>
          <p:spPr>
            <a:xfrm>
              <a:off x="916852" y="1883041"/>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C13018"/>
            </a:solidFill>
            <a:ln w="3274" cap="flat">
              <a:noFill/>
              <a:prstDash val="solid"/>
              <a:miter/>
            </a:ln>
          </p:spPr>
          <p:txBody>
            <a:bodyPr rtlCol="0" anchor="ctr"/>
            <a:lstStyle/>
            <a:p>
              <a:endParaRPr lang="zh-CN" altLang="en-US"/>
            </a:p>
          </p:txBody>
        </p:sp>
        <p:sp>
          <p:nvSpPr>
            <p:cNvPr id="302" name="任意形状 301"/>
            <p:cNvSpPr/>
            <p:nvPr/>
          </p:nvSpPr>
          <p:spPr>
            <a:xfrm>
              <a:off x="910297" y="2141651"/>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C96F07"/>
            </a:solidFill>
            <a:ln w="3274" cap="flat">
              <a:noFill/>
              <a:prstDash val="solid"/>
              <a:miter/>
            </a:ln>
          </p:spPr>
          <p:txBody>
            <a:bodyPr rtlCol="0" anchor="ctr"/>
            <a:lstStyle/>
            <a:p>
              <a:endParaRPr lang="zh-CN" altLang="en-US"/>
            </a:p>
          </p:txBody>
        </p:sp>
        <p:sp>
          <p:nvSpPr>
            <p:cNvPr id="303" name="任意形状 302"/>
            <p:cNvSpPr/>
            <p:nvPr/>
          </p:nvSpPr>
          <p:spPr>
            <a:xfrm>
              <a:off x="900466" y="2658873"/>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3A5C84"/>
            </a:solidFill>
            <a:ln w="3274" cap="flat">
              <a:noFill/>
              <a:prstDash val="solid"/>
              <a:miter/>
            </a:ln>
          </p:spPr>
          <p:txBody>
            <a:bodyPr rtlCol="0" anchor="ctr"/>
            <a:lstStyle/>
            <a:p>
              <a:endParaRPr lang="zh-CN" altLang="en-US"/>
            </a:p>
          </p:txBody>
        </p:sp>
        <p:sp>
          <p:nvSpPr>
            <p:cNvPr id="304" name="任意形状 303"/>
            <p:cNvSpPr/>
            <p:nvPr/>
          </p:nvSpPr>
          <p:spPr>
            <a:xfrm>
              <a:off x="946989" y="2784652"/>
              <a:ext cx="1285633" cy="96872"/>
            </a:xfrm>
            <a:custGeom>
              <a:avLst/>
              <a:gdLst>
                <a:gd name="connsiteX0" fmla="*/ 0 w 1285633"/>
                <a:gd name="connsiteY0" fmla="*/ 95290 h 96872"/>
                <a:gd name="connsiteX1" fmla="*/ 0 w 1285633"/>
                <a:gd name="connsiteY1" fmla="*/ 0 h 96872"/>
                <a:gd name="connsiteX2" fmla="*/ 14384 w 1285633"/>
                <a:gd name="connsiteY2" fmla="*/ 0 h 96872"/>
                <a:gd name="connsiteX3" fmla="*/ 14384 w 1285633"/>
                <a:gd name="connsiteY3" fmla="*/ 82912 h 96872"/>
                <a:gd name="connsiteX4" fmla="*/ 57584 w 1285633"/>
                <a:gd name="connsiteY4" fmla="*/ 82912 h 96872"/>
                <a:gd name="connsiteX5" fmla="*/ 57584 w 1285633"/>
                <a:gd name="connsiteY5" fmla="*/ 95290 h 96872"/>
                <a:gd name="connsiteX6" fmla="*/ 0 w 1285633"/>
                <a:gd name="connsiteY6" fmla="*/ 95290 h 96872"/>
                <a:gd name="connsiteX7" fmla="*/ 73993 w 1285633"/>
                <a:gd name="connsiteY7" fmla="*/ 95290 h 96872"/>
                <a:gd name="connsiteX8" fmla="*/ 73993 w 1285633"/>
                <a:gd name="connsiteY8" fmla="*/ 0 h 96872"/>
                <a:gd name="connsiteX9" fmla="*/ 88378 w 1285633"/>
                <a:gd name="connsiteY9" fmla="*/ 0 h 96872"/>
                <a:gd name="connsiteX10" fmla="*/ 88378 w 1285633"/>
                <a:gd name="connsiteY10" fmla="*/ 82912 h 96872"/>
                <a:gd name="connsiteX11" fmla="*/ 131578 w 1285633"/>
                <a:gd name="connsiteY11" fmla="*/ 82912 h 96872"/>
                <a:gd name="connsiteX12" fmla="*/ 131578 w 1285633"/>
                <a:gd name="connsiteY12" fmla="*/ 95290 h 96872"/>
                <a:gd name="connsiteX13" fmla="*/ 73993 w 1285633"/>
                <a:gd name="connsiteY13" fmla="*/ 95290 h 96872"/>
                <a:gd name="connsiteX14" fmla="*/ 147987 w 1285633"/>
                <a:gd name="connsiteY14" fmla="*/ 0 h 96872"/>
                <a:gd name="connsiteX15" fmla="*/ 165444 w 1285633"/>
                <a:gd name="connsiteY15" fmla="*/ 0 h 96872"/>
                <a:gd name="connsiteX16" fmla="*/ 195795 w 1285633"/>
                <a:gd name="connsiteY16" fmla="*/ 74074 h 96872"/>
                <a:gd name="connsiteX17" fmla="*/ 196912 w 1285633"/>
                <a:gd name="connsiteY17" fmla="*/ 74074 h 96872"/>
                <a:gd name="connsiteX18" fmla="*/ 227265 w 1285633"/>
                <a:gd name="connsiteY18" fmla="*/ 0 h 96872"/>
                <a:gd name="connsiteX19" fmla="*/ 244720 w 1285633"/>
                <a:gd name="connsiteY19" fmla="*/ 0 h 96872"/>
                <a:gd name="connsiteX20" fmla="*/ 244720 w 1285633"/>
                <a:gd name="connsiteY20" fmla="*/ 95290 h 96872"/>
                <a:gd name="connsiteX21" fmla="*/ 231034 w 1285633"/>
                <a:gd name="connsiteY21" fmla="*/ 95290 h 96872"/>
                <a:gd name="connsiteX22" fmla="*/ 231034 w 1285633"/>
                <a:gd name="connsiteY22" fmla="*/ 26336 h 96872"/>
                <a:gd name="connsiteX23" fmla="*/ 230149 w 1285633"/>
                <a:gd name="connsiteY23" fmla="*/ 26336 h 96872"/>
                <a:gd name="connsiteX24" fmla="*/ 202033 w 1285633"/>
                <a:gd name="connsiteY24" fmla="*/ 95149 h 96872"/>
                <a:gd name="connsiteX25" fmla="*/ 190675 w 1285633"/>
                <a:gd name="connsiteY25" fmla="*/ 95149 h 96872"/>
                <a:gd name="connsiteX26" fmla="*/ 162558 w 1285633"/>
                <a:gd name="connsiteY26" fmla="*/ 26287 h 96872"/>
                <a:gd name="connsiteX27" fmla="*/ 161673 w 1285633"/>
                <a:gd name="connsiteY27" fmla="*/ 26287 h 96872"/>
                <a:gd name="connsiteX28" fmla="*/ 161673 w 1285633"/>
                <a:gd name="connsiteY28" fmla="*/ 95290 h 96872"/>
                <a:gd name="connsiteX29" fmla="*/ 147987 w 1285633"/>
                <a:gd name="connsiteY29" fmla="*/ 95290 h 96872"/>
                <a:gd name="connsiteX30" fmla="*/ 147987 w 1285633"/>
                <a:gd name="connsiteY30" fmla="*/ 0 h 96872"/>
                <a:gd name="connsiteX31" fmla="*/ 306646 w 1285633"/>
                <a:gd name="connsiteY31" fmla="*/ 48993 h 96872"/>
                <a:gd name="connsiteX32" fmla="*/ 306646 w 1285633"/>
                <a:gd name="connsiteY32" fmla="*/ 61044 h 96872"/>
                <a:gd name="connsiteX33" fmla="*/ 264377 w 1285633"/>
                <a:gd name="connsiteY33" fmla="*/ 61044 h 96872"/>
                <a:gd name="connsiteX34" fmla="*/ 264377 w 1285633"/>
                <a:gd name="connsiteY34" fmla="*/ 48993 h 96872"/>
                <a:gd name="connsiteX35" fmla="*/ 306646 w 1285633"/>
                <a:gd name="connsiteY35" fmla="*/ 48993 h 96872"/>
                <a:gd name="connsiteX36" fmla="*/ 326313 w 1285633"/>
                <a:gd name="connsiteY36" fmla="*/ 95290 h 96872"/>
                <a:gd name="connsiteX37" fmla="*/ 326313 w 1285633"/>
                <a:gd name="connsiteY37" fmla="*/ 0 h 96872"/>
                <a:gd name="connsiteX38" fmla="*/ 340231 w 1285633"/>
                <a:gd name="connsiteY38" fmla="*/ 0 h 96872"/>
                <a:gd name="connsiteX39" fmla="*/ 340231 w 1285633"/>
                <a:gd name="connsiteY39" fmla="*/ 35409 h 96872"/>
                <a:gd name="connsiteX40" fmla="*/ 341070 w 1285633"/>
                <a:gd name="connsiteY40" fmla="*/ 35409 h 96872"/>
                <a:gd name="connsiteX41" fmla="*/ 344564 w 1285633"/>
                <a:gd name="connsiteY41" fmla="*/ 30243 h 96872"/>
                <a:gd name="connsiteX42" fmla="*/ 350892 w 1285633"/>
                <a:gd name="connsiteY42" fmla="*/ 25124 h 96872"/>
                <a:gd name="connsiteX43" fmla="*/ 361599 w 1285633"/>
                <a:gd name="connsiteY43" fmla="*/ 22893 h 96872"/>
                <a:gd name="connsiteX44" fmla="*/ 377054 w 1285633"/>
                <a:gd name="connsiteY44" fmla="*/ 27266 h 96872"/>
                <a:gd name="connsiteX45" fmla="*/ 387715 w 1285633"/>
                <a:gd name="connsiteY45" fmla="*/ 39874 h 96872"/>
                <a:gd name="connsiteX46" fmla="*/ 391625 w 1285633"/>
                <a:gd name="connsiteY46" fmla="*/ 59694 h 96872"/>
                <a:gd name="connsiteX47" fmla="*/ 387761 w 1285633"/>
                <a:gd name="connsiteY47" fmla="*/ 79564 h 96872"/>
                <a:gd name="connsiteX48" fmla="*/ 377149 w 1285633"/>
                <a:gd name="connsiteY48" fmla="*/ 92263 h 96872"/>
                <a:gd name="connsiteX49" fmla="*/ 361740 w 1285633"/>
                <a:gd name="connsiteY49" fmla="*/ 96685 h 96872"/>
                <a:gd name="connsiteX50" fmla="*/ 351079 w 1285633"/>
                <a:gd name="connsiteY50" fmla="*/ 94497 h 96872"/>
                <a:gd name="connsiteX51" fmla="*/ 344655 w 1285633"/>
                <a:gd name="connsiteY51" fmla="*/ 89381 h 96872"/>
                <a:gd name="connsiteX52" fmla="*/ 341070 w 1285633"/>
                <a:gd name="connsiteY52" fmla="*/ 84169 h 96872"/>
                <a:gd name="connsiteX53" fmla="*/ 339907 w 1285633"/>
                <a:gd name="connsiteY53" fmla="*/ 84169 h 96872"/>
                <a:gd name="connsiteX54" fmla="*/ 339907 w 1285633"/>
                <a:gd name="connsiteY54" fmla="*/ 95290 h 96872"/>
                <a:gd name="connsiteX55" fmla="*/ 326313 w 1285633"/>
                <a:gd name="connsiteY55" fmla="*/ 95290 h 96872"/>
                <a:gd name="connsiteX56" fmla="*/ 339953 w 1285633"/>
                <a:gd name="connsiteY56" fmla="*/ 59557 h 96872"/>
                <a:gd name="connsiteX57" fmla="*/ 342142 w 1285633"/>
                <a:gd name="connsiteY57" fmla="*/ 72770 h 96872"/>
                <a:gd name="connsiteX58" fmla="*/ 348473 w 1285633"/>
                <a:gd name="connsiteY58" fmla="*/ 81657 h 96872"/>
                <a:gd name="connsiteX59" fmla="*/ 358620 w 1285633"/>
                <a:gd name="connsiteY59" fmla="*/ 84821 h 96872"/>
                <a:gd name="connsiteX60" fmla="*/ 369048 w 1285633"/>
                <a:gd name="connsiteY60" fmla="*/ 81516 h 96872"/>
                <a:gd name="connsiteX61" fmla="*/ 375379 w 1285633"/>
                <a:gd name="connsiteY61" fmla="*/ 72443 h 96872"/>
                <a:gd name="connsiteX62" fmla="*/ 377569 w 1285633"/>
                <a:gd name="connsiteY62" fmla="*/ 59557 h 96872"/>
                <a:gd name="connsiteX63" fmla="*/ 375425 w 1285633"/>
                <a:gd name="connsiteY63" fmla="*/ 46854 h 96872"/>
                <a:gd name="connsiteX64" fmla="*/ 369094 w 1285633"/>
                <a:gd name="connsiteY64" fmla="*/ 37967 h 96872"/>
                <a:gd name="connsiteX65" fmla="*/ 358620 w 1285633"/>
                <a:gd name="connsiteY65" fmla="*/ 34708 h 96872"/>
                <a:gd name="connsiteX66" fmla="*/ 348378 w 1285633"/>
                <a:gd name="connsiteY66" fmla="*/ 37826 h 96872"/>
                <a:gd name="connsiteX67" fmla="*/ 342096 w 1285633"/>
                <a:gd name="connsiteY67" fmla="*/ 46526 h 96872"/>
                <a:gd name="connsiteX68" fmla="*/ 339953 w 1285633"/>
                <a:gd name="connsiteY68" fmla="*/ 59557 h 96872"/>
                <a:gd name="connsiteX69" fmla="*/ 428064 w 1285633"/>
                <a:gd name="connsiteY69" fmla="*/ 96872 h 96872"/>
                <a:gd name="connsiteX70" fmla="*/ 415774 w 1285633"/>
                <a:gd name="connsiteY70" fmla="*/ 94360 h 96872"/>
                <a:gd name="connsiteX71" fmla="*/ 407070 w 1285633"/>
                <a:gd name="connsiteY71" fmla="*/ 86960 h 96872"/>
                <a:gd name="connsiteX72" fmla="*/ 403904 w 1285633"/>
                <a:gd name="connsiteY72" fmla="*/ 75096 h 96872"/>
                <a:gd name="connsiteX73" fmla="*/ 406231 w 1285633"/>
                <a:gd name="connsiteY73" fmla="*/ 65138 h 96872"/>
                <a:gd name="connsiteX74" fmla="*/ 412517 w 1285633"/>
                <a:gd name="connsiteY74" fmla="*/ 58951 h 96872"/>
                <a:gd name="connsiteX75" fmla="*/ 421359 w 1285633"/>
                <a:gd name="connsiteY75" fmla="*/ 55508 h 96872"/>
                <a:gd name="connsiteX76" fmla="*/ 431321 w 1285633"/>
                <a:gd name="connsiteY76" fmla="*/ 53739 h 96872"/>
                <a:gd name="connsiteX77" fmla="*/ 441750 w 1285633"/>
                <a:gd name="connsiteY77" fmla="*/ 52530 h 96872"/>
                <a:gd name="connsiteX78" fmla="*/ 447570 w 1285633"/>
                <a:gd name="connsiteY78" fmla="*/ 50903 h 96872"/>
                <a:gd name="connsiteX79" fmla="*/ 449386 w 1285633"/>
                <a:gd name="connsiteY79" fmla="*/ 47273 h 96872"/>
                <a:gd name="connsiteX80" fmla="*/ 449386 w 1285633"/>
                <a:gd name="connsiteY80" fmla="*/ 46946 h 96872"/>
                <a:gd name="connsiteX81" fmla="*/ 445938 w 1285633"/>
                <a:gd name="connsiteY81" fmla="*/ 37502 h 96872"/>
                <a:gd name="connsiteX82" fmla="*/ 435792 w 1285633"/>
                <a:gd name="connsiteY82" fmla="*/ 34151 h 96872"/>
                <a:gd name="connsiteX83" fmla="*/ 424711 w 1285633"/>
                <a:gd name="connsiteY83" fmla="*/ 37270 h 96872"/>
                <a:gd name="connsiteX84" fmla="*/ 419173 w 1285633"/>
                <a:gd name="connsiteY84" fmla="*/ 44109 h 96872"/>
                <a:gd name="connsiteX85" fmla="*/ 406090 w 1285633"/>
                <a:gd name="connsiteY85" fmla="*/ 41132 h 96872"/>
                <a:gd name="connsiteX86" fmla="*/ 412887 w 1285633"/>
                <a:gd name="connsiteY86" fmla="*/ 30614 h 96872"/>
                <a:gd name="connsiteX87" fmla="*/ 423269 w 1285633"/>
                <a:gd name="connsiteY87" fmla="*/ 24754 h 96872"/>
                <a:gd name="connsiteX88" fmla="*/ 435605 w 1285633"/>
                <a:gd name="connsiteY88" fmla="*/ 22893 h 96872"/>
                <a:gd name="connsiteX89" fmla="*/ 444683 w 1285633"/>
                <a:gd name="connsiteY89" fmla="*/ 23915 h 96872"/>
                <a:gd name="connsiteX90" fmla="*/ 453715 w 1285633"/>
                <a:gd name="connsiteY90" fmla="*/ 27544 h 96872"/>
                <a:gd name="connsiteX91" fmla="*/ 460649 w 1285633"/>
                <a:gd name="connsiteY91" fmla="*/ 35127 h 96872"/>
                <a:gd name="connsiteX92" fmla="*/ 463350 w 1285633"/>
                <a:gd name="connsiteY92" fmla="*/ 47830 h 96872"/>
                <a:gd name="connsiteX93" fmla="*/ 463350 w 1285633"/>
                <a:gd name="connsiteY93" fmla="*/ 95290 h 96872"/>
                <a:gd name="connsiteX94" fmla="*/ 449756 w 1285633"/>
                <a:gd name="connsiteY94" fmla="*/ 95290 h 96872"/>
                <a:gd name="connsiteX95" fmla="*/ 449756 w 1285633"/>
                <a:gd name="connsiteY95" fmla="*/ 85519 h 96872"/>
                <a:gd name="connsiteX96" fmla="*/ 449199 w 1285633"/>
                <a:gd name="connsiteY96" fmla="*/ 85519 h 96872"/>
                <a:gd name="connsiteX97" fmla="*/ 445148 w 1285633"/>
                <a:gd name="connsiteY97" fmla="*/ 90822 h 96872"/>
                <a:gd name="connsiteX98" fmla="*/ 438213 w 1285633"/>
                <a:gd name="connsiteY98" fmla="*/ 95149 h 96872"/>
                <a:gd name="connsiteX99" fmla="*/ 428064 w 1285633"/>
                <a:gd name="connsiteY99" fmla="*/ 96872 h 96872"/>
                <a:gd name="connsiteX100" fmla="*/ 431089 w 1285633"/>
                <a:gd name="connsiteY100" fmla="*/ 85706 h 96872"/>
                <a:gd name="connsiteX101" fmla="*/ 440960 w 1285633"/>
                <a:gd name="connsiteY101" fmla="*/ 83426 h 96872"/>
                <a:gd name="connsiteX102" fmla="*/ 447242 w 1285633"/>
                <a:gd name="connsiteY102" fmla="*/ 77468 h 96872"/>
                <a:gd name="connsiteX103" fmla="*/ 449431 w 1285633"/>
                <a:gd name="connsiteY103" fmla="*/ 69511 h 96872"/>
                <a:gd name="connsiteX104" fmla="*/ 449431 w 1285633"/>
                <a:gd name="connsiteY104" fmla="*/ 60300 h 96872"/>
                <a:gd name="connsiteX105" fmla="*/ 446544 w 1285633"/>
                <a:gd name="connsiteY105" fmla="*/ 61696 h 96872"/>
                <a:gd name="connsiteX106" fmla="*/ 441750 w 1285633"/>
                <a:gd name="connsiteY106" fmla="*/ 62767 h 96872"/>
                <a:gd name="connsiteX107" fmla="*/ 436490 w 1285633"/>
                <a:gd name="connsiteY107" fmla="*/ 63556 h 96872"/>
                <a:gd name="connsiteX108" fmla="*/ 432206 w 1285633"/>
                <a:gd name="connsiteY108" fmla="*/ 64116 h 96872"/>
                <a:gd name="connsiteX109" fmla="*/ 424806 w 1285633"/>
                <a:gd name="connsiteY109" fmla="*/ 65836 h 96872"/>
                <a:gd name="connsiteX110" fmla="*/ 419497 w 1285633"/>
                <a:gd name="connsiteY110" fmla="*/ 69328 h 96872"/>
                <a:gd name="connsiteX111" fmla="*/ 417544 w 1285633"/>
                <a:gd name="connsiteY111" fmla="*/ 75283 h 96872"/>
                <a:gd name="connsiteX112" fmla="*/ 421359 w 1285633"/>
                <a:gd name="connsiteY112" fmla="*/ 83098 h 96872"/>
                <a:gd name="connsiteX113" fmla="*/ 431089 w 1285633"/>
                <a:gd name="connsiteY113" fmla="*/ 85706 h 96872"/>
                <a:gd name="connsiteX114" fmla="*/ 535468 w 1285633"/>
                <a:gd name="connsiteY114" fmla="*/ 41269 h 96872"/>
                <a:gd name="connsiteX115" fmla="*/ 522854 w 1285633"/>
                <a:gd name="connsiteY115" fmla="*/ 43503 h 96872"/>
                <a:gd name="connsiteX116" fmla="*/ 520341 w 1285633"/>
                <a:gd name="connsiteY116" fmla="*/ 38898 h 96872"/>
                <a:gd name="connsiteX117" fmla="*/ 515779 w 1285633"/>
                <a:gd name="connsiteY117" fmla="*/ 35314 h 96872"/>
                <a:gd name="connsiteX118" fmla="*/ 508562 w 1285633"/>
                <a:gd name="connsiteY118" fmla="*/ 33919 h 96872"/>
                <a:gd name="connsiteX119" fmla="*/ 498695 w 1285633"/>
                <a:gd name="connsiteY119" fmla="*/ 36572 h 96872"/>
                <a:gd name="connsiteX120" fmla="*/ 494736 w 1285633"/>
                <a:gd name="connsiteY120" fmla="*/ 43316 h 96872"/>
                <a:gd name="connsiteX121" fmla="*/ 497390 w 1285633"/>
                <a:gd name="connsiteY121" fmla="*/ 49088 h 96872"/>
                <a:gd name="connsiteX122" fmla="*/ 505957 w 1285633"/>
                <a:gd name="connsiteY122" fmla="*/ 52668 h 96872"/>
                <a:gd name="connsiteX123" fmla="*/ 517316 w 1285633"/>
                <a:gd name="connsiteY123" fmla="*/ 55275 h 96872"/>
                <a:gd name="connsiteX124" fmla="*/ 532024 w 1285633"/>
                <a:gd name="connsiteY124" fmla="*/ 62302 h 96872"/>
                <a:gd name="connsiteX125" fmla="*/ 536864 w 1285633"/>
                <a:gd name="connsiteY125" fmla="*/ 74631 h 96872"/>
                <a:gd name="connsiteX126" fmla="*/ 533141 w 1285633"/>
                <a:gd name="connsiteY126" fmla="*/ 86076 h 96872"/>
                <a:gd name="connsiteX127" fmla="*/ 522854 w 1285633"/>
                <a:gd name="connsiteY127" fmla="*/ 93895 h 96872"/>
                <a:gd name="connsiteX128" fmla="*/ 507632 w 1285633"/>
                <a:gd name="connsiteY128" fmla="*/ 96731 h 96872"/>
                <a:gd name="connsiteX129" fmla="*/ 488034 w 1285633"/>
                <a:gd name="connsiteY129" fmla="*/ 91615 h 96872"/>
                <a:gd name="connsiteX130" fmla="*/ 478723 w 1285633"/>
                <a:gd name="connsiteY130" fmla="*/ 76957 h 96872"/>
                <a:gd name="connsiteX131" fmla="*/ 492176 w 1285633"/>
                <a:gd name="connsiteY131" fmla="*/ 74909 h 96872"/>
                <a:gd name="connsiteX132" fmla="*/ 497344 w 1285633"/>
                <a:gd name="connsiteY132" fmla="*/ 82866 h 96872"/>
                <a:gd name="connsiteX133" fmla="*/ 507540 w 1285633"/>
                <a:gd name="connsiteY133" fmla="*/ 85519 h 96872"/>
                <a:gd name="connsiteX134" fmla="*/ 518479 w 1285633"/>
                <a:gd name="connsiteY134" fmla="*/ 82679 h 96872"/>
                <a:gd name="connsiteX135" fmla="*/ 522576 w 1285633"/>
                <a:gd name="connsiteY135" fmla="*/ 75653 h 96872"/>
                <a:gd name="connsiteX136" fmla="*/ 520062 w 1285633"/>
                <a:gd name="connsiteY136" fmla="*/ 70025 h 96872"/>
                <a:gd name="connsiteX137" fmla="*/ 512472 w 1285633"/>
                <a:gd name="connsiteY137" fmla="*/ 66583 h 96872"/>
                <a:gd name="connsiteX138" fmla="*/ 500369 w 1285633"/>
                <a:gd name="connsiteY138" fmla="*/ 63930 h 96872"/>
                <a:gd name="connsiteX139" fmla="*/ 485566 w 1285633"/>
                <a:gd name="connsiteY139" fmla="*/ 56671 h 96872"/>
                <a:gd name="connsiteX140" fmla="*/ 480817 w 1285633"/>
                <a:gd name="connsiteY140" fmla="*/ 44063 h 96872"/>
                <a:gd name="connsiteX141" fmla="*/ 484357 w 1285633"/>
                <a:gd name="connsiteY141" fmla="*/ 32988 h 96872"/>
                <a:gd name="connsiteX142" fmla="*/ 494133 w 1285633"/>
                <a:gd name="connsiteY142" fmla="*/ 25589 h 96872"/>
                <a:gd name="connsiteX143" fmla="*/ 508425 w 1285633"/>
                <a:gd name="connsiteY143" fmla="*/ 22893 h 96872"/>
                <a:gd name="connsiteX144" fmla="*/ 526672 w 1285633"/>
                <a:gd name="connsiteY144" fmla="*/ 27918 h 96872"/>
                <a:gd name="connsiteX145" fmla="*/ 535468 w 1285633"/>
                <a:gd name="connsiteY145" fmla="*/ 41269 h 96872"/>
                <a:gd name="connsiteX146" fmla="*/ 582988 w 1285633"/>
                <a:gd name="connsiteY146" fmla="*/ 96731 h 96872"/>
                <a:gd name="connsiteX147" fmla="*/ 564786 w 1285633"/>
                <a:gd name="connsiteY147" fmla="*/ 92217 h 96872"/>
                <a:gd name="connsiteX148" fmla="*/ 553054 w 1285633"/>
                <a:gd name="connsiteY148" fmla="*/ 79423 h 96872"/>
                <a:gd name="connsiteX149" fmla="*/ 548957 w 1285633"/>
                <a:gd name="connsiteY149" fmla="*/ 60022 h 96872"/>
                <a:gd name="connsiteX150" fmla="*/ 553054 w 1285633"/>
                <a:gd name="connsiteY150" fmla="*/ 40666 h 96872"/>
                <a:gd name="connsiteX151" fmla="*/ 564599 w 1285633"/>
                <a:gd name="connsiteY151" fmla="*/ 27590 h 96872"/>
                <a:gd name="connsiteX152" fmla="*/ 582008 w 1285633"/>
                <a:gd name="connsiteY152" fmla="*/ 22893 h 96872"/>
                <a:gd name="connsiteX153" fmla="*/ 593740 w 1285633"/>
                <a:gd name="connsiteY153" fmla="*/ 24891 h 96872"/>
                <a:gd name="connsiteX154" fmla="*/ 603936 w 1285633"/>
                <a:gd name="connsiteY154" fmla="*/ 31174 h 96872"/>
                <a:gd name="connsiteX155" fmla="*/ 611057 w 1285633"/>
                <a:gd name="connsiteY155" fmla="*/ 42294 h 96872"/>
                <a:gd name="connsiteX156" fmla="*/ 613663 w 1285633"/>
                <a:gd name="connsiteY156" fmla="*/ 58810 h 96872"/>
                <a:gd name="connsiteX157" fmla="*/ 613663 w 1285633"/>
                <a:gd name="connsiteY157" fmla="*/ 63743 h 96872"/>
                <a:gd name="connsiteX158" fmla="*/ 556826 w 1285633"/>
                <a:gd name="connsiteY158" fmla="*/ 63743 h 96872"/>
                <a:gd name="connsiteX159" fmla="*/ 556826 w 1285633"/>
                <a:gd name="connsiteY159" fmla="*/ 53320 h 96872"/>
                <a:gd name="connsiteX160" fmla="*/ 600026 w 1285633"/>
                <a:gd name="connsiteY160" fmla="*/ 53320 h 96872"/>
                <a:gd name="connsiteX161" fmla="*/ 597791 w 1285633"/>
                <a:gd name="connsiteY161" fmla="*/ 43598 h 96872"/>
                <a:gd name="connsiteX162" fmla="*/ 591505 w 1285633"/>
                <a:gd name="connsiteY162" fmla="*/ 36850 h 96872"/>
                <a:gd name="connsiteX163" fmla="*/ 582103 w 1285633"/>
                <a:gd name="connsiteY163" fmla="*/ 34384 h 96872"/>
                <a:gd name="connsiteX164" fmla="*/ 571862 w 1285633"/>
                <a:gd name="connsiteY164" fmla="*/ 37270 h 96872"/>
                <a:gd name="connsiteX165" fmla="*/ 565157 w 1285633"/>
                <a:gd name="connsiteY165" fmla="*/ 44712 h 96872"/>
                <a:gd name="connsiteX166" fmla="*/ 562830 w 1285633"/>
                <a:gd name="connsiteY166" fmla="*/ 54624 h 96872"/>
                <a:gd name="connsiteX167" fmla="*/ 562830 w 1285633"/>
                <a:gd name="connsiteY167" fmla="*/ 62767 h 96872"/>
                <a:gd name="connsiteX168" fmla="*/ 565343 w 1285633"/>
                <a:gd name="connsiteY168" fmla="*/ 74955 h 96872"/>
                <a:gd name="connsiteX169" fmla="*/ 572465 w 1285633"/>
                <a:gd name="connsiteY169" fmla="*/ 82633 h 96872"/>
                <a:gd name="connsiteX170" fmla="*/ 583126 w 1285633"/>
                <a:gd name="connsiteY170" fmla="*/ 85241 h 96872"/>
                <a:gd name="connsiteX171" fmla="*/ 590342 w 1285633"/>
                <a:gd name="connsiteY171" fmla="*/ 84124 h 96872"/>
                <a:gd name="connsiteX172" fmla="*/ 595976 w 1285633"/>
                <a:gd name="connsiteY172" fmla="*/ 80681 h 96872"/>
                <a:gd name="connsiteX173" fmla="*/ 599607 w 1285633"/>
                <a:gd name="connsiteY173" fmla="*/ 75050 h 96872"/>
                <a:gd name="connsiteX174" fmla="*/ 612781 w 1285633"/>
                <a:gd name="connsiteY174" fmla="*/ 77422 h 96872"/>
                <a:gd name="connsiteX175" fmla="*/ 607102 w 1285633"/>
                <a:gd name="connsiteY175" fmla="*/ 87612 h 96872"/>
                <a:gd name="connsiteX176" fmla="*/ 596906 w 1285633"/>
                <a:gd name="connsiteY176" fmla="*/ 94360 h 96872"/>
                <a:gd name="connsiteX177" fmla="*/ 582988 w 1285633"/>
                <a:gd name="connsiteY177" fmla="*/ 96731 h 96872"/>
                <a:gd name="connsiteX178" fmla="*/ 655873 w 1285633"/>
                <a:gd name="connsiteY178" fmla="*/ 96685 h 96872"/>
                <a:gd name="connsiteX179" fmla="*/ 640421 w 1285633"/>
                <a:gd name="connsiteY179" fmla="*/ 92263 h 96872"/>
                <a:gd name="connsiteX180" fmla="*/ 629806 w 1285633"/>
                <a:gd name="connsiteY180" fmla="*/ 79564 h 96872"/>
                <a:gd name="connsiteX181" fmla="*/ 625988 w 1285633"/>
                <a:gd name="connsiteY181" fmla="*/ 59694 h 96872"/>
                <a:gd name="connsiteX182" fmla="*/ 629852 w 1285633"/>
                <a:gd name="connsiteY182" fmla="*/ 39874 h 96872"/>
                <a:gd name="connsiteX183" fmla="*/ 640559 w 1285633"/>
                <a:gd name="connsiteY183" fmla="*/ 27266 h 96872"/>
                <a:gd name="connsiteX184" fmla="*/ 655968 w 1285633"/>
                <a:gd name="connsiteY184" fmla="*/ 22893 h 96872"/>
                <a:gd name="connsiteX185" fmla="*/ 666675 w 1285633"/>
                <a:gd name="connsiteY185" fmla="*/ 25124 h 96872"/>
                <a:gd name="connsiteX186" fmla="*/ 673007 w 1285633"/>
                <a:gd name="connsiteY186" fmla="*/ 30243 h 96872"/>
                <a:gd name="connsiteX187" fmla="*/ 676543 w 1285633"/>
                <a:gd name="connsiteY187" fmla="*/ 35409 h 96872"/>
                <a:gd name="connsiteX188" fmla="*/ 677382 w 1285633"/>
                <a:gd name="connsiteY188" fmla="*/ 35409 h 96872"/>
                <a:gd name="connsiteX189" fmla="*/ 677382 w 1285633"/>
                <a:gd name="connsiteY189" fmla="*/ 0 h 96872"/>
                <a:gd name="connsiteX190" fmla="*/ 691300 w 1285633"/>
                <a:gd name="connsiteY190" fmla="*/ 0 h 96872"/>
                <a:gd name="connsiteX191" fmla="*/ 691300 w 1285633"/>
                <a:gd name="connsiteY191" fmla="*/ 95290 h 96872"/>
                <a:gd name="connsiteX192" fmla="*/ 677706 w 1285633"/>
                <a:gd name="connsiteY192" fmla="*/ 95290 h 96872"/>
                <a:gd name="connsiteX193" fmla="*/ 677706 w 1285633"/>
                <a:gd name="connsiteY193" fmla="*/ 84169 h 96872"/>
                <a:gd name="connsiteX194" fmla="*/ 676543 w 1285633"/>
                <a:gd name="connsiteY194" fmla="*/ 84169 h 96872"/>
                <a:gd name="connsiteX195" fmla="*/ 672912 w 1285633"/>
                <a:gd name="connsiteY195" fmla="*/ 89381 h 96872"/>
                <a:gd name="connsiteX196" fmla="*/ 666488 w 1285633"/>
                <a:gd name="connsiteY196" fmla="*/ 94497 h 96872"/>
                <a:gd name="connsiteX197" fmla="*/ 655873 w 1285633"/>
                <a:gd name="connsiteY197" fmla="*/ 96685 h 96872"/>
                <a:gd name="connsiteX198" fmla="*/ 658947 w 1285633"/>
                <a:gd name="connsiteY198" fmla="*/ 84821 h 96872"/>
                <a:gd name="connsiteX199" fmla="*/ 669097 w 1285633"/>
                <a:gd name="connsiteY199" fmla="*/ 81657 h 96872"/>
                <a:gd name="connsiteX200" fmla="*/ 675425 w 1285633"/>
                <a:gd name="connsiteY200" fmla="*/ 72770 h 96872"/>
                <a:gd name="connsiteX201" fmla="*/ 677614 w 1285633"/>
                <a:gd name="connsiteY201" fmla="*/ 59557 h 96872"/>
                <a:gd name="connsiteX202" fmla="*/ 675474 w 1285633"/>
                <a:gd name="connsiteY202" fmla="*/ 46526 h 96872"/>
                <a:gd name="connsiteX203" fmla="*/ 669189 w 1285633"/>
                <a:gd name="connsiteY203" fmla="*/ 37826 h 96872"/>
                <a:gd name="connsiteX204" fmla="*/ 658947 w 1285633"/>
                <a:gd name="connsiteY204" fmla="*/ 34708 h 96872"/>
                <a:gd name="connsiteX205" fmla="*/ 648473 w 1285633"/>
                <a:gd name="connsiteY205" fmla="*/ 37967 h 96872"/>
                <a:gd name="connsiteX206" fmla="*/ 642142 w 1285633"/>
                <a:gd name="connsiteY206" fmla="*/ 46854 h 96872"/>
                <a:gd name="connsiteX207" fmla="*/ 640048 w 1285633"/>
                <a:gd name="connsiteY207" fmla="*/ 59557 h 96872"/>
                <a:gd name="connsiteX208" fmla="*/ 642188 w 1285633"/>
                <a:gd name="connsiteY208" fmla="*/ 72443 h 96872"/>
                <a:gd name="connsiteX209" fmla="*/ 648519 w 1285633"/>
                <a:gd name="connsiteY209" fmla="*/ 81516 h 96872"/>
                <a:gd name="connsiteX210" fmla="*/ 658947 w 1285633"/>
                <a:gd name="connsiteY210" fmla="*/ 84821 h 96872"/>
                <a:gd name="connsiteX211" fmla="*/ 746977 w 1285633"/>
                <a:gd name="connsiteY211" fmla="*/ 0 h 96872"/>
                <a:gd name="connsiteX212" fmla="*/ 764431 w 1285633"/>
                <a:gd name="connsiteY212" fmla="*/ 0 h 96872"/>
                <a:gd name="connsiteX213" fmla="*/ 794785 w 1285633"/>
                <a:gd name="connsiteY213" fmla="*/ 74074 h 96872"/>
                <a:gd name="connsiteX214" fmla="*/ 795902 w 1285633"/>
                <a:gd name="connsiteY214" fmla="*/ 74074 h 96872"/>
                <a:gd name="connsiteX215" fmla="*/ 826253 w 1285633"/>
                <a:gd name="connsiteY215" fmla="*/ 0 h 96872"/>
                <a:gd name="connsiteX216" fmla="*/ 843710 w 1285633"/>
                <a:gd name="connsiteY216" fmla="*/ 0 h 96872"/>
                <a:gd name="connsiteX217" fmla="*/ 843710 w 1285633"/>
                <a:gd name="connsiteY217" fmla="*/ 95290 h 96872"/>
                <a:gd name="connsiteX218" fmla="*/ 830025 w 1285633"/>
                <a:gd name="connsiteY218" fmla="*/ 95290 h 96872"/>
                <a:gd name="connsiteX219" fmla="*/ 830025 w 1285633"/>
                <a:gd name="connsiteY219" fmla="*/ 26336 h 96872"/>
                <a:gd name="connsiteX220" fmla="*/ 829140 w 1285633"/>
                <a:gd name="connsiteY220" fmla="*/ 26336 h 96872"/>
                <a:gd name="connsiteX221" fmla="*/ 801021 w 1285633"/>
                <a:gd name="connsiteY221" fmla="*/ 95149 h 96872"/>
                <a:gd name="connsiteX222" fmla="*/ 789663 w 1285633"/>
                <a:gd name="connsiteY222" fmla="*/ 95149 h 96872"/>
                <a:gd name="connsiteX223" fmla="*/ 761547 w 1285633"/>
                <a:gd name="connsiteY223" fmla="*/ 26287 h 96872"/>
                <a:gd name="connsiteX224" fmla="*/ 760662 w 1285633"/>
                <a:gd name="connsiteY224" fmla="*/ 26287 h 96872"/>
                <a:gd name="connsiteX225" fmla="*/ 760662 w 1285633"/>
                <a:gd name="connsiteY225" fmla="*/ 95290 h 96872"/>
                <a:gd name="connsiteX226" fmla="*/ 746977 w 1285633"/>
                <a:gd name="connsiteY226" fmla="*/ 95290 h 96872"/>
                <a:gd name="connsiteX227" fmla="*/ 746977 w 1285633"/>
                <a:gd name="connsiteY227" fmla="*/ 0 h 96872"/>
                <a:gd name="connsiteX228" fmla="*/ 894324 w 1285633"/>
                <a:gd name="connsiteY228" fmla="*/ 96731 h 96872"/>
                <a:gd name="connsiteX229" fmla="*/ 876122 w 1285633"/>
                <a:gd name="connsiteY229" fmla="*/ 92217 h 96872"/>
                <a:gd name="connsiteX230" fmla="*/ 864390 w 1285633"/>
                <a:gd name="connsiteY230" fmla="*/ 79423 h 96872"/>
                <a:gd name="connsiteX231" fmla="*/ 860293 w 1285633"/>
                <a:gd name="connsiteY231" fmla="*/ 60022 h 96872"/>
                <a:gd name="connsiteX232" fmla="*/ 864390 w 1285633"/>
                <a:gd name="connsiteY232" fmla="*/ 40666 h 96872"/>
                <a:gd name="connsiteX233" fmla="*/ 875935 w 1285633"/>
                <a:gd name="connsiteY233" fmla="*/ 27590 h 96872"/>
                <a:gd name="connsiteX234" fmla="*/ 893344 w 1285633"/>
                <a:gd name="connsiteY234" fmla="*/ 22893 h 96872"/>
                <a:gd name="connsiteX235" fmla="*/ 905076 w 1285633"/>
                <a:gd name="connsiteY235" fmla="*/ 24891 h 96872"/>
                <a:gd name="connsiteX236" fmla="*/ 915272 w 1285633"/>
                <a:gd name="connsiteY236" fmla="*/ 31174 h 96872"/>
                <a:gd name="connsiteX237" fmla="*/ 922393 w 1285633"/>
                <a:gd name="connsiteY237" fmla="*/ 42294 h 96872"/>
                <a:gd name="connsiteX238" fmla="*/ 924999 w 1285633"/>
                <a:gd name="connsiteY238" fmla="*/ 58810 h 96872"/>
                <a:gd name="connsiteX239" fmla="*/ 924999 w 1285633"/>
                <a:gd name="connsiteY239" fmla="*/ 63743 h 96872"/>
                <a:gd name="connsiteX240" fmla="*/ 868162 w 1285633"/>
                <a:gd name="connsiteY240" fmla="*/ 63743 h 96872"/>
                <a:gd name="connsiteX241" fmla="*/ 868162 w 1285633"/>
                <a:gd name="connsiteY241" fmla="*/ 53320 h 96872"/>
                <a:gd name="connsiteX242" fmla="*/ 911362 w 1285633"/>
                <a:gd name="connsiteY242" fmla="*/ 53320 h 96872"/>
                <a:gd name="connsiteX243" fmla="*/ 909127 w 1285633"/>
                <a:gd name="connsiteY243" fmla="*/ 43598 h 96872"/>
                <a:gd name="connsiteX244" fmla="*/ 902841 w 1285633"/>
                <a:gd name="connsiteY244" fmla="*/ 36850 h 96872"/>
                <a:gd name="connsiteX245" fmla="*/ 893439 w 1285633"/>
                <a:gd name="connsiteY245" fmla="*/ 34384 h 96872"/>
                <a:gd name="connsiteX246" fmla="*/ 883198 w 1285633"/>
                <a:gd name="connsiteY246" fmla="*/ 37270 h 96872"/>
                <a:gd name="connsiteX247" fmla="*/ 876492 w 1285633"/>
                <a:gd name="connsiteY247" fmla="*/ 44712 h 96872"/>
                <a:gd name="connsiteX248" fmla="*/ 874166 w 1285633"/>
                <a:gd name="connsiteY248" fmla="*/ 54624 h 96872"/>
                <a:gd name="connsiteX249" fmla="*/ 874166 w 1285633"/>
                <a:gd name="connsiteY249" fmla="*/ 62767 h 96872"/>
                <a:gd name="connsiteX250" fmla="*/ 876679 w 1285633"/>
                <a:gd name="connsiteY250" fmla="*/ 74955 h 96872"/>
                <a:gd name="connsiteX251" fmla="*/ 883801 w 1285633"/>
                <a:gd name="connsiteY251" fmla="*/ 82633 h 96872"/>
                <a:gd name="connsiteX252" fmla="*/ 894461 w 1285633"/>
                <a:gd name="connsiteY252" fmla="*/ 85241 h 96872"/>
                <a:gd name="connsiteX253" fmla="*/ 901678 w 1285633"/>
                <a:gd name="connsiteY253" fmla="*/ 84124 h 96872"/>
                <a:gd name="connsiteX254" fmla="*/ 907311 w 1285633"/>
                <a:gd name="connsiteY254" fmla="*/ 80681 h 96872"/>
                <a:gd name="connsiteX255" fmla="*/ 910943 w 1285633"/>
                <a:gd name="connsiteY255" fmla="*/ 75050 h 96872"/>
                <a:gd name="connsiteX256" fmla="*/ 924117 w 1285633"/>
                <a:gd name="connsiteY256" fmla="*/ 77422 h 96872"/>
                <a:gd name="connsiteX257" fmla="*/ 918438 w 1285633"/>
                <a:gd name="connsiteY257" fmla="*/ 87612 h 96872"/>
                <a:gd name="connsiteX258" fmla="*/ 908242 w 1285633"/>
                <a:gd name="connsiteY258" fmla="*/ 94360 h 96872"/>
                <a:gd name="connsiteX259" fmla="*/ 894324 w 1285633"/>
                <a:gd name="connsiteY259" fmla="*/ 96731 h 96872"/>
                <a:gd name="connsiteX260" fmla="*/ 973819 w 1285633"/>
                <a:gd name="connsiteY260" fmla="*/ 23823 h 96872"/>
                <a:gd name="connsiteX261" fmla="*/ 973819 w 1285633"/>
                <a:gd name="connsiteY261" fmla="*/ 34990 h 96872"/>
                <a:gd name="connsiteX262" fmla="*/ 934765 w 1285633"/>
                <a:gd name="connsiteY262" fmla="*/ 34990 h 96872"/>
                <a:gd name="connsiteX263" fmla="*/ 934765 w 1285633"/>
                <a:gd name="connsiteY263" fmla="*/ 23823 h 96872"/>
                <a:gd name="connsiteX264" fmla="*/ 973819 w 1285633"/>
                <a:gd name="connsiteY264" fmla="*/ 23823 h 96872"/>
                <a:gd name="connsiteX265" fmla="*/ 945239 w 1285633"/>
                <a:gd name="connsiteY265" fmla="*/ 6699 h 96872"/>
                <a:gd name="connsiteX266" fmla="*/ 959157 w 1285633"/>
                <a:gd name="connsiteY266" fmla="*/ 6699 h 96872"/>
                <a:gd name="connsiteX267" fmla="*/ 959157 w 1285633"/>
                <a:gd name="connsiteY267" fmla="*/ 74307 h 96872"/>
                <a:gd name="connsiteX268" fmla="*/ 960366 w 1285633"/>
                <a:gd name="connsiteY268" fmla="*/ 80399 h 96872"/>
                <a:gd name="connsiteX269" fmla="*/ 963486 w 1285633"/>
                <a:gd name="connsiteY269" fmla="*/ 83144 h 96872"/>
                <a:gd name="connsiteX270" fmla="*/ 967724 w 1285633"/>
                <a:gd name="connsiteY270" fmla="*/ 83842 h 96872"/>
                <a:gd name="connsiteX271" fmla="*/ 970657 w 1285633"/>
                <a:gd name="connsiteY271" fmla="*/ 83609 h 96872"/>
                <a:gd name="connsiteX272" fmla="*/ 972610 w 1285633"/>
                <a:gd name="connsiteY272" fmla="*/ 83239 h 96872"/>
                <a:gd name="connsiteX273" fmla="*/ 975124 w 1285633"/>
                <a:gd name="connsiteY273" fmla="*/ 94730 h 96872"/>
                <a:gd name="connsiteX274" fmla="*/ 971679 w 1285633"/>
                <a:gd name="connsiteY274" fmla="*/ 95660 h 96872"/>
                <a:gd name="connsiteX275" fmla="*/ 966095 w 1285633"/>
                <a:gd name="connsiteY275" fmla="*/ 96220 h 96872"/>
                <a:gd name="connsiteX276" fmla="*/ 955854 w 1285633"/>
                <a:gd name="connsiteY276" fmla="*/ 94265 h 96872"/>
                <a:gd name="connsiteX277" fmla="*/ 948172 w 1285633"/>
                <a:gd name="connsiteY277" fmla="*/ 87936 h 96872"/>
                <a:gd name="connsiteX278" fmla="*/ 945239 w 1285633"/>
                <a:gd name="connsiteY278" fmla="*/ 77189 h 96872"/>
                <a:gd name="connsiteX279" fmla="*/ 945239 w 1285633"/>
                <a:gd name="connsiteY279" fmla="*/ 6699 h 96872"/>
                <a:gd name="connsiteX280" fmla="*/ 1004674 w 1285633"/>
                <a:gd name="connsiteY280" fmla="*/ 52855 h 96872"/>
                <a:gd name="connsiteX281" fmla="*/ 1004674 w 1285633"/>
                <a:gd name="connsiteY281" fmla="*/ 95290 h 96872"/>
                <a:gd name="connsiteX282" fmla="*/ 990753 w 1285633"/>
                <a:gd name="connsiteY282" fmla="*/ 95290 h 96872"/>
                <a:gd name="connsiteX283" fmla="*/ 990753 w 1285633"/>
                <a:gd name="connsiteY283" fmla="*/ 0 h 96872"/>
                <a:gd name="connsiteX284" fmla="*/ 1004488 w 1285633"/>
                <a:gd name="connsiteY284" fmla="*/ 0 h 96872"/>
                <a:gd name="connsiteX285" fmla="*/ 1004488 w 1285633"/>
                <a:gd name="connsiteY285" fmla="*/ 35455 h 96872"/>
                <a:gd name="connsiteX286" fmla="*/ 1005372 w 1285633"/>
                <a:gd name="connsiteY286" fmla="*/ 35455 h 96872"/>
                <a:gd name="connsiteX287" fmla="*/ 1013051 w 1285633"/>
                <a:gd name="connsiteY287" fmla="*/ 26287 h 96872"/>
                <a:gd name="connsiteX288" fmla="*/ 1026553 w 1285633"/>
                <a:gd name="connsiteY288" fmla="*/ 22893 h 96872"/>
                <a:gd name="connsiteX289" fmla="*/ 1039400 w 1285633"/>
                <a:gd name="connsiteY289" fmla="*/ 25916 h 96872"/>
                <a:gd name="connsiteX290" fmla="*/ 1047966 w 1285633"/>
                <a:gd name="connsiteY290" fmla="*/ 34941 h 96872"/>
                <a:gd name="connsiteX291" fmla="*/ 1051037 w 1285633"/>
                <a:gd name="connsiteY291" fmla="*/ 49831 h 96872"/>
                <a:gd name="connsiteX292" fmla="*/ 1051037 w 1285633"/>
                <a:gd name="connsiteY292" fmla="*/ 95290 h 96872"/>
                <a:gd name="connsiteX293" fmla="*/ 1037119 w 1285633"/>
                <a:gd name="connsiteY293" fmla="*/ 95290 h 96872"/>
                <a:gd name="connsiteX294" fmla="*/ 1037119 w 1285633"/>
                <a:gd name="connsiteY294" fmla="*/ 51505 h 96872"/>
                <a:gd name="connsiteX295" fmla="*/ 1033068 w 1285633"/>
                <a:gd name="connsiteY295" fmla="*/ 39317 h 96872"/>
                <a:gd name="connsiteX296" fmla="*/ 1021804 w 1285633"/>
                <a:gd name="connsiteY296" fmla="*/ 34941 h 96872"/>
                <a:gd name="connsiteX297" fmla="*/ 1012959 w 1285633"/>
                <a:gd name="connsiteY297" fmla="*/ 37037 h 96872"/>
                <a:gd name="connsiteX298" fmla="*/ 1006860 w 1285633"/>
                <a:gd name="connsiteY298" fmla="*/ 43179 h 96872"/>
                <a:gd name="connsiteX299" fmla="*/ 1004674 w 1285633"/>
                <a:gd name="connsiteY299" fmla="*/ 52855 h 96872"/>
                <a:gd name="connsiteX300" fmla="*/ 1099730 w 1285633"/>
                <a:gd name="connsiteY300" fmla="*/ 96731 h 96872"/>
                <a:gd name="connsiteX301" fmla="*/ 1082181 w 1285633"/>
                <a:gd name="connsiteY301" fmla="*/ 92126 h 96872"/>
                <a:gd name="connsiteX302" fmla="*/ 1070543 w 1285633"/>
                <a:gd name="connsiteY302" fmla="*/ 79236 h 96872"/>
                <a:gd name="connsiteX303" fmla="*/ 1066401 w 1285633"/>
                <a:gd name="connsiteY303" fmla="*/ 59881 h 96872"/>
                <a:gd name="connsiteX304" fmla="*/ 1070543 w 1285633"/>
                <a:gd name="connsiteY304" fmla="*/ 40434 h 96872"/>
                <a:gd name="connsiteX305" fmla="*/ 1082181 w 1285633"/>
                <a:gd name="connsiteY305" fmla="*/ 27498 h 96872"/>
                <a:gd name="connsiteX306" fmla="*/ 1099730 w 1285633"/>
                <a:gd name="connsiteY306" fmla="*/ 22893 h 96872"/>
                <a:gd name="connsiteX307" fmla="*/ 1117280 w 1285633"/>
                <a:gd name="connsiteY307" fmla="*/ 27498 h 96872"/>
                <a:gd name="connsiteX308" fmla="*/ 1128917 w 1285633"/>
                <a:gd name="connsiteY308" fmla="*/ 40434 h 96872"/>
                <a:gd name="connsiteX309" fmla="*/ 1133063 w 1285633"/>
                <a:gd name="connsiteY309" fmla="*/ 59881 h 96872"/>
                <a:gd name="connsiteX310" fmla="*/ 1128917 w 1285633"/>
                <a:gd name="connsiteY310" fmla="*/ 79236 h 96872"/>
                <a:gd name="connsiteX311" fmla="*/ 1117280 w 1285633"/>
                <a:gd name="connsiteY311" fmla="*/ 92126 h 96872"/>
                <a:gd name="connsiteX312" fmla="*/ 1099730 w 1285633"/>
                <a:gd name="connsiteY312" fmla="*/ 96731 h 96872"/>
                <a:gd name="connsiteX313" fmla="*/ 1099776 w 1285633"/>
                <a:gd name="connsiteY313" fmla="*/ 85054 h 96872"/>
                <a:gd name="connsiteX314" fmla="*/ 1110578 w 1285633"/>
                <a:gd name="connsiteY314" fmla="*/ 81611 h 96872"/>
                <a:gd name="connsiteX315" fmla="*/ 1116909 w 1285633"/>
                <a:gd name="connsiteY315" fmla="*/ 72443 h 96872"/>
                <a:gd name="connsiteX316" fmla="*/ 1119003 w 1285633"/>
                <a:gd name="connsiteY316" fmla="*/ 59835 h 96872"/>
                <a:gd name="connsiteX317" fmla="*/ 1116909 w 1285633"/>
                <a:gd name="connsiteY317" fmla="*/ 47273 h 96872"/>
                <a:gd name="connsiteX318" fmla="*/ 1110578 w 1285633"/>
                <a:gd name="connsiteY318" fmla="*/ 38013 h 96872"/>
                <a:gd name="connsiteX319" fmla="*/ 1099776 w 1285633"/>
                <a:gd name="connsiteY319" fmla="*/ 34525 h 96872"/>
                <a:gd name="connsiteX320" fmla="*/ 1088886 w 1285633"/>
                <a:gd name="connsiteY320" fmla="*/ 38013 h 96872"/>
                <a:gd name="connsiteX321" fmla="*/ 1082508 w 1285633"/>
                <a:gd name="connsiteY321" fmla="*/ 47273 h 96872"/>
                <a:gd name="connsiteX322" fmla="*/ 1080460 w 1285633"/>
                <a:gd name="connsiteY322" fmla="*/ 59835 h 96872"/>
                <a:gd name="connsiteX323" fmla="*/ 1082508 w 1285633"/>
                <a:gd name="connsiteY323" fmla="*/ 72443 h 96872"/>
                <a:gd name="connsiteX324" fmla="*/ 1088886 w 1285633"/>
                <a:gd name="connsiteY324" fmla="*/ 81611 h 96872"/>
                <a:gd name="connsiteX325" fmla="*/ 1099776 w 1285633"/>
                <a:gd name="connsiteY325" fmla="*/ 85054 h 96872"/>
                <a:gd name="connsiteX326" fmla="*/ 1175365 w 1285633"/>
                <a:gd name="connsiteY326" fmla="*/ 96685 h 96872"/>
                <a:gd name="connsiteX327" fmla="*/ 1159910 w 1285633"/>
                <a:gd name="connsiteY327" fmla="*/ 92263 h 96872"/>
                <a:gd name="connsiteX328" fmla="*/ 1149295 w 1285633"/>
                <a:gd name="connsiteY328" fmla="*/ 79564 h 96872"/>
                <a:gd name="connsiteX329" fmla="*/ 1145480 w 1285633"/>
                <a:gd name="connsiteY329" fmla="*/ 59694 h 96872"/>
                <a:gd name="connsiteX330" fmla="*/ 1149344 w 1285633"/>
                <a:gd name="connsiteY330" fmla="*/ 39874 h 96872"/>
                <a:gd name="connsiteX331" fmla="*/ 1160051 w 1285633"/>
                <a:gd name="connsiteY331" fmla="*/ 27266 h 96872"/>
                <a:gd name="connsiteX332" fmla="*/ 1175457 w 1285633"/>
                <a:gd name="connsiteY332" fmla="*/ 22893 h 96872"/>
                <a:gd name="connsiteX333" fmla="*/ 1186164 w 1285633"/>
                <a:gd name="connsiteY333" fmla="*/ 25124 h 96872"/>
                <a:gd name="connsiteX334" fmla="*/ 1192495 w 1285633"/>
                <a:gd name="connsiteY334" fmla="*/ 30243 h 96872"/>
                <a:gd name="connsiteX335" fmla="*/ 1196034 w 1285633"/>
                <a:gd name="connsiteY335" fmla="*/ 35409 h 96872"/>
                <a:gd name="connsiteX336" fmla="*/ 1196874 w 1285633"/>
                <a:gd name="connsiteY336" fmla="*/ 35409 h 96872"/>
                <a:gd name="connsiteX337" fmla="*/ 1196874 w 1285633"/>
                <a:gd name="connsiteY337" fmla="*/ 0 h 96872"/>
                <a:gd name="connsiteX338" fmla="*/ 1210792 w 1285633"/>
                <a:gd name="connsiteY338" fmla="*/ 0 h 96872"/>
                <a:gd name="connsiteX339" fmla="*/ 1210792 w 1285633"/>
                <a:gd name="connsiteY339" fmla="*/ 95290 h 96872"/>
                <a:gd name="connsiteX340" fmla="*/ 1197198 w 1285633"/>
                <a:gd name="connsiteY340" fmla="*/ 95290 h 96872"/>
                <a:gd name="connsiteX341" fmla="*/ 1197198 w 1285633"/>
                <a:gd name="connsiteY341" fmla="*/ 84169 h 96872"/>
                <a:gd name="connsiteX342" fmla="*/ 1196034 w 1285633"/>
                <a:gd name="connsiteY342" fmla="*/ 84169 h 96872"/>
                <a:gd name="connsiteX343" fmla="*/ 1192403 w 1285633"/>
                <a:gd name="connsiteY343" fmla="*/ 89381 h 96872"/>
                <a:gd name="connsiteX344" fmla="*/ 1185980 w 1285633"/>
                <a:gd name="connsiteY344" fmla="*/ 94497 h 96872"/>
                <a:gd name="connsiteX345" fmla="*/ 1175365 w 1285633"/>
                <a:gd name="connsiteY345" fmla="*/ 96685 h 96872"/>
                <a:gd name="connsiteX346" fmla="*/ 1178439 w 1285633"/>
                <a:gd name="connsiteY346" fmla="*/ 84821 h 96872"/>
                <a:gd name="connsiteX347" fmla="*/ 1188585 w 1285633"/>
                <a:gd name="connsiteY347" fmla="*/ 81657 h 96872"/>
                <a:gd name="connsiteX348" fmla="*/ 1194917 w 1285633"/>
                <a:gd name="connsiteY348" fmla="*/ 72770 h 96872"/>
                <a:gd name="connsiteX349" fmla="*/ 1197106 w 1285633"/>
                <a:gd name="connsiteY349" fmla="*/ 59557 h 96872"/>
                <a:gd name="connsiteX350" fmla="*/ 1194963 w 1285633"/>
                <a:gd name="connsiteY350" fmla="*/ 46526 h 96872"/>
                <a:gd name="connsiteX351" fmla="*/ 1188680 w 1285633"/>
                <a:gd name="connsiteY351" fmla="*/ 37826 h 96872"/>
                <a:gd name="connsiteX352" fmla="*/ 1178439 w 1285633"/>
                <a:gd name="connsiteY352" fmla="*/ 34708 h 96872"/>
                <a:gd name="connsiteX353" fmla="*/ 1167965 w 1285633"/>
                <a:gd name="connsiteY353" fmla="*/ 37967 h 96872"/>
                <a:gd name="connsiteX354" fmla="*/ 1161634 w 1285633"/>
                <a:gd name="connsiteY354" fmla="*/ 46854 h 96872"/>
                <a:gd name="connsiteX355" fmla="*/ 1159536 w 1285633"/>
                <a:gd name="connsiteY355" fmla="*/ 59557 h 96872"/>
                <a:gd name="connsiteX356" fmla="*/ 1161679 w 1285633"/>
                <a:gd name="connsiteY356" fmla="*/ 72443 h 96872"/>
                <a:gd name="connsiteX357" fmla="*/ 1168011 w 1285633"/>
                <a:gd name="connsiteY357" fmla="*/ 81516 h 96872"/>
                <a:gd name="connsiteX358" fmla="*/ 1178439 w 1285633"/>
                <a:gd name="connsiteY358" fmla="*/ 84821 h 96872"/>
                <a:gd name="connsiteX359" fmla="*/ 1284238 w 1285633"/>
                <a:gd name="connsiteY359" fmla="*/ 41269 h 96872"/>
                <a:gd name="connsiteX360" fmla="*/ 1271620 w 1285633"/>
                <a:gd name="connsiteY360" fmla="*/ 43503 h 96872"/>
                <a:gd name="connsiteX361" fmla="*/ 1269107 w 1285633"/>
                <a:gd name="connsiteY361" fmla="*/ 38898 h 96872"/>
                <a:gd name="connsiteX362" fmla="*/ 1264545 w 1285633"/>
                <a:gd name="connsiteY362" fmla="*/ 35314 h 96872"/>
                <a:gd name="connsiteX363" fmla="*/ 1257332 w 1285633"/>
                <a:gd name="connsiteY363" fmla="*/ 33919 h 96872"/>
                <a:gd name="connsiteX364" fmla="*/ 1247461 w 1285633"/>
                <a:gd name="connsiteY364" fmla="*/ 36572 h 96872"/>
                <a:gd name="connsiteX365" fmla="*/ 1243505 w 1285633"/>
                <a:gd name="connsiteY365" fmla="*/ 43316 h 96872"/>
                <a:gd name="connsiteX366" fmla="*/ 1246160 w 1285633"/>
                <a:gd name="connsiteY366" fmla="*/ 49088 h 96872"/>
                <a:gd name="connsiteX367" fmla="*/ 1254723 w 1285633"/>
                <a:gd name="connsiteY367" fmla="*/ 52668 h 96872"/>
                <a:gd name="connsiteX368" fmla="*/ 1266082 w 1285633"/>
                <a:gd name="connsiteY368" fmla="*/ 55275 h 96872"/>
                <a:gd name="connsiteX369" fmla="*/ 1280793 w 1285633"/>
                <a:gd name="connsiteY369" fmla="*/ 62302 h 96872"/>
                <a:gd name="connsiteX370" fmla="*/ 1285634 w 1285633"/>
                <a:gd name="connsiteY370" fmla="*/ 74631 h 96872"/>
                <a:gd name="connsiteX371" fmla="*/ 1281911 w 1285633"/>
                <a:gd name="connsiteY371" fmla="*/ 86076 h 96872"/>
                <a:gd name="connsiteX372" fmla="*/ 1271620 w 1285633"/>
                <a:gd name="connsiteY372" fmla="*/ 93895 h 96872"/>
                <a:gd name="connsiteX373" fmla="*/ 1256401 w 1285633"/>
                <a:gd name="connsiteY373" fmla="*/ 96731 h 96872"/>
                <a:gd name="connsiteX374" fmla="*/ 1236800 w 1285633"/>
                <a:gd name="connsiteY374" fmla="*/ 91615 h 96872"/>
                <a:gd name="connsiteX375" fmla="*/ 1227493 w 1285633"/>
                <a:gd name="connsiteY375" fmla="*/ 76957 h 96872"/>
                <a:gd name="connsiteX376" fmla="*/ 1240946 w 1285633"/>
                <a:gd name="connsiteY376" fmla="*/ 74909 h 96872"/>
                <a:gd name="connsiteX377" fmla="*/ 1246110 w 1285633"/>
                <a:gd name="connsiteY377" fmla="*/ 82866 h 96872"/>
                <a:gd name="connsiteX378" fmla="*/ 1256306 w 1285633"/>
                <a:gd name="connsiteY378" fmla="*/ 85519 h 96872"/>
                <a:gd name="connsiteX379" fmla="*/ 1267245 w 1285633"/>
                <a:gd name="connsiteY379" fmla="*/ 82679 h 96872"/>
                <a:gd name="connsiteX380" fmla="*/ 1271342 w 1285633"/>
                <a:gd name="connsiteY380" fmla="*/ 75653 h 96872"/>
                <a:gd name="connsiteX381" fmla="*/ 1268828 w 1285633"/>
                <a:gd name="connsiteY381" fmla="*/ 70025 h 96872"/>
                <a:gd name="connsiteX382" fmla="*/ 1261241 w 1285633"/>
                <a:gd name="connsiteY382" fmla="*/ 66583 h 96872"/>
                <a:gd name="connsiteX383" fmla="*/ 1249139 w 1285633"/>
                <a:gd name="connsiteY383" fmla="*/ 63930 h 96872"/>
                <a:gd name="connsiteX384" fmla="*/ 1234335 w 1285633"/>
                <a:gd name="connsiteY384" fmla="*/ 56671 h 96872"/>
                <a:gd name="connsiteX385" fmla="*/ 1229587 w 1285633"/>
                <a:gd name="connsiteY385" fmla="*/ 44063 h 96872"/>
                <a:gd name="connsiteX386" fmla="*/ 1233123 w 1285633"/>
                <a:gd name="connsiteY386" fmla="*/ 32988 h 96872"/>
                <a:gd name="connsiteX387" fmla="*/ 1242899 w 1285633"/>
                <a:gd name="connsiteY387" fmla="*/ 25589 h 96872"/>
                <a:gd name="connsiteX388" fmla="*/ 1257191 w 1285633"/>
                <a:gd name="connsiteY388" fmla="*/ 22893 h 96872"/>
                <a:gd name="connsiteX389" fmla="*/ 1275438 w 1285633"/>
                <a:gd name="connsiteY389" fmla="*/ 27918 h 96872"/>
                <a:gd name="connsiteX390" fmla="*/ 1284238 w 1285633"/>
                <a:gd name="connsiteY390"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1285633" h="96872">
                  <a:moveTo>
                    <a:pt x="0" y="95290"/>
                  </a:moveTo>
                  <a:lnTo>
                    <a:pt x="0" y="0"/>
                  </a:lnTo>
                  <a:lnTo>
                    <a:pt x="14384" y="0"/>
                  </a:lnTo>
                  <a:lnTo>
                    <a:pt x="14384" y="82912"/>
                  </a:lnTo>
                  <a:lnTo>
                    <a:pt x="57584" y="82912"/>
                  </a:lnTo>
                  <a:lnTo>
                    <a:pt x="57584" y="95290"/>
                  </a:lnTo>
                  <a:lnTo>
                    <a:pt x="0" y="95290"/>
                  </a:lnTo>
                  <a:close/>
                  <a:moveTo>
                    <a:pt x="73993" y="95290"/>
                  </a:moveTo>
                  <a:lnTo>
                    <a:pt x="73993" y="0"/>
                  </a:lnTo>
                  <a:lnTo>
                    <a:pt x="88378" y="0"/>
                  </a:lnTo>
                  <a:lnTo>
                    <a:pt x="88378" y="82912"/>
                  </a:lnTo>
                  <a:lnTo>
                    <a:pt x="131578" y="82912"/>
                  </a:lnTo>
                  <a:lnTo>
                    <a:pt x="131578" y="95290"/>
                  </a:lnTo>
                  <a:lnTo>
                    <a:pt x="73993" y="95290"/>
                  </a:lnTo>
                  <a:close/>
                  <a:moveTo>
                    <a:pt x="147987" y="0"/>
                  </a:moveTo>
                  <a:lnTo>
                    <a:pt x="165444" y="0"/>
                  </a:lnTo>
                  <a:lnTo>
                    <a:pt x="195795" y="74074"/>
                  </a:lnTo>
                  <a:lnTo>
                    <a:pt x="196912" y="74074"/>
                  </a:lnTo>
                  <a:lnTo>
                    <a:pt x="227265" y="0"/>
                  </a:lnTo>
                  <a:lnTo>
                    <a:pt x="244720" y="0"/>
                  </a:lnTo>
                  <a:lnTo>
                    <a:pt x="244720" y="95290"/>
                  </a:lnTo>
                  <a:lnTo>
                    <a:pt x="231034" y="95290"/>
                  </a:lnTo>
                  <a:lnTo>
                    <a:pt x="231034" y="26336"/>
                  </a:lnTo>
                  <a:lnTo>
                    <a:pt x="230149" y="26336"/>
                  </a:lnTo>
                  <a:lnTo>
                    <a:pt x="202033" y="95149"/>
                  </a:lnTo>
                  <a:lnTo>
                    <a:pt x="190675" y="95149"/>
                  </a:lnTo>
                  <a:lnTo>
                    <a:pt x="162558" y="26287"/>
                  </a:lnTo>
                  <a:lnTo>
                    <a:pt x="161673" y="26287"/>
                  </a:lnTo>
                  <a:lnTo>
                    <a:pt x="161673" y="95290"/>
                  </a:lnTo>
                  <a:lnTo>
                    <a:pt x="147987" y="95290"/>
                  </a:lnTo>
                  <a:lnTo>
                    <a:pt x="147987" y="0"/>
                  </a:lnTo>
                  <a:close/>
                  <a:moveTo>
                    <a:pt x="306646" y="48993"/>
                  </a:moveTo>
                  <a:lnTo>
                    <a:pt x="306646" y="61044"/>
                  </a:lnTo>
                  <a:lnTo>
                    <a:pt x="264377" y="61044"/>
                  </a:lnTo>
                  <a:lnTo>
                    <a:pt x="264377" y="48993"/>
                  </a:lnTo>
                  <a:lnTo>
                    <a:pt x="306646" y="48993"/>
                  </a:lnTo>
                  <a:close/>
                  <a:moveTo>
                    <a:pt x="326313" y="95290"/>
                  </a:moveTo>
                  <a:lnTo>
                    <a:pt x="326313" y="0"/>
                  </a:lnTo>
                  <a:lnTo>
                    <a:pt x="340231" y="0"/>
                  </a:lnTo>
                  <a:lnTo>
                    <a:pt x="340231" y="35409"/>
                  </a:lnTo>
                  <a:lnTo>
                    <a:pt x="341070" y="35409"/>
                  </a:lnTo>
                  <a:cubicBezTo>
                    <a:pt x="341876" y="33919"/>
                    <a:pt x="343043" y="32196"/>
                    <a:pt x="344564" y="30243"/>
                  </a:cubicBezTo>
                  <a:cubicBezTo>
                    <a:pt x="346084" y="28288"/>
                    <a:pt x="348192" y="26581"/>
                    <a:pt x="350892" y="25124"/>
                  </a:cubicBezTo>
                  <a:cubicBezTo>
                    <a:pt x="353592" y="23637"/>
                    <a:pt x="357161" y="22893"/>
                    <a:pt x="361599" y="22893"/>
                  </a:cubicBezTo>
                  <a:cubicBezTo>
                    <a:pt x="367373" y="22893"/>
                    <a:pt x="372525" y="24351"/>
                    <a:pt x="377054" y="27266"/>
                  </a:cubicBezTo>
                  <a:cubicBezTo>
                    <a:pt x="381586" y="30181"/>
                    <a:pt x="385139" y="34384"/>
                    <a:pt x="387715" y="39874"/>
                  </a:cubicBezTo>
                  <a:cubicBezTo>
                    <a:pt x="390323" y="45364"/>
                    <a:pt x="391625" y="51970"/>
                    <a:pt x="391625" y="59694"/>
                  </a:cubicBezTo>
                  <a:cubicBezTo>
                    <a:pt x="391625" y="67418"/>
                    <a:pt x="390337" y="74041"/>
                    <a:pt x="387761" y="79564"/>
                  </a:cubicBezTo>
                  <a:cubicBezTo>
                    <a:pt x="385185" y="85054"/>
                    <a:pt x="381649" y="89286"/>
                    <a:pt x="377149" y="92263"/>
                  </a:cubicBezTo>
                  <a:cubicBezTo>
                    <a:pt x="372649" y="95211"/>
                    <a:pt x="367511" y="96685"/>
                    <a:pt x="361740" y="96685"/>
                  </a:cubicBezTo>
                  <a:cubicBezTo>
                    <a:pt x="357394" y="96685"/>
                    <a:pt x="353841" y="95955"/>
                    <a:pt x="351079" y="94497"/>
                  </a:cubicBezTo>
                  <a:cubicBezTo>
                    <a:pt x="348349" y="93040"/>
                    <a:pt x="346206" y="91333"/>
                    <a:pt x="344655" y="89381"/>
                  </a:cubicBezTo>
                  <a:cubicBezTo>
                    <a:pt x="343102" y="87425"/>
                    <a:pt x="341909" y="85689"/>
                    <a:pt x="341070" y="84169"/>
                  </a:cubicBezTo>
                  <a:lnTo>
                    <a:pt x="339907" y="84169"/>
                  </a:lnTo>
                  <a:lnTo>
                    <a:pt x="339907" y="95290"/>
                  </a:lnTo>
                  <a:lnTo>
                    <a:pt x="326313" y="95290"/>
                  </a:lnTo>
                  <a:close/>
                  <a:moveTo>
                    <a:pt x="339953" y="59557"/>
                  </a:moveTo>
                  <a:cubicBezTo>
                    <a:pt x="339953" y="64581"/>
                    <a:pt x="340683" y="68984"/>
                    <a:pt x="342142" y="72770"/>
                  </a:cubicBezTo>
                  <a:cubicBezTo>
                    <a:pt x="343600" y="76554"/>
                    <a:pt x="345711" y="79515"/>
                    <a:pt x="348473" y="81657"/>
                  </a:cubicBezTo>
                  <a:cubicBezTo>
                    <a:pt x="351236" y="83766"/>
                    <a:pt x="354618" y="84821"/>
                    <a:pt x="358620" y="84821"/>
                  </a:cubicBezTo>
                  <a:cubicBezTo>
                    <a:pt x="362778" y="84821"/>
                    <a:pt x="366256" y="83721"/>
                    <a:pt x="369048" y="81516"/>
                  </a:cubicBezTo>
                  <a:cubicBezTo>
                    <a:pt x="371840" y="79282"/>
                    <a:pt x="373950" y="76259"/>
                    <a:pt x="375379" y="72443"/>
                  </a:cubicBezTo>
                  <a:cubicBezTo>
                    <a:pt x="376838" y="68630"/>
                    <a:pt x="377569" y="64332"/>
                    <a:pt x="377569" y="59557"/>
                  </a:cubicBezTo>
                  <a:cubicBezTo>
                    <a:pt x="377569" y="54840"/>
                    <a:pt x="376854" y="50608"/>
                    <a:pt x="375425" y="46854"/>
                  </a:cubicBezTo>
                  <a:cubicBezTo>
                    <a:pt x="374029" y="43100"/>
                    <a:pt x="371919" y="40139"/>
                    <a:pt x="369094" y="37967"/>
                  </a:cubicBezTo>
                  <a:cubicBezTo>
                    <a:pt x="366301" y="35796"/>
                    <a:pt x="362811" y="34708"/>
                    <a:pt x="358620" y="34708"/>
                  </a:cubicBezTo>
                  <a:cubicBezTo>
                    <a:pt x="354585" y="34708"/>
                    <a:pt x="351174" y="35750"/>
                    <a:pt x="348378" y="37826"/>
                  </a:cubicBezTo>
                  <a:cubicBezTo>
                    <a:pt x="345616" y="39906"/>
                    <a:pt x="343521" y="42805"/>
                    <a:pt x="342096" y="46526"/>
                  </a:cubicBezTo>
                  <a:cubicBezTo>
                    <a:pt x="340667" y="50251"/>
                    <a:pt x="339953" y="54594"/>
                    <a:pt x="339953" y="59557"/>
                  </a:cubicBezTo>
                  <a:close/>
                  <a:moveTo>
                    <a:pt x="428064" y="96872"/>
                  </a:moveTo>
                  <a:cubicBezTo>
                    <a:pt x="423532" y="96872"/>
                    <a:pt x="419435" y="96034"/>
                    <a:pt x="415774" y="94360"/>
                  </a:cubicBezTo>
                  <a:cubicBezTo>
                    <a:pt x="412110" y="92653"/>
                    <a:pt x="409210" y="90187"/>
                    <a:pt x="407070" y="86960"/>
                  </a:cubicBezTo>
                  <a:cubicBezTo>
                    <a:pt x="404960" y="83734"/>
                    <a:pt x="403904" y="79780"/>
                    <a:pt x="403904" y="75096"/>
                  </a:cubicBezTo>
                  <a:cubicBezTo>
                    <a:pt x="403904" y="71064"/>
                    <a:pt x="404681" y="67746"/>
                    <a:pt x="406231" y="65138"/>
                  </a:cubicBezTo>
                  <a:cubicBezTo>
                    <a:pt x="407781" y="62534"/>
                    <a:pt x="409879" y="60471"/>
                    <a:pt x="412517" y="58951"/>
                  </a:cubicBezTo>
                  <a:cubicBezTo>
                    <a:pt x="415155" y="57431"/>
                    <a:pt x="418101" y="56284"/>
                    <a:pt x="421359" y="55508"/>
                  </a:cubicBezTo>
                  <a:cubicBezTo>
                    <a:pt x="424620" y="54732"/>
                    <a:pt x="427939" y="54142"/>
                    <a:pt x="431321" y="53739"/>
                  </a:cubicBezTo>
                  <a:cubicBezTo>
                    <a:pt x="435605" y="53245"/>
                    <a:pt x="439082" y="52842"/>
                    <a:pt x="441750" y="52530"/>
                  </a:cubicBezTo>
                  <a:cubicBezTo>
                    <a:pt x="444417" y="52190"/>
                    <a:pt x="446357" y="51646"/>
                    <a:pt x="447570" y="50903"/>
                  </a:cubicBezTo>
                  <a:cubicBezTo>
                    <a:pt x="448779" y="50156"/>
                    <a:pt x="449386" y="48947"/>
                    <a:pt x="449386" y="47273"/>
                  </a:cubicBezTo>
                  <a:lnTo>
                    <a:pt x="449386" y="46946"/>
                  </a:lnTo>
                  <a:cubicBezTo>
                    <a:pt x="449386" y="42884"/>
                    <a:pt x="448235" y="39736"/>
                    <a:pt x="445938" y="37502"/>
                  </a:cubicBezTo>
                  <a:cubicBezTo>
                    <a:pt x="443673" y="35268"/>
                    <a:pt x="440291" y="34151"/>
                    <a:pt x="435792" y="34151"/>
                  </a:cubicBezTo>
                  <a:cubicBezTo>
                    <a:pt x="431105" y="34151"/>
                    <a:pt x="427412" y="35190"/>
                    <a:pt x="424711" y="37270"/>
                  </a:cubicBezTo>
                  <a:cubicBezTo>
                    <a:pt x="422044" y="39317"/>
                    <a:pt x="420195" y="41597"/>
                    <a:pt x="419173" y="44109"/>
                  </a:cubicBezTo>
                  <a:lnTo>
                    <a:pt x="406090" y="41132"/>
                  </a:lnTo>
                  <a:cubicBezTo>
                    <a:pt x="407644" y="36788"/>
                    <a:pt x="409908" y="33283"/>
                    <a:pt x="412887" y="30614"/>
                  </a:cubicBezTo>
                  <a:cubicBezTo>
                    <a:pt x="415899" y="27918"/>
                    <a:pt x="419360" y="25962"/>
                    <a:pt x="423269" y="24754"/>
                  </a:cubicBezTo>
                  <a:cubicBezTo>
                    <a:pt x="427179" y="23512"/>
                    <a:pt x="431292" y="22893"/>
                    <a:pt x="435605" y="22893"/>
                  </a:cubicBezTo>
                  <a:cubicBezTo>
                    <a:pt x="438459" y="22893"/>
                    <a:pt x="441487" y="23234"/>
                    <a:pt x="444683" y="23915"/>
                  </a:cubicBezTo>
                  <a:cubicBezTo>
                    <a:pt x="447911" y="24567"/>
                    <a:pt x="450919" y="25776"/>
                    <a:pt x="453715" y="27544"/>
                  </a:cubicBezTo>
                  <a:cubicBezTo>
                    <a:pt x="456536" y="29313"/>
                    <a:pt x="458850" y="31842"/>
                    <a:pt x="460649" y="35127"/>
                  </a:cubicBezTo>
                  <a:cubicBezTo>
                    <a:pt x="462448" y="38387"/>
                    <a:pt x="463350" y="42619"/>
                    <a:pt x="463350" y="47830"/>
                  </a:cubicBezTo>
                  <a:lnTo>
                    <a:pt x="463350" y="95290"/>
                  </a:lnTo>
                  <a:lnTo>
                    <a:pt x="449756" y="95290"/>
                  </a:lnTo>
                  <a:lnTo>
                    <a:pt x="449756" y="85519"/>
                  </a:lnTo>
                  <a:lnTo>
                    <a:pt x="449199" y="85519"/>
                  </a:lnTo>
                  <a:cubicBezTo>
                    <a:pt x="448297" y="87317"/>
                    <a:pt x="446947" y="89086"/>
                    <a:pt x="445148" y="90822"/>
                  </a:cubicBezTo>
                  <a:cubicBezTo>
                    <a:pt x="443349" y="92558"/>
                    <a:pt x="441035" y="94003"/>
                    <a:pt x="438213" y="95149"/>
                  </a:cubicBezTo>
                  <a:cubicBezTo>
                    <a:pt x="435388" y="96299"/>
                    <a:pt x="432006" y="96872"/>
                    <a:pt x="428064" y="96872"/>
                  </a:cubicBezTo>
                  <a:close/>
                  <a:moveTo>
                    <a:pt x="431089" y="85706"/>
                  </a:moveTo>
                  <a:cubicBezTo>
                    <a:pt x="434936" y="85706"/>
                    <a:pt x="438227" y="84946"/>
                    <a:pt x="440960" y="83426"/>
                  </a:cubicBezTo>
                  <a:cubicBezTo>
                    <a:pt x="443719" y="81906"/>
                    <a:pt x="445817" y="79921"/>
                    <a:pt x="447242" y="77468"/>
                  </a:cubicBezTo>
                  <a:cubicBezTo>
                    <a:pt x="448701" y="74988"/>
                    <a:pt x="449431" y="72335"/>
                    <a:pt x="449431" y="69511"/>
                  </a:cubicBezTo>
                  <a:lnTo>
                    <a:pt x="449431" y="60300"/>
                  </a:lnTo>
                  <a:cubicBezTo>
                    <a:pt x="448933" y="60795"/>
                    <a:pt x="447973" y="61263"/>
                    <a:pt x="446544" y="61696"/>
                  </a:cubicBezTo>
                  <a:cubicBezTo>
                    <a:pt x="445148" y="62099"/>
                    <a:pt x="443549" y="62456"/>
                    <a:pt x="441750" y="62767"/>
                  </a:cubicBezTo>
                  <a:cubicBezTo>
                    <a:pt x="439950" y="63045"/>
                    <a:pt x="438197" y="63310"/>
                    <a:pt x="436490" y="63556"/>
                  </a:cubicBezTo>
                  <a:cubicBezTo>
                    <a:pt x="434782" y="63776"/>
                    <a:pt x="433357" y="63959"/>
                    <a:pt x="432206" y="64116"/>
                  </a:cubicBezTo>
                  <a:cubicBezTo>
                    <a:pt x="429506" y="64457"/>
                    <a:pt x="427038" y="65030"/>
                    <a:pt x="424806" y="65836"/>
                  </a:cubicBezTo>
                  <a:cubicBezTo>
                    <a:pt x="422601" y="66645"/>
                    <a:pt x="420831" y="67808"/>
                    <a:pt x="419497" y="69328"/>
                  </a:cubicBezTo>
                  <a:cubicBezTo>
                    <a:pt x="418196" y="70815"/>
                    <a:pt x="417544" y="72800"/>
                    <a:pt x="417544" y="75283"/>
                  </a:cubicBezTo>
                  <a:cubicBezTo>
                    <a:pt x="417544" y="78725"/>
                    <a:pt x="418816" y="81329"/>
                    <a:pt x="421359" y="83098"/>
                  </a:cubicBezTo>
                  <a:cubicBezTo>
                    <a:pt x="423905" y="84838"/>
                    <a:pt x="427150" y="85706"/>
                    <a:pt x="431089" y="85706"/>
                  </a:cubicBezTo>
                  <a:close/>
                  <a:moveTo>
                    <a:pt x="535468" y="41269"/>
                  </a:moveTo>
                  <a:lnTo>
                    <a:pt x="522854" y="43503"/>
                  </a:lnTo>
                  <a:cubicBezTo>
                    <a:pt x="522327" y="41891"/>
                    <a:pt x="521488" y="40355"/>
                    <a:pt x="520341" y="38898"/>
                  </a:cubicBezTo>
                  <a:cubicBezTo>
                    <a:pt x="519223" y="37440"/>
                    <a:pt x="517702" y="36244"/>
                    <a:pt x="515779" y="35314"/>
                  </a:cubicBezTo>
                  <a:cubicBezTo>
                    <a:pt x="513855" y="34384"/>
                    <a:pt x="511449" y="33919"/>
                    <a:pt x="508562" y="33919"/>
                  </a:cubicBezTo>
                  <a:cubicBezTo>
                    <a:pt x="504620" y="33919"/>
                    <a:pt x="501333" y="34803"/>
                    <a:pt x="498695" y="36572"/>
                  </a:cubicBezTo>
                  <a:cubicBezTo>
                    <a:pt x="496056" y="38308"/>
                    <a:pt x="494736" y="40558"/>
                    <a:pt x="494736" y="43316"/>
                  </a:cubicBezTo>
                  <a:cubicBezTo>
                    <a:pt x="494736" y="45704"/>
                    <a:pt x="495620" y="47630"/>
                    <a:pt x="497390" y="49088"/>
                  </a:cubicBezTo>
                  <a:cubicBezTo>
                    <a:pt x="499160" y="50546"/>
                    <a:pt x="502014" y="51738"/>
                    <a:pt x="505957" y="52668"/>
                  </a:cubicBezTo>
                  <a:lnTo>
                    <a:pt x="517316" y="55275"/>
                  </a:lnTo>
                  <a:cubicBezTo>
                    <a:pt x="523893" y="56795"/>
                    <a:pt x="528796" y="59137"/>
                    <a:pt x="532024" y="62302"/>
                  </a:cubicBezTo>
                  <a:cubicBezTo>
                    <a:pt x="535252" y="65466"/>
                    <a:pt x="536864" y="69573"/>
                    <a:pt x="536864" y="74631"/>
                  </a:cubicBezTo>
                  <a:cubicBezTo>
                    <a:pt x="536864" y="78912"/>
                    <a:pt x="535626" y="82728"/>
                    <a:pt x="533141" y="86076"/>
                  </a:cubicBezTo>
                  <a:cubicBezTo>
                    <a:pt x="530690" y="89397"/>
                    <a:pt x="527262" y="92001"/>
                    <a:pt x="522854" y="93895"/>
                  </a:cubicBezTo>
                  <a:cubicBezTo>
                    <a:pt x="518479" y="95785"/>
                    <a:pt x="513403" y="96731"/>
                    <a:pt x="507632" y="96731"/>
                  </a:cubicBezTo>
                  <a:cubicBezTo>
                    <a:pt x="499625" y="96731"/>
                    <a:pt x="493091" y="95025"/>
                    <a:pt x="488034" y="91615"/>
                  </a:cubicBezTo>
                  <a:cubicBezTo>
                    <a:pt x="482974" y="88169"/>
                    <a:pt x="479870" y="83285"/>
                    <a:pt x="478723" y="76957"/>
                  </a:cubicBezTo>
                  <a:lnTo>
                    <a:pt x="492176" y="74909"/>
                  </a:lnTo>
                  <a:cubicBezTo>
                    <a:pt x="493015" y="78414"/>
                    <a:pt x="494736" y="81067"/>
                    <a:pt x="497344" y="82866"/>
                  </a:cubicBezTo>
                  <a:cubicBezTo>
                    <a:pt x="499950" y="84635"/>
                    <a:pt x="503348" y="85519"/>
                    <a:pt x="507540" y="85519"/>
                  </a:cubicBezTo>
                  <a:cubicBezTo>
                    <a:pt x="512102" y="85519"/>
                    <a:pt x="515746" y="84572"/>
                    <a:pt x="518479" y="82679"/>
                  </a:cubicBezTo>
                  <a:cubicBezTo>
                    <a:pt x="521209" y="80756"/>
                    <a:pt x="522576" y="78414"/>
                    <a:pt x="522576" y="75653"/>
                  </a:cubicBezTo>
                  <a:cubicBezTo>
                    <a:pt x="522576" y="73422"/>
                    <a:pt x="521737" y="71545"/>
                    <a:pt x="520062" y="70025"/>
                  </a:cubicBezTo>
                  <a:cubicBezTo>
                    <a:pt x="518417" y="68506"/>
                    <a:pt x="515887" y="67356"/>
                    <a:pt x="512472" y="66583"/>
                  </a:cubicBezTo>
                  <a:lnTo>
                    <a:pt x="500369" y="63930"/>
                  </a:lnTo>
                  <a:cubicBezTo>
                    <a:pt x="493697" y="62410"/>
                    <a:pt x="488761" y="59989"/>
                    <a:pt x="485566" y="56671"/>
                  </a:cubicBezTo>
                  <a:cubicBezTo>
                    <a:pt x="482400" y="53353"/>
                    <a:pt x="480817" y="49150"/>
                    <a:pt x="480817" y="44063"/>
                  </a:cubicBezTo>
                  <a:cubicBezTo>
                    <a:pt x="480817" y="39844"/>
                    <a:pt x="481997" y="36153"/>
                    <a:pt x="484357" y="32988"/>
                  </a:cubicBezTo>
                  <a:cubicBezTo>
                    <a:pt x="486713" y="29824"/>
                    <a:pt x="489974" y="27358"/>
                    <a:pt x="494133" y="25589"/>
                  </a:cubicBezTo>
                  <a:cubicBezTo>
                    <a:pt x="498291" y="23791"/>
                    <a:pt x="503053" y="22893"/>
                    <a:pt x="508425" y="22893"/>
                  </a:cubicBezTo>
                  <a:cubicBezTo>
                    <a:pt x="516149" y="22893"/>
                    <a:pt x="522235" y="24567"/>
                    <a:pt x="526672" y="27918"/>
                  </a:cubicBezTo>
                  <a:cubicBezTo>
                    <a:pt x="531110" y="31236"/>
                    <a:pt x="534043" y="35687"/>
                    <a:pt x="535468" y="41269"/>
                  </a:cubicBezTo>
                  <a:close/>
                  <a:moveTo>
                    <a:pt x="582988" y="96731"/>
                  </a:moveTo>
                  <a:cubicBezTo>
                    <a:pt x="575942" y="96731"/>
                    <a:pt x="569876" y="95228"/>
                    <a:pt x="564786" y="92217"/>
                  </a:cubicBezTo>
                  <a:cubicBezTo>
                    <a:pt x="559726" y="89178"/>
                    <a:pt x="555817" y="84913"/>
                    <a:pt x="553054" y="79423"/>
                  </a:cubicBezTo>
                  <a:cubicBezTo>
                    <a:pt x="550324" y="73900"/>
                    <a:pt x="548957" y="67434"/>
                    <a:pt x="548957" y="60022"/>
                  </a:cubicBezTo>
                  <a:cubicBezTo>
                    <a:pt x="548957" y="52701"/>
                    <a:pt x="550324" y="46248"/>
                    <a:pt x="553054" y="40666"/>
                  </a:cubicBezTo>
                  <a:cubicBezTo>
                    <a:pt x="555817" y="35081"/>
                    <a:pt x="559664" y="30725"/>
                    <a:pt x="564599" y="27590"/>
                  </a:cubicBezTo>
                  <a:cubicBezTo>
                    <a:pt x="569564" y="24459"/>
                    <a:pt x="575368" y="22893"/>
                    <a:pt x="582008" y="22893"/>
                  </a:cubicBezTo>
                  <a:cubicBezTo>
                    <a:pt x="586042" y="22893"/>
                    <a:pt x="589955" y="23558"/>
                    <a:pt x="593740" y="24891"/>
                  </a:cubicBezTo>
                  <a:cubicBezTo>
                    <a:pt x="597526" y="26228"/>
                    <a:pt x="600924" y="28321"/>
                    <a:pt x="603936" y="31174"/>
                  </a:cubicBezTo>
                  <a:cubicBezTo>
                    <a:pt x="606944" y="34027"/>
                    <a:pt x="609320" y="37735"/>
                    <a:pt x="611057" y="42294"/>
                  </a:cubicBezTo>
                  <a:cubicBezTo>
                    <a:pt x="612794" y="46821"/>
                    <a:pt x="613663" y="52327"/>
                    <a:pt x="613663" y="58810"/>
                  </a:cubicBezTo>
                  <a:lnTo>
                    <a:pt x="613663" y="63743"/>
                  </a:lnTo>
                  <a:lnTo>
                    <a:pt x="556826" y="63743"/>
                  </a:lnTo>
                  <a:lnTo>
                    <a:pt x="556826" y="53320"/>
                  </a:lnTo>
                  <a:lnTo>
                    <a:pt x="600026" y="53320"/>
                  </a:lnTo>
                  <a:cubicBezTo>
                    <a:pt x="600026" y="49661"/>
                    <a:pt x="599279" y="46418"/>
                    <a:pt x="597791" y="43598"/>
                  </a:cubicBezTo>
                  <a:cubicBezTo>
                    <a:pt x="596300" y="40742"/>
                    <a:pt x="594206" y="38495"/>
                    <a:pt x="591505" y="36850"/>
                  </a:cubicBezTo>
                  <a:cubicBezTo>
                    <a:pt x="588838" y="35206"/>
                    <a:pt x="585701" y="34384"/>
                    <a:pt x="582103" y="34384"/>
                  </a:cubicBezTo>
                  <a:cubicBezTo>
                    <a:pt x="578193" y="34384"/>
                    <a:pt x="574778" y="35347"/>
                    <a:pt x="571862" y="37270"/>
                  </a:cubicBezTo>
                  <a:cubicBezTo>
                    <a:pt x="568975" y="39160"/>
                    <a:pt x="566739" y="41643"/>
                    <a:pt x="565157" y="44712"/>
                  </a:cubicBezTo>
                  <a:cubicBezTo>
                    <a:pt x="563606" y="47751"/>
                    <a:pt x="562830" y="51057"/>
                    <a:pt x="562830" y="54624"/>
                  </a:cubicBezTo>
                  <a:lnTo>
                    <a:pt x="562830" y="62767"/>
                  </a:lnTo>
                  <a:cubicBezTo>
                    <a:pt x="562830" y="67543"/>
                    <a:pt x="563669" y="71608"/>
                    <a:pt x="565343" y="74955"/>
                  </a:cubicBezTo>
                  <a:cubicBezTo>
                    <a:pt x="567051" y="78306"/>
                    <a:pt x="569424" y="80864"/>
                    <a:pt x="572465" y="82633"/>
                  </a:cubicBezTo>
                  <a:cubicBezTo>
                    <a:pt x="575506" y="84369"/>
                    <a:pt x="579062" y="85241"/>
                    <a:pt x="583126" y="85241"/>
                  </a:cubicBezTo>
                  <a:cubicBezTo>
                    <a:pt x="585764" y="85241"/>
                    <a:pt x="588169" y="84867"/>
                    <a:pt x="590342" y="84124"/>
                  </a:cubicBezTo>
                  <a:cubicBezTo>
                    <a:pt x="592515" y="83347"/>
                    <a:pt x="594393" y="82201"/>
                    <a:pt x="595976" y="80681"/>
                  </a:cubicBezTo>
                  <a:cubicBezTo>
                    <a:pt x="597558" y="79161"/>
                    <a:pt x="598768" y="77284"/>
                    <a:pt x="599607" y="75050"/>
                  </a:cubicBezTo>
                  <a:lnTo>
                    <a:pt x="612781" y="77422"/>
                  </a:lnTo>
                  <a:cubicBezTo>
                    <a:pt x="611726" y="81300"/>
                    <a:pt x="609832" y="84697"/>
                    <a:pt x="607102" y="87612"/>
                  </a:cubicBezTo>
                  <a:cubicBezTo>
                    <a:pt x="604401" y="90498"/>
                    <a:pt x="601003" y="92745"/>
                    <a:pt x="596906" y="94360"/>
                  </a:cubicBezTo>
                  <a:cubicBezTo>
                    <a:pt x="592839" y="95942"/>
                    <a:pt x="588202" y="96731"/>
                    <a:pt x="582988" y="96731"/>
                  </a:cubicBezTo>
                  <a:close/>
                  <a:moveTo>
                    <a:pt x="655873" y="96685"/>
                  </a:moveTo>
                  <a:cubicBezTo>
                    <a:pt x="650102" y="96685"/>
                    <a:pt x="644950" y="95211"/>
                    <a:pt x="640421" y="92263"/>
                  </a:cubicBezTo>
                  <a:cubicBezTo>
                    <a:pt x="635918" y="89286"/>
                    <a:pt x="632382" y="85054"/>
                    <a:pt x="629806" y="79564"/>
                  </a:cubicBezTo>
                  <a:cubicBezTo>
                    <a:pt x="627260" y="74041"/>
                    <a:pt x="625988" y="67418"/>
                    <a:pt x="625988" y="59694"/>
                  </a:cubicBezTo>
                  <a:cubicBezTo>
                    <a:pt x="625988" y="51970"/>
                    <a:pt x="627276" y="45364"/>
                    <a:pt x="629852" y="39874"/>
                  </a:cubicBezTo>
                  <a:cubicBezTo>
                    <a:pt x="632461" y="34384"/>
                    <a:pt x="636030" y="30181"/>
                    <a:pt x="640559" y="27266"/>
                  </a:cubicBezTo>
                  <a:cubicBezTo>
                    <a:pt x="645091" y="24351"/>
                    <a:pt x="650227" y="22893"/>
                    <a:pt x="655968" y="22893"/>
                  </a:cubicBezTo>
                  <a:cubicBezTo>
                    <a:pt x="660406" y="22893"/>
                    <a:pt x="663975" y="23637"/>
                    <a:pt x="666675" y="25124"/>
                  </a:cubicBezTo>
                  <a:cubicBezTo>
                    <a:pt x="669405" y="26581"/>
                    <a:pt x="671515" y="28288"/>
                    <a:pt x="673007" y="30243"/>
                  </a:cubicBezTo>
                  <a:cubicBezTo>
                    <a:pt x="674527" y="32196"/>
                    <a:pt x="675707" y="33919"/>
                    <a:pt x="676543" y="35409"/>
                  </a:cubicBezTo>
                  <a:lnTo>
                    <a:pt x="677382" y="35409"/>
                  </a:lnTo>
                  <a:lnTo>
                    <a:pt x="677382" y="0"/>
                  </a:lnTo>
                  <a:lnTo>
                    <a:pt x="691300" y="0"/>
                  </a:lnTo>
                  <a:lnTo>
                    <a:pt x="691300" y="95290"/>
                  </a:lnTo>
                  <a:lnTo>
                    <a:pt x="677706" y="95290"/>
                  </a:lnTo>
                  <a:lnTo>
                    <a:pt x="677706" y="84169"/>
                  </a:lnTo>
                  <a:lnTo>
                    <a:pt x="676543" y="84169"/>
                  </a:lnTo>
                  <a:cubicBezTo>
                    <a:pt x="675707" y="85689"/>
                    <a:pt x="674494" y="87425"/>
                    <a:pt x="672912" y="89381"/>
                  </a:cubicBezTo>
                  <a:cubicBezTo>
                    <a:pt x="671361" y="91333"/>
                    <a:pt x="669218" y="93040"/>
                    <a:pt x="666488" y="94497"/>
                  </a:cubicBezTo>
                  <a:cubicBezTo>
                    <a:pt x="663758" y="95955"/>
                    <a:pt x="660219" y="96685"/>
                    <a:pt x="655873" y="96685"/>
                  </a:cubicBezTo>
                  <a:close/>
                  <a:moveTo>
                    <a:pt x="658947" y="84821"/>
                  </a:moveTo>
                  <a:cubicBezTo>
                    <a:pt x="662952" y="84821"/>
                    <a:pt x="666334" y="83766"/>
                    <a:pt x="669097" y="81657"/>
                  </a:cubicBezTo>
                  <a:cubicBezTo>
                    <a:pt x="671889" y="79515"/>
                    <a:pt x="674000" y="76554"/>
                    <a:pt x="675425" y="72770"/>
                  </a:cubicBezTo>
                  <a:cubicBezTo>
                    <a:pt x="676884" y="68984"/>
                    <a:pt x="677614" y="64581"/>
                    <a:pt x="677614" y="59557"/>
                  </a:cubicBezTo>
                  <a:cubicBezTo>
                    <a:pt x="677614" y="54594"/>
                    <a:pt x="676900" y="50251"/>
                    <a:pt x="675474" y="46526"/>
                  </a:cubicBezTo>
                  <a:cubicBezTo>
                    <a:pt x="674045" y="42805"/>
                    <a:pt x="671951" y="39906"/>
                    <a:pt x="669189" y="37826"/>
                  </a:cubicBezTo>
                  <a:cubicBezTo>
                    <a:pt x="666426" y="35750"/>
                    <a:pt x="663011" y="34708"/>
                    <a:pt x="658947" y="34708"/>
                  </a:cubicBezTo>
                  <a:cubicBezTo>
                    <a:pt x="654759" y="34708"/>
                    <a:pt x="651266" y="35796"/>
                    <a:pt x="648473" y="37967"/>
                  </a:cubicBezTo>
                  <a:cubicBezTo>
                    <a:pt x="645681" y="40139"/>
                    <a:pt x="643571" y="43100"/>
                    <a:pt x="642142" y="46854"/>
                  </a:cubicBezTo>
                  <a:cubicBezTo>
                    <a:pt x="640746" y="50608"/>
                    <a:pt x="640048" y="54840"/>
                    <a:pt x="640048" y="59557"/>
                  </a:cubicBezTo>
                  <a:cubicBezTo>
                    <a:pt x="640048" y="64332"/>
                    <a:pt x="640762" y="68630"/>
                    <a:pt x="642188" y="72443"/>
                  </a:cubicBezTo>
                  <a:cubicBezTo>
                    <a:pt x="643617" y="76259"/>
                    <a:pt x="645727" y="79282"/>
                    <a:pt x="648519" y="81516"/>
                  </a:cubicBezTo>
                  <a:cubicBezTo>
                    <a:pt x="651344" y="83721"/>
                    <a:pt x="654818" y="84821"/>
                    <a:pt x="658947" y="84821"/>
                  </a:cubicBezTo>
                  <a:close/>
                  <a:moveTo>
                    <a:pt x="746977" y="0"/>
                  </a:moveTo>
                  <a:lnTo>
                    <a:pt x="764431" y="0"/>
                  </a:lnTo>
                  <a:lnTo>
                    <a:pt x="794785" y="74074"/>
                  </a:lnTo>
                  <a:lnTo>
                    <a:pt x="795902" y="74074"/>
                  </a:lnTo>
                  <a:lnTo>
                    <a:pt x="826253" y="0"/>
                  </a:lnTo>
                  <a:lnTo>
                    <a:pt x="843710" y="0"/>
                  </a:lnTo>
                  <a:lnTo>
                    <a:pt x="843710" y="95290"/>
                  </a:lnTo>
                  <a:lnTo>
                    <a:pt x="830025" y="95290"/>
                  </a:lnTo>
                  <a:lnTo>
                    <a:pt x="830025" y="26336"/>
                  </a:lnTo>
                  <a:lnTo>
                    <a:pt x="829140" y="26336"/>
                  </a:lnTo>
                  <a:lnTo>
                    <a:pt x="801021" y="95149"/>
                  </a:lnTo>
                  <a:lnTo>
                    <a:pt x="789663" y="95149"/>
                  </a:lnTo>
                  <a:lnTo>
                    <a:pt x="761547" y="26287"/>
                  </a:lnTo>
                  <a:lnTo>
                    <a:pt x="760662" y="26287"/>
                  </a:lnTo>
                  <a:lnTo>
                    <a:pt x="760662" y="95290"/>
                  </a:lnTo>
                  <a:lnTo>
                    <a:pt x="746977" y="95290"/>
                  </a:lnTo>
                  <a:lnTo>
                    <a:pt x="746977" y="0"/>
                  </a:lnTo>
                  <a:close/>
                  <a:moveTo>
                    <a:pt x="894324" y="96731"/>
                  </a:moveTo>
                  <a:cubicBezTo>
                    <a:pt x="887278" y="96731"/>
                    <a:pt x="881212" y="95228"/>
                    <a:pt x="876122" y="92217"/>
                  </a:cubicBezTo>
                  <a:cubicBezTo>
                    <a:pt x="871062" y="89178"/>
                    <a:pt x="867152" y="84913"/>
                    <a:pt x="864390" y="79423"/>
                  </a:cubicBezTo>
                  <a:cubicBezTo>
                    <a:pt x="861660" y="73900"/>
                    <a:pt x="860293" y="67434"/>
                    <a:pt x="860293" y="60022"/>
                  </a:cubicBezTo>
                  <a:cubicBezTo>
                    <a:pt x="860293" y="52701"/>
                    <a:pt x="861660" y="46248"/>
                    <a:pt x="864390" y="40666"/>
                  </a:cubicBezTo>
                  <a:cubicBezTo>
                    <a:pt x="867152" y="35081"/>
                    <a:pt x="871000" y="30725"/>
                    <a:pt x="875935" y="27590"/>
                  </a:cubicBezTo>
                  <a:cubicBezTo>
                    <a:pt x="880900" y="24459"/>
                    <a:pt x="886704" y="22893"/>
                    <a:pt x="893344" y="22893"/>
                  </a:cubicBezTo>
                  <a:cubicBezTo>
                    <a:pt x="897378" y="22893"/>
                    <a:pt x="901291" y="23558"/>
                    <a:pt x="905076" y="24891"/>
                  </a:cubicBezTo>
                  <a:cubicBezTo>
                    <a:pt x="908862" y="26228"/>
                    <a:pt x="912260" y="28321"/>
                    <a:pt x="915272" y="31174"/>
                  </a:cubicBezTo>
                  <a:cubicBezTo>
                    <a:pt x="918280" y="34027"/>
                    <a:pt x="920656" y="37735"/>
                    <a:pt x="922393" y="42294"/>
                  </a:cubicBezTo>
                  <a:cubicBezTo>
                    <a:pt x="924130" y="46821"/>
                    <a:pt x="924999" y="52327"/>
                    <a:pt x="924999" y="58810"/>
                  </a:cubicBezTo>
                  <a:lnTo>
                    <a:pt x="924999" y="63743"/>
                  </a:lnTo>
                  <a:lnTo>
                    <a:pt x="868162" y="63743"/>
                  </a:lnTo>
                  <a:lnTo>
                    <a:pt x="868162" y="53320"/>
                  </a:lnTo>
                  <a:lnTo>
                    <a:pt x="911362" y="53320"/>
                  </a:lnTo>
                  <a:cubicBezTo>
                    <a:pt x="911362" y="49661"/>
                    <a:pt x="910615" y="46418"/>
                    <a:pt x="909127" y="43598"/>
                  </a:cubicBezTo>
                  <a:cubicBezTo>
                    <a:pt x="907636" y="40742"/>
                    <a:pt x="905542" y="38495"/>
                    <a:pt x="902841" y="36850"/>
                  </a:cubicBezTo>
                  <a:cubicBezTo>
                    <a:pt x="900174" y="35206"/>
                    <a:pt x="897037" y="34384"/>
                    <a:pt x="893439" y="34384"/>
                  </a:cubicBezTo>
                  <a:cubicBezTo>
                    <a:pt x="889529" y="34384"/>
                    <a:pt x="886114" y="35347"/>
                    <a:pt x="883198" y="37270"/>
                  </a:cubicBezTo>
                  <a:cubicBezTo>
                    <a:pt x="880310" y="39160"/>
                    <a:pt x="878075" y="41643"/>
                    <a:pt x="876492" y="44712"/>
                  </a:cubicBezTo>
                  <a:cubicBezTo>
                    <a:pt x="874942" y="47751"/>
                    <a:pt x="874166" y="51057"/>
                    <a:pt x="874166" y="54624"/>
                  </a:cubicBezTo>
                  <a:lnTo>
                    <a:pt x="874166" y="62767"/>
                  </a:lnTo>
                  <a:cubicBezTo>
                    <a:pt x="874166" y="67543"/>
                    <a:pt x="875005" y="71608"/>
                    <a:pt x="876679" y="74955"/>
                  </a:cubicBezTo>
                  <a:cubicBezTo>
                    <a:pt x="878387" y="78306"/>
                    <a:pt x="880759" y="80864"/>
                    <a:pt x="883801" y="82633"/>
                  </a:cubicBezTo>
                  <a:cubicBezTo>
                    <a:pt x="886842" y="84369"/>
                    <a:pt x="890398" y="85241"/>
                    <a:pt x="894461" y="85241"/>
                  </a:cubicBezTo>
                  <a:cubicBezTo>
                    <a:pt x="897100" y="85241"/>
                    <a:pt x="899505" y="84867"/>
                    <a:pt x="901678" y="84124"/>
                  </a:cubicBezTo>
                  <a:cubicBezTo>
                    <a:pt x="903851" y="83347"/>
                    <a:pt x="905728" y="82201"/>
                    <a:pt x="907311" y="80681"/>
                  </a:cubicBezTo>
                  <a:cubicBezTo>
                    <a:pt x="908894" y="79161"/>
                    <a:pt x="910104" y="77284"/>
                    <a:pt x="910943" y="75050"/>
                  </a:cubicBezTo>
                  <a:lnTo>
                    <a:pt x="924117" y="77422"/>
                  </a:lnTo>
                  <a:cubicBezTo>
                    <a:pt x="923062" y="81300"/>
                    <a:pt x="921168" y="84697"/>
                    <a:pt x="918438" y="87612"/>
                  </a:cubicBezTo>
                  <a:cubicBezTo>
                    <a:pt x="915737" y="90498"/>
                    <a:pt x="912339" y="92745"/>
                    <a:pt x="908242" y="94360"/>
                  </a:cubicBezTo>
                  <a:cubicBezTo>
                    <a:pt x="904175" y="95942"/>
                    <a:pt x="899538" y="96731"/>
                    <a:pt x="894324" y="96731"/>
                  </a:cubicBezTo>
                  <a:close/>
                  <a:moveTo>
                    <a:pt x="973819" y="23823"/>
                  </a:moveTo>
                  <a:lnTo>
                    <a:pt x="973819" y="34990"/>
                  </a:lnTo>
                  <a:lnTo>
                    <a:pt x="934765" y="34990"/>
                  </a:lnTo>
                  <a:lnTo>
                    <a:pt x="934765" y="23823"/>
                  </a:lnTo>
                  <a:lnTo>
                    <a:pt x="973819" y="23823"/>
                  </a:lnTo>
                  <a:close/>
                  <a:moveTo>
                    <a:pt x="945239" y="6699"/>
                  </a:moveTo>
                  <a:lnTo>
                    <a:pt x="959157" y="6699"/>
                  </a:lnTo>
                  <a:lnTo>
                    <a:pt x="959157" y="74307"/>
                  </a:lnTo>
                  <a:cubicBezTo>
                    <a:pt x="959157" y="77002"/>
                    <a:pt x="959560" y="79037"/>
                    <a:pt x="960366" y="80399"/>
                  </a:cubicBezTo>
                  <a:cubicBezTo>
                    <a:pt x="961176" y="81736"/>
                    <a:pt x="962215" y="82650"/>
                    <a:pt x="963486" y="83144"/>
                  </a:cubicBezTo>
                  <a:cubicBezTo>
                    <a:pt x="964791" y="83609"/>
                    <a:pt x="966203" y="83842"/>
                    <a:pt x="967724" y="83842"/>
                  </a:cubicBezTo>
                  <a:cubicBezTo>
                    <a:pt x="968841" y="83842"/>
                    <a:pt x="969818" y="83766"/>
                    <a:pt x="970657" y="83609"/>
                  </a:cubicBezTo>
                  <a:cubicBezTo>
                    <a:pt x="971493" y="83455"/>
                    <a:pt x="972145" y="83331"/>
                    <a:pt x="972610" y="83239"/>
                  </a:cubicBezTo>
                  <a:lnTo>
                    <a:pt x="975124" y="94730"/>
                  </a:lnTo>
                  <a:cubicBezTo>
                    <a:pt x="974317" y="95041"/>
                    <a:pt x="973170" y="95352"/>
                    <a:pt x="971679" y="95660"/>
                  </a:cubicBezTo>
                  <a:cubicBezTo>
                    <a:pt x="970191" y="96004"/>
                    <a:pt x="968327" y="96187"/>
                    <a:pt x="966095" y="96220"/>
                  </a:cubicBezTo>
                  <a:cubicBezTo>
                    <a:pt x="962431" y="96283"/>
                    <a:pt x="959016" y="95631"/>
                    <a:pt x="955854" y="94265"/>
                  </a:cubicBezTo>
                  <a:cubicBezTo>
                    <a:pt x="952688" y="92902"/>
                    <a:pt x="950125" y="90793"/>
                    <a:pt x="948172" y="87936"/>
                  </a:cubicBezTo>
                  <a:cubicBezTo>
                    <a:pt x="946215" y="85083"/>
                    <a:pt x="945239" y="81503"/>
                    <a:pt x="945239" y="77189"/>
                  </a:cubicBezTo>
                  <a:lnTo>
                    <a:pt x="945239" y="6699"/>
                  </a:lnTo>
                  <a:close/>
                  <a:moveTo>
                    <a:pt x="1004674" y="52855"/>
                  </a:moveTo>
                  <a:lnTo>
                    <a:pt x="1004674" y="95290"/>
                  </a:lnTo>
                  <a:lnTo>
                    <a:pt x="990753" y="95290"/>
                  </a:lnTo>
                  <a:lnTo>
                    <a:pt x="990753" y="0"/>
                  </a:lnTo>
                  <a:lnTo>
                    <a:pt x="1004488" y="0"/>
                  </a:lnTo>
                  <a:lnTo>
                    <a:pt x="1004488" y="35455"/>
                  </a:lnTo>
                  <a:lnTo>
                    <a:pt x="1005372" y="35455"/>
                  </a:lnTo>
                  <a:cubicBezTo>
                    <a:pt x="1007047" y="31609"/>
                    <a:pt x="1009607" y="28553"/>
                    <a:pt x="1013051" y="26287"/>
                  </a:cubicBezTo>
                  <a:cubicBezTo>
                    <a:pt x="1016495" y="24023"/>
                    <a:pt x="1020998" y="22893"/>
                    <a:pt x="1026553" y="22893"/>
                  </a:cubicBezTo>
                  <a:cubicBezTo>
                    <a:pt x="1031456" y="22893"/>
                    <a:pt x="1035739" y="23899"/>
                    <a:pt x="1039400" y="25916"/>
                  </a:cubicBezTo>
                  <a:cubicBezTo>
                    <a:pt x="1043093" y="27931"/>
                    <a:pt x="1045948" y="30941"/>
                    <a:pt x="1047966" y="34941"/>
                  </a:cubicBezTo>
                  <a:cubicBezTo>
                    <a:pt x="1050015" y="38914"/>
                    <a:pt x="1051037" y="43876"/>
                    <a:pt x="1051037" y="49831"/>
                  </a:cubicBezTo>
                  <a:lnTo>
                    <a:pt x="1051037" y="95290"/>
                  </a:lnTo>
                  <a:lnTo>
                    <a:pt x="1037119" y="95290"/>
                  </a:lnTo>
                  <a:lnTo>
                    <a:pt x="1037119" y="51505"/>
                  </a:lnTo>
                  <a:cubicBezTo>
                    <a:pt x="1037119" y="46264"/>
                    <a:pt x="1035769" y="42199"/>
                    <a:pt x="1033068" y="39317"/>
                  </a:cubicBezTo>
                  <a:cubicBezTo>
                    <a:pt x="1030368" y="36402"/>
                    <a:pt x="1026615" y="34941"/>
                    <a:pt x="1021804" y="34941"/>
                  </a:cubicBezTo>
                  <a:cubicBezTo>
                    <a:pt x="1018514" y="34941"/>
                    <a:pt x="1015565" y="35642"/>
                    <a:pt x="1012959" y="37037"/>
                  </a:cubicBezTo>
                  <a:cubicBezTo>
                    <a:pt x="1010383" y="38432"/>
                    <a:pt x="1008351" y="40480"/>
                    <a:pt x="1006860" y="43179"/>
                  </a:cubicBezTo>
                  <a:cubicBezTo>
                    <a:pt x="1005402" y="45845"/>
                    <a:pt x="1004674" y="49071"/>
                    <a:pt x="1004674" y="52855"/>
                  </a:cubicBezTo>
                  <a:close/>
                  <a:moveTo>
                    <a:pt x="1099730" y="96731"/>
                  </a:moveTo>
                  <a:cubicBezTo>
                    <a:pt x="1093028" y="96731"/>
                    <a:pt x="1087178" y="95195"/>
                    <a:pt x="1082181" y="92126"/>
                  </a:cubicBezTo>
                  <a:cubicBezTo>
                    <a:pt x="1077183" y="89053"/>
                    <a:pt x="1073306" y="84759"/>
                    <a:pt x="1070543" y="79236"/>
                  </a:cubicBezTo>
                  <a:cubicBezTo>
                    <a:pt x="1067781" y="73717"/>
                    <a:pt x="1066401" y="67264"/>
                    <a:pt x="1066401" y="59881"/>
                  </a:cubicBezTo>
                  <a:cubicBezTo>
                    <a:pt x="1066401" y="52468"/>
                    <a:pt x="1067781" y="45986"/>
                    <a:pt x="1070543" y="40434"/>
                  </a:cubicBezTo>
                  <a:cubicBezTo>
                    <a:pt x="1073306" y="34882"/>
                    <a:pt x="1077183" y="30568"/>
                    <a:pt x="1082181" y="27498"/>
                  </a:cubicBezTo>
                  <a:cubicBezTo>
                    <a:pt x="1087178" y="24426"/>
                    <a:pt x="1093028" y="22893"/>
                    <a:pt x="1099730" y="22893"/>
                  </a:cubicBezTo>
                  <a:cubicBezTo>
                    <a:pt x="1106435" y="22893"/>
                    <a:pt x="1112285" y="24426"/>
                    <a:pt x="1117280" y="27498"/>
                  </a:cubicBezTo>
                  <a:cubicBezTo>
                    <a:pt x="1122277" y="30568"/>
                    <a:pt x="1126158" y="34882"/>
                    <a:pt x="1128917" y="40434"/>
                  </a:cubicBezTo>
                  <a:cubicBezTo>
                    <a:pt x="1131680" y="45986"/>
                    <a:pt x="1133063" y="52468"/>
                    <a:pt x="1133063" y="59881"/>
                  </a:cubicBezTo>
                  <a:cubicBezTo>
                    <a:pt x="1133063" y="67264"/>
                    <a:pt x="1131680" y="73717"/>
                    <a:pt x="1128917" y="79236"/>
                  </a:cubicBezTo>
                  <a:cubicBezTo>
                    <a:pt x="1126158" y="84759"/>
                    <a:pt x="1122277" y="89053"/>
                    <a:pt x="1117280" y="92126"/>
                  </a:cubicBezTo>
                  <a:cubicBezTo>
                    <a:pt x="1112285" y="95195"/>
                    <a:pt x="1106435" y="96731"/>
                    <a:pt x="1099730" y="96731"/>
                  </a:cubicBezTo>
                  <a:close/>
                  <a:moveTo>
                    <a:pt x="1099776" y="85054"/>
                  </a:moveTo>
                  <a:cubicBezTo>
                    <a:pt x="1104122" y="85054"/>
                    <a:pt x="1107723" y="83904"/>
                    <a:pt x="1110578" y="81611"/>
                  </a:cubicBezTo>
                  <a:cubicBezTo>
                    <a:pt x="1113432" y="79315"/>
                    <a:pt x="1115543" y="76259"/>
                    <a:pt x="1116909" y="72443"/>
                  </a:cubicBezTo>
                  <a:cubicBezTo>
                    <a:pt x="1118305" y="68630"/>
                    <a:pt x="1119003" y="64424"/>
                    <a:pt x="1119003" y="59835"/>
                  </a:cubicBezTo>
                  <a:cubicBezTo>
                    <a:pt x="1119003" y="55275"/>
                    <a:pt x="1118305" y="51086"/>
                    <a:pt x="1116909" y="47273"/>
                  </a:cubicBezTo>
                  <a:cubicBezTo>
                    <a:pt x="1115543" y="43424"/>
                    <a:pt x="1113432" y="40339"/>
                    <a:pt x="1110578" y="38013"/>
                  </a:cubicBezTo>
                  <a:cubicBezTo>
                    <a:pt x="1107723" y="35687"/>
                    <a:pt x="1104122" y="34525"/>
                    <a:pt x="1099776" y="34525"/>
                  </a:cubicBezTo>
                  <a:cubicBezTo>
                    <a:pt x="1095401" y="34525"/>
                    <a:pt x="1091770" y="35687"/>
                    <a:pt x="1088886" y="38013"/>
                  </a:cubicBezTo>
                  <a:cubicBezTo>
                    <a:pt x="1086028" y="40339"/>
                    <a:pt x="1083904" y="43424"/>
                    <a:pt x="1082508" y="47273"/>
                  </a:cubicBezTo>
                  <a:cubicBezTo>
                    <a:pt x="1081142" y="51086"/>
                    <a:pt x="1080460" y="55275"/>
                    <a:pt x="1080460" y="59835"/>
                  </a:cubicBezTo>
                  <a:cubicBezTo>
                    <a:pt x="1080460" y="64424"/>
                    <a:pt x="1081142" y="68630"/>
                    <a:pt x="1082508" y="72443"/>
                  </a:cubicBezTo>
                  <a:cubicBezTo>
                    <a:pt x="1083904" y="76259"/>
                    <a:pt x="1086028" y="79315"/>
                    <a:pt x="1088886" y="81611"/>
                  </a:cubicBezTo>
                  <a:cubicBezTo>
                    <a:pt x="1091770" y="83904"/>
                    <a:pt x="1095401" y="85054"/>
                    <a:pt x="1099776" y="85054"/>
                  </a:cubicBezTo>
                  <a:close/>
                  <a:moveTo>
                    <a:pt x="1175365" y="96685"/>
                  </a:moveTo>
                  <a:cubicBezTo>
                    <a:pt x="1169594" y="96685"/>
                    <a:pt x="1164442" y="95211"/>
                    <a:pt x="1159910" y="92263"/>
                  </a:cubicBezTo>
                  <a:cubicBezTo>
                    <a:pt x="1155410" y="89286"/>
                    <a:pt x="1151871" y="85054"/>
                    <a:pt x="1149295" y="79564"/>
                  </a:cubicBezTo>
                  <a:cubicBezTo>
                    <a:pt x="1146752" y="74041"/>
                    <a:pt x="1145480" y="67418"/>
                    <a:pt x="1145480" y="59694"/>
                  </a:cubicBezTo>
                  <a:cubicBezTo>
                    <a:pt x="1145480" y="51970"/>
                    <a:pt x="1146768" y="45364"/>
                    <a:pt x="1149344" y="39874"/>
                  </a:cubicBezTo>
                  <a:cubicBezTo>
                    <a:pt x="1151949" y="34384"/>
                    <a:pt x="1155518" y="30181"/>
                    <a:pt x="1160051" y="27266"/>
                  </a:cubicBezTo>
                  <a:cubicBezTo>
                    <a:pt x="1164580" y="24351"/>
                    <a:pt x="1169718" y="22893"/>
                    <a:pt x="1175457" y="22893"/>
                  </a:cubicBezTo>
                  <a:cubicBezTo>
                    <a:pt x="1179898" y="22893"/>
                    <a:pt x="1183466" y="23637"/>
                    <a:pt x="1186164" y="25124"/>
                  </a:cubicBezTo>
                  <a:cubicBezTo>
                    <a:pt x="1188897" y="26581"/>
                    <a:pt x="1191007" y="28288"/>
                    <a:pt x="1192495" y="30243"/>
                  </a:cubicBezTo>
                  <a:cubicBezTo>
                    <a:pt x="1194016" y="32196"/>
                    <a:pt x="1195196" y="33919"/>
                    <a:pt x="1196034" y="35409"/>
                  </a:cubicBezTo>
                  <a:lnTo>
                    <a:pt x="1196874" y="35409"/>
                  </a:lnTo>
                  <a:lnTo>
                    <a:pt x="1196874" y="0"/>
                  </a:lnTo>
                  <a:lnTo>
                    <a:pt x="1210792" y="0"/>
                  </a:lnTo>
                  <a:lnTo>
                    <a:pt x="1210792" y="95290"/>
                  </a:lnTo>
                  <a:lnTo>
                    <a:pt x="1197198" y="95290"/>
                  </a:lnTo>
                  <a:lnTo>
                    <a:pt x="1197198" y="84169"/>
                  </a:lnTo>
                  <a:lnTo>
                    <a:pt x="1196034" y="84169"/>
                  </a:lnTo>
                  <a:cubicBezTo>
                    <a:pt x="1195196" y="85689"/>
                    <a:pt x="1193986" y="87425"/>
                    <a:pt x="1192403" y="89381"/>
                  </a:cubicBezTo>
                  <a:cubicBezTo>
                    <a:pt x="1190850" y="91333"/>
                    <a:pt x="1188710" y="93040"/>
                    <a:pt x="1185980" y="94497"/>
                  </a:cubicBezTo>
                  <a:cubicBezTo>
                    <a:pt x="1183247" y="95955"/>
                    <a:pt x="1179711" y="96685"/>
                    <a:pt x="1175365" y="96685"/>
                  </a:cubicBezTo>
                  <a:close/>
                  <a:moveTo>
                    <a:pt x="1178439" y="84821"/>
                  </a:moveTo>
                  <a:cubicBezTo>
                    <a:pt x="1182441" y="84821"/>
                    <a:pt x="1185823" y="83766"/>
                    <a:pt x="1188585" y="81657"/>
                  </a:cubicBezTo>
                  <a:cubicBezTo>
                    <a:pt x="1191378" y="79515"/>
                    <a:pt x="1193488" y="76554"/>
                    <a:pt x="1194917" y="72770"/>
                  </a:cubicBezTo>
                  <a:cubicBezTo>
                    <a:pt x="1196375" y="68984"/>
                    <a:pt x="1197106" y="64581"/>
                    <a:pt x="1197106" y="59557"/>
                  </a:cubicBezTo>
                  <a:cubicBezTo>
                    <a:pt x="1197106" y="54594"/>
                    <a:pt x="1196392" y="50251"/>
                    <a:pt x="1194963" y="46526"/>
                  </a:cubicBezTo>
                  <a:cubicBezTo>
                    <a:pt x="1193537" y="42805"/>
                    <a:pt x="1191440" y="39906"/>
                    <a:pt x="1188680" y="37826"/>
                  </a:cubicBezTo>
                  <a:cubicBezTo>
                    <a:pt x="1185918" y="35750"/>
                    <a:pt x="1182503" y="34708"/>
                    <a:pt x="1178439" y="34708"/>
                  </a:cubicBezTo>
                  <a:cubicBezTo>
                    <a:pt x="1174248" y="34708"/>
                    <a:pt x="1170757" y="35796"/>
                    <a:pt x="1167965" y="37967"/>
                  </a:cubicBezTo>
                  <a:cubicBezTo>
                    <a:pt x="1165170" y="40139"/>
                    <a:pt x="1163059" y="43100"/>
                    <a:pt x="1161634" y="46854"/>
                  </a:cubicBezTo>
                  <a:cubicBezTo>
                    <a:pt x="1160237" y="50608"/>
                    <a:pt x="1159536" y="54840"/>
                    <a:pt x="1159536" y="59557"/>
                  </a:cubicBezTo>
                  <a:cubicBezTo>
                    <a:pt x="1159536" y="64332"/>
                    <a:pt x="1160251" y="68630"/>
                    <a:pt x="1161679" y="72443"/>
                  </a:cubicBezTo>
                  <a:cubicBezTo>
                    <a:pt x="1163108" y="76259"/>
                    <a:pt x="1165216" y="79282"/>
                    <a:pt x="1168011" y="81516"/>
                  </a:cubicBezTo>
                  <a:cubicBezTo>
                    <a:pt x="1170833" y="83721"/>
                    <a:pt x="1174310" y="84821"/>
                    <a:pt x="1178439" y="84821"/>
                  </a:cubicBezTo>
                  <a:close/>
                  <a:moveTo>
                    <a:pt x="1284238" y="41269"/>
                  </a:moveTo>
                  <a:lnTo>
                    <a:pt x="1271620" y="43503"/>
                  </a:lnTo>
                  <a:cubicBezTo>
                    <a:pt x="1271096" y="41891"/>
                    <a:pt x="1270257" y="40355"/>
                    <a:pt x="1269107" y="38898"/>
                  </a:cubicBezTo>
                  <a:cubicBezTo>
                    <a:pt x="1267992" y="37440"/>
                    <a:pt x="1266472" y="36244"/>
                    <a:pt x="1264545" y="35314"/>
                  </a:cubicBezTo>
                  <a:cubicBezTo>
                    <a:pt x="1262621" y="34384"/>
                    <a:pt x="1260216" y="33919"/>
                    <a:pt x="1257332" y="33919"/>
                  </a:cubicBezTo>
                  <a:cubicBezTo>
                    <a:pt x="1253389" y="33919"/>
                    <a:pt x="1250099" y="34803"/>
                    <a:pt x="1247461" y="36572"/>
                  </a:cubicBezTo>
                  <a:cubicBezTo>
                    <a:pt x="1244822" y="38308"/>
                    <a:pt x="1243505" y="40558"/>
                    <a:pt x="1243505" y="43316"/>
                  </a:cubicBezTo>
                  <a:cubicBezTo>
                    <a:pt x="1243505" y="45704"/>
                    <a:pt x="1244390" y="47630"/>
                    <a:pt x="1246160" y="49088"/>
                  </a:cubicBezTo>
                  <a:cubicBezTo>
                    <a:pt x="1247926" y="50546"/>
                    <a:pt x="1250784" y="51738"/>
                    <a:pt x="1254723" y="52668"/>
                  </a:cubicBezTo>
                  <a:lnTo>
                    <a:pt x="1266082" y="55275"/>
                  </a:lnTo>
                  <a:cubicBezTo>
                    <a:pt x="1272663" y="56795"/>
                    <a:pt x="1277565" y="59137"/>
                    <a:pt x="1280793" y="62302"/>
                  </a:cubicBezTo>
                  <a:cubicBezTo>
                    <a:pt x="1284021" y="65466"/>
                    <a:pt x="1285634" y="69573"/>
                    <a:pt x="1285634" y="74631"/>
                  </a:cubicBezTo>
                  <a:cubicBezTo>
                    <a:pt x="1285634" y="78912"/>
                    <a:pt x="1284392" y="82728"/>
                    <a:pt x="1281911" y="86076"/>
                  </a:cubicBezTo>
                  <a:cubicBezTo>
                    <a:pt x="1279459" y="89397"/>
                    <a:pt x="1276028" y="92001"/>
                    <a:pt x="1271620" y="93895"/>
                  </a:cubicBezTo>
                  <a:cubicBezTo>
                    <a:pt x="1267245" y="95785"/>
                    <a:pt x="1262172" y="96731"/>
                    <a:pt x="1256401" y="96731"/>
                  </a:cubicBezTo>
                  <a:cubicBezTo>
                    <a:pt x="1248391" y="96731"/>
                    <a:pt x="1241860" y="95025"/>
                    <a:pt x="1236800" y="91615"/>
                  </a:cubicBezTo>
                  <a:cubicBezTo>
                    <a:pt x="1231743" y="88169"/>
                    <a:pt x="1228640" y="83285"/>
                    <a:pt x="1227493" y="76957"/>
                  </a:cubicBezTo>
                  <a:lnTo>
                    <a:pt x="1240946" y="74909"/>
                  </a:lnTo>
                  <a:cubicBezTo>
                    <a:pt x="1241781" y="78414"/>
                    <a:pt x="1243505" y="81067"/>
                    <a:pt x="1246110" y="82866"/>
                  </a:cubicBezTo>
                  <a:cubicBezTo>
                    <a:pt x="1248719" y="84635"/>
                    <a:pt x="1252118" y="85519"/>
                    <a:pt x="1256306" y="85519"/>
                  </a:cubicBezTo>
                  <a:cubicBezTo>
                    <a:pt x="1260868" y="85519"/>
                    <a:pt x="1264515" y="84572"/>
                    <a:pt x="1267245" y="82679"/>
                  </a:cubicBezTo>
                  <a:cubicBezTo>
                    <a:pt x="1269978" y="80756"/>
                    <a:pt x="1271342" y="78414"/>
                    <a:pt x="1271342" y="75653"/>
                  </a:cubicBezTo>
                  <a:cubicBezTo>
                    <a:pt x="1271342" y="73422"/>
                    <a:pt x="1270506" y="71545"/>
                    <a:pt x="1268828" y="70025"/>
                  </a:cubicBezTo>
                  <a:cubicBezTo>
                    <a:pt x="1267183" y="68506"/>
                    <a:pt x="1264656" y="67356"/>
                    <a:pt x="1261241" y="66583"/>
                  </a:cubicBezTo>
                  <a:lnTo>
                    <a:pt x="1249139" y="63930"/>
                  </a:lnTo>
                  <a:cubicBezTo>
                    <a:pt x="1242466" y="62410"/>
                    <a:pt x="1237531" y="59989"/>
                    <a:pt x="1234335" y="56671"/>
                  </a:cubicBezTo>
                  <a:cubicBezTo>
                    <a:pt x="1231170" y="53353"/>
                    <a:pt x="1229587" y="49150"/>
                    <a:pt x="1229587" y="44063"/>
                  </a:cubicBezTo>
                  <a:cubicBezTo>
                    <a:pt x="1229587" y="39844"/>
                    <a:pt x="1230766" y="36153"/>
                    <a:pt x="1233123" y="32988"/>
                  </a:cubicBezTo>
                  <a:cubicBezTo>
                    <a:pt x="1235482" y="29824"/>
                    <a:pt x="1238740" y="27358"/>
                    <a:pt x="1242899" y="25589"/>
                  </a:cubicBezTo>
                  <a:cubicBezTo>
                    <a:pt x="1247058" y="23791"/>
                    <a:pt x="1251823" y="22893"/>
                    <a:pt x="1257191" y="22893"/>
                  </a:cubicBezTo>
                  <a:cubicBezTo>
                    <a:pt x="1264918" y="22893"/>
                    <a:pt x="1271001" y="24567"/>
                    <a:pt x="1275438" y="27918"/>
                  </a:cubicBezTo>
                  <a:cubicBezTo>
                    <a:pt x="1279876" y="31236"/>
                    <a:pt x="1282809" y="35687"/>
                    <a:pt x="1284238" y="41269"/>
                  </a:cubicBezTo>
                  <a:close/>
                </a:path>
              </a:pathLst>
            </a:custGeom>
            <a:solidFill>
              <a:srgbClr val="000000"/>
            </a:solidFill>
            <a:ln w="3274" cap="flat">
              <a:noFill/>
              <a:prstDash val="solid"/>
              <a:miter/>
            </a:ln>
          </p:spPr>
          <p:txBody>
            <a:bodyPr rtlCol="0" anchor="ctr"/>
            <a:lstStyle/>
            <a:p>
              <a:endParaRPr lang="zh-CN" altLang="en-US"/>
            </a:p>
          </p:txBody>
        </p:sp>
        <p:sp>
          <p:nvSpPr>
            <p:cNvPr id="305" name="任意形状 304"/>
            <p:cNvSpPr/>
            <p:nvPr/>
          </p:nvSpPr>
          <p:spPr>
            <a:xfrm>
              <a:off x="946989" y="2527001"/>
              <a:ext cx="1295491" cy="96872"/>
            </a:xfrm>
            <a:custGeom>
              <a:avLst/>
              <a:gdLst>
                <a:gd name="connsiteX0" fmla="*/ 0 w 1295491"/>
                <a:gd name="connsiteY0" fmla="*/ 95290 h 96872"/>
                <a:gd name="connsiteX1" fmla="*/ 0 w 1295491"/>
                <a:gd name="connsiteY1" fmla="*/ 0 h 96872"/>
                <a:gd name="connsiteX2" fmla="*/ 33982 w 1295491"/>
                <a:gd name="connsiteY2" fmla="*/ 0 h 96872"/>
                <a:gd name="connsiteX3" fmla="*/ 52417 w 1295491"/>
                <a:gd name="connsiteY3" fmla="*/ 4049 h 96872"/>
                <a:gd name="connsiteX4" fmla="*/ 63357 w 1295491"/>
                <a:gd name="connsiteY4" fmla="*/ 15120 h 96872"/>
                <a:gd name="connsiteX5" fmla="*/ 66988 w 1295491"/>
                <a:gd name="connsiteY5" fmla="*/ 30846 h 96872"/>
                <a:gd name="connsiteX6" fmla="*/ 63310 w 1295491"/>
                <a:gd name="connsiteY6" fmla="*/ 46667 h 96872"/>
                <a:gd name="connsiteX7" fmla="*/ 52324 w 1295491"/>
                <a:gd name="connsiteY7" fmla="*/ 57742 h 96872"/>
                <a:gd name="connsiteX8" fmla="*/ 33936 w 1295491"/>
                <a:gd name="connsiteY8" fmla="*/ 61787 h 96872"/>
                <a:gd name="connsiteX9" fmla="*/ 10567 w 1295491"/>
                <a:gd name="connsiteY9" fmla="*/ 61787 h 96872"/>
                <a:gd name="connsiteX10" fmla="*/ 10567 w 1295491"/>
                <a:gd name="connsiteY10" fmla="*/ 49599 h 96872"/>
                <a:gd name="connsiteX11" fmla="*/ 32633 w 1295491"/>
                <a:gd name="connsiteY11" fmla="*/ 49599 h 96872"/>
                <a:gd name="connsiteX12" fmla="*/ 44038 w 1295491"/>
                <a:gd name="connsiteY12" fmla="*/ 47178 h 96872"/>
                <a:gd name="connsiteX13" fmla="*/ 50462 w 1295491"/>
                <a:gd name="connsiteY13" fmla="*/ 40480 h 96872"/>
                <a:gd name="connsiteX14" fmla="*/ 52510 w 1295491"/>
                <a:gd name="connsiteY14" fmla="*/ 30846 h 96872"/>
                <a:gd name="connsiteX15" fmla="*/ 50462 w 1295491"/>
                <a:gd name="connsiteY15" fmla="*/ 21262 h 96872"/>
                <a:gd name="connsiteX16" fmla="*/ 43991 w 1295491"/>
                <a:gd name="connsiteY16" fmla="*/ 14701 h 96872"/>
                <a:gd name="connsiteX17" fmla="*/ 32446 w 1295491"/>
                <a:gd name="connsiteY17" fmla="*/ 12329 h 96872"/>
                <a:gd name="connsiteX18" fmla="*/ 14384 w 1295491"/>
                <a:gd name="connsiteY18" fmla="*/ 12329 h 96872"/>
                <a:gd name="connsiteX19" fmla="*/ 14384 w 1295491"/>
                <a:gd name="connsiteY19" fmla="*/ 95290 h 96872"/>
                <a:gd name="connsiteX20" fmla="*/ 0 w 1295491"/>
                <a:gd name="connsiteY20" fmla="*/ 95290 h 96872"/>
                <a:gd name="connsiteX21" fmla="*/ 83851 w 1295491"/>
                <a:gd name="connsiteY21" fmla="*/ 95290 h 96872"/>
                <a:gd name="connsiteX22" fmla="*/ 83851 w 1295491"/>
                <a:gd name="connsiteY22" fmla="*/ 0 h 96872"/>
                <a:gd name="connsiteX23" fmla="*/ 98235 w 1295491"/>
                <a:gd name="connsiteY23" fmla="*/ 0 h 96872"/>
                <a:gd name="connsiteX24" fmla="*/ 98235 w 1295491"/>
                <a:gd name="connsiteY24" fmla="*/ 82912 h 96872"/>
                <a:gd name="connsiteX25" fmla="*/ 141435 w 1295491"/>
                <a:gd name="connsiteY25" fmla="*/ 82912 h 96872"/>
                <a:gd name="connsiteX26" fmla="*/ 141435 w 1295491"/>
                <a:gd name="connsiteY26" fmla="*/ 95290 h 96872"/>
                <a:gd name="connsiteX27" fmla="*/ 83851 w 1295491"/>
                <a:gd name="connsiteY27" fmla="*/ 95290 h 96872"/>
                <a:gd name="connsiteX28" fmla="*/ 157844 w 1295491"/>
                <a:gd name="connsiteY28" fmla="*/ 0 h 96872"/>
                <a:gd name="connsiteX29" fmla="*/ 175301 w 1295491"/>
                <a:gd name="connsiteY29" fmla="*/ 0 h 96872"/>
                <a:gd name="connsiteX30" fmla="*/ 205653 w 1295491"/>
                <a:gd name="connsiteY30" fmla="*/ 74071 h 96872"/>
                <a:gd name="connsiteX31" fmla="*/ 206770 w 1295491"/>
                <a:gd name="connsiteY31" fmla="*/ 74071 h 96872"/>
                <a:gd name="connsiteX32" fmla="*/ 237120 w 1295491"/>
                <a:gd name="connsiteY32" fmla="*/ 0 h 96872"/>
                <a:gd name="connsiteX33" fmla="*/ 254578 w 1295491"/>
                <a:gd name="connsiteY33" fmla="*/ 0 h 96872"/>
                <a:gd name="connsiteX34" fmla="*/ 254578 w 1295491"/>
                <a:gd name="connsiteY34" fmla="*/ 95290 h 96872"/>
                <a:gd name="connsiteX35" fmla="*/ 240892 w 1295491"/>
                <a:gd name="connsiteY35" fmla="*/ 95290 h 96872"/>
                <a:gd name="connsiteX36" fmla="*/ 240892 w 1295491"/>
                <a:gd name="connsiteY36" fmla="*/ 26336 h 96872"/>
                <a:gd name="connsiteX37" fmla="*/ 240007 w 1295491"/>
                <a:gd name="connsiteY37" fmla="*/ 26336 h 96872"/>
                <a:gd name="connsiteX38" fmla="*/ 211891 w 1295491"/>
                <a:gd name="connsiteY38" fmla="*/ 95149 h 96872"/>
                <a:gd name="connsiteX39" fmla="*/ 200532 w 1295491"/>
                <a:gd name="connsiteY39" fmla="*/ 95149 h 96872"/>
                <a:gd name="connsiteX40" fmla="*/ 172415 w 1295491"/>
                <a:gd name="connsiteY40" fmla="*/ 26287 h 96872"/>
                <a:gd name="connsiteX41" fmla="*/ 171530 w 1295491"/>
                <a:gd name="connsiteY41" fmla="*/ 26287 h 96872"/>
                <a:gd name="connsiteX42" fmla="*/ 171530 w 1295491"/>
                <a:gd name="connsiteY42" fmla="*/ 95290 h 96872"/>
                <a:gd name="connsiteX43" fmla="*/ 157844 w 1295491"/>
                <a:gd name="connsiteY43" fmla="*/ 95290 h 96872"/>
                <a:gd name="connsiteX44" fmla="*/ 157844 w 1295491"/>
                <a:gd name="connsiteY44" fmla="*/ 0 h 96872"/>
                <a:gd name="connsiteX45" fmla="*/ 316504 w 1295491"/>
                <a:gd name="connsiteY45" fmla="*/ 48993 h 96872"/>
                <a:gd name="connsiteX46" fmla="*/ 316504 w 1295491"/>
                <a:gd name="connsiteY46" fmla="*/ 61044 h 96872"/>
                <a:gd name="connsiteX47" fmla="*/ 274234 w 1295491"/>
                <a:gd name="connsiteY47" fmla="*/ 61044 h 96872"/>
                <a:gd name="connsiteX48" fmla="*/ 274234 w 1295491"/>
                <a:gd name="connsiteY48" fmla="*/ 48993 h 96872"/>
                <a:gd name="connsiteX49" fmla="*/ 316504 w 1295491"/>
                <a:gd name="connsiteY49" fmla="*/ 48993 h 96872"/>
                <a:gd name="connsiteX50" fmla="*/ 336171 w 1295491"/>
                <a:gd name="connsiteY50" fmla="*/ 95290 h 96872"/>
                <a:gd name="connsiteX51" fmla="*/ 336171 w 1295491"/>
                <a:gd name="connsiteY51" fmla="*/ 0 h 96872"/>
                <a:gd name="connsiteX52" fmla="*/ 350089 w 1295491"/>
                <a:gd name="connsiteY52" fmla="*/ 0 h 96872"/>
                <a:gd name="connsiteX53" fmla="*/ 350089 w 1295491"/>
                <a:gd name="connsiteY53" fmla="*/ 35406 h 96872"/>
                <a:gd name="connsiteX54" fmla="*/ 350928 w 1295491"/>
                <a:gd name="connsiteY54" fmla="*/ 35406 h 96872"/>
                <a:gd name="connsiteX55" fmla="*/ 354418 w 1295491"/>
                <a:gd name="connsiteY55" fmla="*/ 30243 h 96872"/>
                <a:gd name="connsiteX56" fmla="*/ 360750 w 1295491"/>
                <a:gd name="connsiteY56" fmla="*/ 25124 h 96872"/>
                <a:gd name="connsiteX57" fmla="*/ 371456 w 1295491"/>
                <a:gd name="connsiteY57" fmla="*/ 22890 h 96872"/>
                <a:gd name="connsiteX58" fmla="*/ 386912 w 1295491"/>
                <a:gd name="connsiteY58" fmla="*/ 27266 h 96872"/>
                <a:gd name="connsiteX59" fmla="*/ 397573 w 1295491"/>
                <a:gd name="connsiteY59" fmla="*/ 39874 h 96872"/>
                <a:gd name="connsiteX60" fmla="*/ 401482 w 1295491"/>
                <a:gd name="connsiteY60" fmla="*/ 59694 h 96872"/>
                <a:gd name="connsiteX61" fmla="*/ 397619 w 1295491"/>
                <a:gd name="connsiteY61" fmla="*/ 79564 h 96872"/>
                <a:gd name="connsiteX62" fmla="*/ 387007 w 1295491"/>
                <a:gd name="connsiteY62" fmla="*/ 92263 h 96872"/>
                <a:gd name="connsiteX63" fmla="*/ 371597 w 1295491"/>
                <a:gd name="connsiteY63" fmla="*/ 96685 h 96872"/>
                <a:gd name="connsiteX64" fmla="*/ 360937 w 1295491"/>
                <a:gd name="connsiteY64" fmla="*/ 94497 h 96872"/>
                <a:gd name="connsiteX65" fmla="*/ 354513 w 1295491"/>
                <a:gd name="connsiteY65" fmla="*/ 89381 h 96872"/>
                <a:gd name="connsiteX66" fmla="*/ 350928 w 1295491"/>
                <a:gd name="connsiteY66" fmla="*/ 84169 h 96872"/>
                <a:gd name="connsiteX67" fmla="*/ 349765 w 1295491"/>
                <a:gd name="connsiteY67" fmla="*/ 84169 h 96872"/>
                <a:gd name="connsiteX68" fmla="*/ 349765 w 1295491"/>
                <a:gd name="connsiteY68" fmla="*/ 95290 h 96872"/>
                <a:gd name="connsiteX69" fmla="*/ 336171 w 1295491"/>
                <a:gd name="connsiteY69" fmla="*/ 95290 h 96872"/>
                <a:gd name="connsiteX70" fmla="*/ 349810 w 1295491"/>
                <a:gd name="connsiteY70" fmla="*/ 59557 h 96872"/>
                <a:gd name="connsiteX71" fmla="*/ 352000 w 1295491"/>
                <a:gd name="connsiteY71" fmla="*/ 72770 h 96872"/>
                <a:gd name="connsiteX72" fmla="*/ 358331 w 1295491"/>
                <a:gd name="connsiteY72" fmla="*/ 81657 h 96872"/>
                <a:gd name="connsiteX73" fmla="*/ 368478 w 1295491"/>
                <a:gd name="connsiteY73" fmla="*/ 84821 h 96872"/>
                <a:gd name="connsiteX74" fmla="*/ 378906 w 1295491"/>
                <a:gd name="connsiteY74" fmla="*/ 81516 h 96872"/>
                <a:gd name="connsiteX75" fmla="*/ 385237 w 1295491"/>
                <a:gd name="connsiteY75" fmla="*/ 72443 h 96872"/>
                <a:gd name="connsiteX76" fmla="*/ 387423 w 1295491"/>
                <a:gd name="connsiteY76" fmla="*/ 59557 h 96872"/>
                <a:gd name="connsiteX77" fmla="*/ 385283 w 1295491"/>
                <a:gd name="connsiteY77" fmla="*/ 46854 h 96872"/>
                <a:gd name="connsiteX78" fmla="*/ 378952 w 1295491"/>
                <a:gd name="connsiteY78" fmla="*/ 37967 h 96872"/>
                <a:gd name="connsiteX79" fmla="*/ 368478 w 1295491"/>
                <a:gd name="connsiteY79" fmla="*/ 34708 h 96872"/>
                <a:gd name="connsiteX80" fmla="*/ 358236 w 1295491"/>
                <a:gd name="connsiteY80" fmla="*/ 37826 h 96872"/>
                <a:gd name="connsiteX81" fmla="*/ 351950 w 1295491"/>
                <a:gd name="connsiteY81" fmla="*/ 46526 h 96872"/>
                <a:gd name="connsiteX82" fmla="*/ 349810 w 1295491"/>
                <a:gd name="connsiteY82" fmla="*/ 59557 h 96872"/>
                <a:gd name="connsiteX83" fmla="*/ 437922 w 1295491"/>
                <a:gd name="connsiteY83" fmla="*/ 96872 h 96872"/>
                <a:gd name="connsiteX84" fmla="*/ 425632 w 1295491"/>
                <a:gd name="connsiteY84" fmla="*/ 94360 h 96872"/>
                <a:gd name="connsiteX85" fmla="*/ 416925 w 1295491"/>
                <a:gd name="connsiteY85" fmla="*/ 86960 h 96872"/>
                <a:gd name="connsiteX86" fmla="*/ 413762 w 1295491"/>
                <a:gd name="connsiteY86" fmla="*/ 75096 h 96872"/>
                <a:gd name="connsiteX87" fmla="*/ 416089 w 1295491"/>
                <a:gd name="connsiteY87" fmla="*/ 65138 h 96872"/>
                <a:gd name="connsiteX88" fmla="*/ 422371 w 1295491"/>
                <a:gd name="connsiteY88" fmla="*/ 58951 h 96872"/>
                <a:gd name="connsiteX89" fmla="*/ 431217 w 1295491"/>
                <a:gd name="connsiteY89" fmla="*/ 55508 h 96872"/>
                <a:gd name="connsiteX90" fmla="*/ 441179 w 1295491"/>
                <a:gd name="connsiteY90" fmla="*/ 53739 h 96872"/>
                <a:gd name="connsiteX91" fmla="*/ 451607 w 1295491"/>
                <a:gd name="connsiteY91" fmla="*/ 52530 h 96872"/>
                <a:gd name="connsiteX92" fmla="*/ 457425 w 1295491"/>
                <a:gd name="connsiteY92" fmla="*/ 50902 h 96872"/>
                <a:gd name="connsiteX93" fmla="*/ 459240 w 1295491"/>
                <a:gd name="connsiteY93" fmla="*/ 47273 h 96872"/>
                <a:gd name="connsiteX94" fmla="*/ 459240 w 1295491"/>
                <a:gd name="connsiteY94" fmla="*/ 46946 h 96872"/>
                <a:gd name="connsiteX95" fmla="*/ 455796 w 1295491"/>
                <a:gd name="connsiteY95" fmla="*/ 37502 h 96872"/>
                <a:gd name="connsiteX96" fmla="*/ 445649 w 1295491"/>
                <a:gd name="connsiteY96" fmla="*/ 34151 h 96872"/>
                <a:gd name="connsiteX97" fmla="*/ 434569 w 1295491"/>
                <a:gd name="connsiteY97" fmla="*/ 37270 h 96872"/>
                <a:gd name="connsiteX98" fmla="*/ 429031 w 1295491"/>
                <a:gd name="connsiteY98" fmla="*/ 44109 h 96872"/>
                <a:gd name="connsiteX99" fmla="*/ 415948 w 1295491"/>
                <a:gd name="connsiteY99" fmla="*/ 41131 h 96872"/>
                <a:gd name="connsiteX100" fmla="*/ 422745 w 1295491"/>
                <a:gd name="connsiteY100" fmla="*/ 30614 h 96872"/>
                <a:gd name="connsiteX101" fmla="*/ 433127 w 1295491"/>
                <a:gd name="connsiteY101" fmla="*/ 24754 h 96872"/>
                <a:gd name="connsiteX102" fmla="*/ 445463 w 1295491"/>
                <a:gd name="connsiteY102" fmla="*/ 22890 h 96872"/>
                <a:gd name="connsiteX103" fmla="*/ 454541 w 1295491"/>
                <a:gd name="connsiteY103" fmla="*/ 23915 h 96872"/>
                <a:gd name="connsiteX104" fmla="*/ 463569 w 1295491"/>
                <a:gd name="connsiteY104" fmla="*/ 27544 h 96872"/>
                <a:gd name="connsiteX105" fmla="*/ 470507 w 1295491"/>
                <a:gd name="connsiteY105" fmla="*/ 35127 h 96872"/>
                <a:gd name="connsiteX106" fmla="*/ 473208 w 1295491"/>
                <a:gd name="connsiteY106" fmla="*/ 47830 h 96872"/>
                <a:gd name="connsiteX107" fmla="*/ 473208 w 1295491"/>
                <a:gd name="connsiteY107" fmla="*/ 95290 h 96872"/>
                <a:gd name="connsiteX108" fmla="*/ 459614 w 1295491"/>
                <a:gd name="connsiteY108" fmla="*/ 95290 h 96872"/>
                <a:gd name="connsiteX109" fmla="*/ 459614 w 1295491"/>
                <a:gd name="connsiteY109" fmla="*/ 85519 h 96872"/>
                <a:gd name="connsiteX110" fmla="*/ 459057 w 1295491"/>
                <a:gd name="connsiteY110" fmla="*/ 85519 h 96872"/>
                <a:gd name="connsiteX111" fmla="*/ 455006 w 1295491"/>
                <a:gd name="connsiteY111" fmla="*/ 90822 h 96872"/>
                <a:gd name="connsiteX112" fmla="*/ 448068 w 1295491"/>
                <a:gd name="connsiteY112" fmla="*/ 95149 h 96872"/>
                <a:gd name="connsiteX113" fmla="*/ 437922 w 1295491"/>
                <a:gd name="connsiteY113" fmla="*/ 96872 h 96872"/>
                <a:gd name="connsiteX114" fmla="*/ 440947 w 1295491"/>
                <a:gd name="connsiteY114" fmla="*/ 85706 h 96872"/>
                <a:gd name="connsiteX115" fmla="*/ 450814 w 1295491"/>
                <a:gd name="connsiteY115" fmla="*/ 83426 h 96872"/>
                <a:gd name="connsiteX116" fmla="*/ 457100 w 1295491"/>
                <a:gd name="connsiteY116" fmla="*/ 77468 h 96872"/>
                <a:gd name="connsiteX117" fmla="*/ 459289 w 1295491"/>
                <a:gd name="connsiteY117" fmla="*/ 69511 h 96872"/>
                <a:gd name="connsiteX118" fmla="*/ 459289 w 1295491"/>
                <a:gd name="connsiteY118" fmla="*/ 60300 h 96872"/>
                <a:gd name="connsiteX119" fmla="*/ 456402 w 1295491"/>
                <a:gd name="connsiteY119" fmla="*/ 61696 h 96872"/>
                <a:gd name="connsiteX120" fmla="*/ 451607 w 1295491"/>
                <a:gd name="connsiteY120" fmla="*/ 62767 h 96872"/>
                <a:gd name="connsiteX121" fmla="*/ 446348 w 1295491"/>
                <a:gd name="connsiteY121" fmla="*/ 63556 h 96872"/>
                <a:gd name="connsiteX122" fmla="*/ 442064 w 1295491"/>
                <a:gd name="connsiteY122" fmla="*/ 64116 h 96872"/>
                <a:gd name="connsiteX123" fmla="*/ 434661 w 1295491"/>
                <a:gd name="connsiteY123" fmla="*/ 65836 h 96872"/>
                <a:gd name="connsiteX124" fmla="*/ 429355 w 1295491"/>
                <a:gd name="connsiteY124" fmla="*/ 69328 h 96872"/>
                <a:gd name="connsiteX125" fmla="*/ 427402 w 1295491"/>
                <a:gd name="connsiteY125" fmla="*/ 75283 h 96872"/>
                <a:gd name="connsiteX126" fmla="*/ 431217 w 1295491"/>
                <a:gd name="connsiteY126" fmla="*/ 83098 h 96872"/>
                <a:gd name="connsiteX127" fmla="*/ 440947 w 1295491"/>
                <a:gd name="connsiteY127" fmla="*/ 85706 h 96872"/>
                <a:gd name="connsiteX128" fmla="*/ 545326 w 1295491"/>
                <a:gd name="connsiteY128" fmla="*/ 41269 h 96872"/>
                <a:gd name="connsiteX129" fmla="*/ 532712 w 1295491"/>
                <a:gd name="connsiteY129" fmla="*/ 43503 h 96872"/>
                <a:gd name="connsiteX130" fmla="*/ 530198 w 1295491"/>
                <a:gd name="connsiteY130" fmla="*/ 38898 h 96872"/>
                <a:gd name="connsiteX131" fmla="*/ 525637 w 1295491"/>
                <a:gd name="connsiteY131" fmla="*/ 35314 h 96872"/>
                <a:gd name="connsiteX132" fmla="*/ 518420 w 1295491"/>
                <a:gd name="connsiteY132" fmla="*/ 33919 h 96872"/>
                <a:gd name="connsiteX133" fmla="*/ 508552 w 1295491"/>
                <a:gd name="connsiteY133" fmla="*/ 36572 h 96872"/>
                <a:gd name="connsiteX134" fmla="*/ 504594 w 1295491"/>
                <a:gd name="connsiteY134" fmla="*/ 43316 h 96872"/>
                <a:gd name="connsiteX135" fmla="*/ 507248 w 1295491"/>
                <a:gd name="connsiteY135" fmla="*/ 49088 h 96872"/>
                <a:gd name="connsiteX136" fmla="*/ 515811 w 1295491"/>
                <a:gd name="connsiteY136" fmla="*/ 52668 h 96872"/>
                <a:gd name="connsiteX137" fmla="*/ 527170 w 1295491"/>
                <a:gd name="connsiteY137" fmla="*/ 55275 h 96872"/>
                <a:gd name="connsiteX138" fmla="*/ 541882 w 1295491"/>
                <a:gd name="connsiteY138" fmla="*/ 62302 h 96872"/>
                <a:gd name="connsiteX139" fmla="*/ 546722 w 1295491"/>
                <a:gd name="connsiteY139" fmla="*/ 74631 h 96872"/>
                <a:gd name="connsiteX140" fmla="*/ 542999 w 1295491"/>
                <a:gd name="connsiteY140" fmla="*/ 86076 h 96872"/>
                <a:gd name="connsiteX141" fmla="*/ 532712 w 1295491"/>
                <a:gd name="connsiteY141" fmla="*/ 93895 h 96872"/>
                <a:gd name="connsiteX142" fmla="*/ 517489 w 1295491"/>
                <a:gd name="connsiteY142" fmla="*/ 96731 h 96872"/>
                <a:gd name="connsiteX143" fmla="*/ 497892 w 1295491"/>
                <a:gd name="connsiteY143" fmla="*/ 91615 h 96872"/>
                <a:gd name="connsiteX144" fmla="*/ 488581 w 1295491"/>
                <a:gd name="connsiteY144" fmla="*/ 76957 h 96872"/>
                <a:gd name="connsiteX145" fmla="*/ 502034 w 1295491"/>
                <a:gd name="connsiteY145" fmla="*/ 74909 h 96872"/>
                <a:gd name="connsiteX146" fmla="*/ 507202 w 1295491"/>
                <a:gd name="connsiteY146" fmla="*/ 82866 h 96872"/>
                <a:gd name="connsiteX147" fmla="*/ 517394 w 1295491"/>
                <a:gd name="connsiteY147" fmla="*/ 85519 h 96872"/>
                <a:gd name="connsiteX148" fmla="*/ 528337 w 1295491"/>
                <a:gd name="connsiteY148" fmla="*/ 82679 h 96872"/>
                <a:gd name="connsiteX149" fmla="*/ 532434 w 1295491"/>
                <a:gd name="connsiteY149" fmla="*/ 75653 h 96872"/>
                <a:gd name="connsiteX150" fmla="*/ 529917 w 1295491"/>
                <a:gd name="connsiteY150" fmla="*/ 70025 h 96872"/>
                <a:gd name="connsiteX151" fmla="*/ 522330 w 1295491"/>
                <a:gd name="connsiteY151" fmla="*/ 66583 h 96872"/>
                <a:gd name="connsiteX152" fmla="*/ 510227 w 1295491"/>
                <a:gd name="connsiteY152" fmla="*/ 63930 h 96872"/>
                <a:gd name="connsiteX153" fmla="*/ 495424 w 1295491"/>
                <a:gd name="connsiteY153" fmla="*/ 56671 h 96872"/>
                <a:gd name="connsiteX154" fmla="*/ 490675 w 1295491"/>
                <a:gd name="connsiteY154" fmla="*/ 44063 h 96872"/>
                <a:gd name="connsiteX155" fmla="*/ 494215 w 1295491"/>
                <a:gd name="connsiteY155" fmla="*/ 32988 h 96872"/>
                <a:gd name="connsiteX156" fmla="*/ 503991 w 1295491"/>
                <a:gd name="connsiteY156" fmla="*/ 25589 h 96872"/>
                <a:gd name="connsiteX157" fmla="*/ 518279 w 1295491"/>
                <a:gd name="connsiteY157" fmla="*/ 22890 h 96872"/>
                <a:gd name="connsiteX158" fmla="*/ 536530 w 1295491"/>
                <a:gd name="connsiteY158" fmla="*/ 27918 h 96872"/>
                <a:gd name="connsiteX159" fmla="*/ 545326 w 1295491"/>
                <a:gd name="connsiteY159" fmla="*/ 41269 h 96872"/>
                <a:gd name="connsiteX160" fmla="*/ 592843 w 1295491"/>
                <a:gd name="connsiteY160" fmla="*/ 96731 h 96872"/>
                <a:gd name="connsiteX161" fmla="*/ 574641 w 1295491"/>
                <a:gd name="connsiteY161" fmla="*/ 92217 h 96872"/>
                <a:gd name="connsiteX162" fmla="*/ 562912 w 1295491"/>
                <a:gd name="connsiteY162" fmla="*/ 79423 h 96872"/>
                <a:gd name="connsiteX163" fmla="*/ 558815 w 1295491"/>
                <a:gd name="connsiteY163" fmla="*/ 60022 h 96872"/>
                <a:gd name="connsiteX164" fmla="*/ 562912 w 1295491"/>
                <a:gd name="connsiteY164" fmla="*/ 40666 h 96872"/>
                <a:gd name="connsiteX165" fmla="*/ 574457 w 1295491"/>
                <a:gd name="connsiteY165" fmla="*/ 27590 h 96872"/>
                <a:gd name="connsiteX166" fmla="*/ 591866 w 1295491"/>
                <a:gd name="connsiteY166" fmla="*/ 22890 h 96872"/>
                <a:gd name="connsiteX167" fmla="*/ 603598 w 1295491"/>
                <a:gd name="connsiteY167" fmla="*/ 24891 h 96872"/>
                <a:gd name="connsiteX168" fmla="*/ 613794 w 1295491"/>
                <a:gd name="connsiteY168" fmla="*/ 31174 h 96872"/>
                <a:gd name="connsiteX169" fmla="*/ 620915 w 1295491"/>
                <a:gd name="connsiteY169" fmla="*/ 42294 h 96872"/>
                <a:gd name="connsiteX170" fmla="*/ 623521 w 1295491"/>
                <a:gd name="connsiteY170" fmla="*/ 58810 h 96872"/>
                <a:gd name="connsiteX171" fmla="*/ 623521 w 1295491"/>
                <a:gd name="connsiteY171" fmla="*/ 63743 h 96872"/>
                <a:gd name="connsiteX172" fmla="*/ 566684 w 1295491"/>
                <a:gd name="connsiteY172" fmla="*/ 63743 h 96872"/>
                <a:gd name="connsiteX173" fmla="*/ 566684 w 1295491"/>
                <a:gd name="connsiteY173" fmla="*/ 53320 h 96872"/>
                <a:gd name="connsiteX174" fmla="*/ 609881 w 1295491"/>
                <a:gd name="connsiteY174" fmla="*/ 53320 h 96872"/>
                <a:gd name="connsiteX175" fmla="*/ 607649 w 1295491"/>
                <a:gd name="connsiteY175" fmla="*/ 43595 h 96872"/>
                <a:gd name="connsiteX176" fmla="*/ 601363 w 1295491"/>
                <a:gd name="connsiteY176" fmla="*/ 36850 h 96872"/>
                <a:gd name="connsiteX177" fmla="*/ 591961 w 1295491"/>
                <a:gd name="connsiteY177" fmla="*/ 34384 h 96872"/>
                <a:gd name="connsiteX178" fmla="*/ 581720 w 1295491"/>
                <a:gd name="connsiteY178" fmla="*/ 37270 h 96872"/>
                <a:gd name="connsiteX179" fmla="*/ 575014 w 1295491"/>
                <a:gd name="connsiteY179" fmla="*/ 44712 h 96872"/>
                <a:gd name="connsiteX180" fmla="*/ 572688 w 1295491"/>
                <a:gd name="connsiteY180" fmla="*/ 54624 h 96872"/>
                <a:gd name="connsiteX181" fmla="*/ 572688 w 1295491"/>
                <a:gd name="connsiteY181" fmla="*/ 62767 h 96872"/>
                <a:gd name="connsiteX182" fmla="*/ 575201 w 1295491"/>
                <a:gd name="connsiteY182" fmla="*/ 74955 h 96872"/>
                <a:gd name="connsiteX183" fmla="*/ 582323 w 1295491"/>
                <a:gd name="connsiteY183" fmla="*/ 82633 h 96872"/>
                <a:gd name="connsiteX184" fmla="*/ 592983 w 1295491"/>
                <a:gd name="connsiteY184" fmla="*/ 85240 h 96872"/>
                <a:gd name="connsiteX185" fmla="*/ 600200 w 1295491"/>
                <a:gd name="connsiteY185" fmla="*/ 84123 h 96872"/>
                <a:gd name="connsiteX186" fmla="*/ 605833 w 1295491"/>
                <a:gd name="connsiteY186" fmla="*/ 80678 h 96872"/>
                <a:gd name="connsiteX187" fmla="*/ 609461 w 1295491"/>
                <a:gd name="connsiteY187" fmla="*/ 75050 h 96872"/>
                <a:gd name="connsiteX188" fmla="*/ 622636 w 1295491"/>
                <a:gd name="connsiteY188" fmla="*/ 77422 h 96872"/>
                <a:gd name="connsiteX189" fmla="*/ 616956 w 1295491"/>
                <a:gd name="connsiteY189" fmla="*/ 87612 h 96872"/>
                <a:gd name="connsiteX190" fmla="*/ 606764 w 1295491"/>
                <a:gd name="connsiteY190" fmla="*/ 94360 h 96872"/>
                <a:gd name="connsiteX191" fmla="*/ 592843 w 1295491"/>
                <a:gd name="connsiteY191" fmla="*/ 96731 h 96872"/>
                <a:gd name="connsiteX192" fmla="*/ 665731 w 1295491"/>
                <a:gd name="connsiteY192" fmla="*/ 96685 h 96872"/>
                <a:gd name="connsiteX193" fmla="*/ 650276 w 1295491"/>
                <a:gd name="connsiteY193" fmla="*/ 92263 h 96872"/>
                <a:gd name="connsiteX194" fmla="*/ 639664 w 1295491"/>
                <a:gd name="connsiteY194" fmla="*/ 79564 h 96872"/>
                <a:gd name="connsiteX195" fmla="*/ 635846 w 1295491"/>
                <a:gd name="connsiteY195" fmla="*/ 59694 h 96872"/>
                <a:gd name="connsiteX196" fmla="*/ 639710 w 1295491"/>
                <a:gd name="connsiteY196" fmla="*/ 39874 h 96872"/>
                <a:gd name="connsiteX197" fmla="*/ 650417 w 1295491"/>
                <a:gd name="connsiteY197" fmla="*/ 27266 h 96872"/>
                <a:gd name="connsiteX198" fmla="*/ 665826 w 1295491"/>
                <a:gd name="connsiteY198" fmla="*/ 22890 h 96872"/>
                <a:gd name="connsiteX199" fmla="*/ 676533 w 1295491"/>
                <a:gd name="connsiteY199" fmla="*/ 25124 h 96872"/>
                <a:gd name="connsiteX200" fmla="*/ 682861 w 1295491"/>
                <a:gd name="connsiteY200" fmla="*/ 30243 h 96872"/>
                <a:gd name="connsiteX201" fmla="*/ 686401 w 1295491"/>
                <a:gd name="connsiteY201" fmla="*/ 35406 h 96872"/>
                <a:gd name="connsiteX202" fmla="*/ 687240 w 1295491"/>
                <a:gd name="connsiteY202" fmla="*/ 35406 h 96872"/>
                <a:gd name="connsiteX203" fmla="*/ 687240 w 1295491"/>
                <a:gd name="connsiteY203" fmla="*/ 0 h 96872"/>
                <a:gd name="connsiteX204" fmla="*/ 701158 w 1295491"/>
                <a:gd name="connsiteY204" fmla="*/ 0 h 96872"/>
                <a:gd name="connsiteX205" fmla="*/ 701158 w 1295491"/>
                <a:gd name="connsiteY205" fmla="*/ 95290 h 96872"/>
                <a:gd name="connsiteX206" fmla="*/ 687564 w 1295491"/>
                <a:gd name="connsiteY206" fmla="*/ 95290 h 96872"/>
                <a:gd name="connsiteX207" fmla="*/ 687564 w 1295491"/>
                <a:gd name="connsiteY207" fmla="*/ 84169 h 96872"/>
                <a:gd name="connsiteX208" fmla="*/ 686401 w 1295491"/>
                <a:gd name="connsiteY208" fmla="*/ 84169 h 96872"/>
                <a:gd name="connsiteX209" fmla="*/ 682769 w 1295491"/>
                <a:gd name="connsiteY209" fmla="*/ 89381 h 96872"/>
                <a:gd name="connsiteX210" fmla="*/ 676346 w 1295491"/>
                <a:gd name="connsiteY210" fmla="*/ 94497 h 96872"/>
                <a:gd name="connsiteX211" fmla="*/ 665731 w 1295491"/>
                <a:gd name="connsiteY211" fmla="*/ 96685 h 96872"/>
                <a:gd name="connsiteX212" fmla="*/ 668805 w 1295491"/>
                <a:gd name="connsiteY212" fmla="*/ 84821 h 96872"/>
                <a:gd name="connsiteX213" fmla="*/ 678951 w 1295491"/>
                <a:gd name="connsiteY213" fmla="*/ 81657 h 96872"/>
                <a:gd name="connsiteX214" fmla="*/ 685283 w 1295491"/>
                <a:gd name="connsiteY214" fmla="*/ 72770 h 96872"/>
                <a:gd name="connsiteX215" fmla="*/ 687472 w 1295491"/>
                <a:gd name="connsiteY215" fmla="*/ 59557 h 96872"/>
                <a:gd name="connsiteX216" fmla="*/ 685329 w 1295491"/>
                <a:gd name="connsiteY216" fmla="*/ 46526 h 96872"/>
                <a:gd name="connsiteX217" fmla="*/ 679047 w 1295491"/>
                <a:gd name="connsiteY217" fmla="*/ 37826 h 96872"/>
                <a:gd name="connsiteX218" fmla="*/ 668805 w 1295491"/>
                <a:gd name="connsiteY218" fmla="*/ 34708 h 96872"/>
                <a:gd name="connsiteX219" fmla="*/ 658331 w 1295491"/>
                <a:gd name="connsiteY219" fmla="*/ 37967 h 96872"/>
                <a:gd name="connsiteX220" fmla="*/ 652000 w 1295491"/>
                <a:gd name="connsiteY220" fmla="*/ 46854 h 96872"/>
                <a:gd name="connsiteX221" fmla="*/ 649905 w 1295491"/>
                <a:gd name="connsiteY221" fmla="*/ 59557 h 96872"/>
                <a:gd name="connsiteX222" fmla="*/ 652045 w 1295491"/>
                <a:gd name="connsiteY222" fmla="*/ 72443 h 96872"/>
                <a:gd name="connsiteX223" fmla="*/ 658377 w 1295491"/>
                <a:gd name="connsiteY223" fmla="*/ 81516 h 96872"/>
                <a:gd name="connsiteX224" fmla="*/ 668805 w 1295491"/>
                <a:gd name="connsiteY224" fmla="*/ 84821 h 96872"/>
                <a:gd name="connsiteX225" fmla="*/ 756835 w 1295491"/>
                <a:gd name="connsiteY225" fmla="*/ 0 h 96872"/>
                <a:gd name="connsiteX226" fmla="*/ 774289 w 1295491"/>
                <a:gd name="connsiteY226" fmla="*/ 0 h 96872"/>
                <a:gd name="connsiteX227" fmla="*/ 804643 w 1295491"/>
                <a:gd name="connsiteY227" fmla="*/ 74071 h 96872"/>
                <a:gd name="connsiteX228" fmla="*/ 805757 w 1295491"/>
                <a:gd name="connsiteY228" fmla="*/ 74071 h 96872"/>
                <a:gd name="connsiteX229" fmla="*/ 836111 w 1295491"/>
                <a:gd name="connsiteY229" fmla="*/ 0 h 96872"/>
                <a:gd name="connsiteX230" fmla="*/ 853568 w 1295491"/>
                <a:gd name="connsiteY230" fmla="*/ 0 h 96872"/>
                <a:gd name="connsiteX231" fmla="*/ 853568 w 1295491"/>
                <a:gd name="connsiteY231" fmla="*/ 95290 h 96872"/>
                <a:gd name="connsiteX232" fmla="*/ 839879 w 1295491"/>
                <a:gd name="connsiteY232" fmla="*/ 95290 h 96872"/>
                <a:gd name="connsiteX233" fmla="*/ 839879 w 1295491"/>
                <a:gd name="connsiteY233" fmla="*/ 26336 h 96872"/>
                <a:gd name="connsiteX234" fmla="*/ 838998 w 1295491"/>
                <a:gd name="connsiteY234" fmla="*/ 26336 h 96872"/>
                <a:gd name="connsiteX235" fmla="*/ 810879 w 1295491"/>
                <a:gd name="connsiteY235" fmla="*/ 95149 h 96872"/>
                <a:gd name="connsiteX236" fmla="*/ 799520 w 1295491"/>
                <a:gd name="connsiteY236" fmla="*/ 95149 h 96872"/>
                <a:gd name="connsiteX237" fmla="*/ 771405 w 1295491"/>
                <a:gd name="connsiteY237" fmla="*/ 26287 h 96872"/>
                <a:gd name="connsiteX238" fmla="*/ 770520 w 1295491"/>
                <a:gd name="connsiteY238" fmla="*/ 26287 h 96872"/>
                <a:gd name="connsiteX239" fmla="*/ 770520 w 1295491"/>
                <a:gd name="connsiteY239" fmla="*/ 95290 h 96872"/>
                <a:gd name="connsiteX240" fmla="*/ 756835 w 1295491"/>
                <a:gd name="connsiteY240" fmla="*/ 95290 h 96872"/>
                <a:gd name="connsiteX241" fmla="*/ 756835 w 1295491"/>
                <a:gd name="connsiteY241" fmla="*/ 0 h 96872"/>
                <a:gd name="connsiteX242" fmla="*/ 904178 w 1295491"/>
                <a:gd name="connsiteY242" fmla="*/ 96731 h 96872"/>
                <a:gd name="connsiteX243" fmla="*/ 885977 w 1295491"/>
                <a:gd name="connsiteY243" fmla="*/ 92217 h 96872"/>
                <a:gd name="connsiteX244" fmla="*/ 874248 w 1295491"/>
                <a:gd name="connsiteY244" fmla="*/ 79423 h 96872"/>
                <a:gd name="connsiteX245" fmla="*/ 870151 w 1295491"/>
                <a:gd name="connsiteY245" fmla="*/ 60022 h 96872"/>
                <a:gd name="connsiteX246" fmla="*/ 874248 w 1295491"/>
                <a:gd name="connsiteY246" fmla="*/ 40666 h 96872"/>
                <a:gd name="connsiteX247" fmla="*/ 885793 w 1295491"/>
                <a:gd name="connsiteY247" fmla="*/ 27590 h 96872"/>
                <a:gd name="connsiteX248" fmla="*/ 903202 w 1295491"/>
                <a:gd name="connsiteY248" fmla="*/ 22890 h 96872"/>
                <a:gd name="connsiteX249" fmla="*/ 914934 w 1295491"/>
                <a:gd name="connsiteY249" fmla="*/ 24891 h 96872"/>
                <a:gd name="connsiteX250" fmla="*/ 925130 w 1295491"/>
                <a:gd name="connsiteY250" fmla="*/ 31174 h 96872"/>
                <a:gd name="connsiteX251" fmla="*/ 932251 w 1295491"/>
                <a:gd name="connsiteY251" fmla="*/ 42294 h 96872"/>
                <a:gd name="connsiteX252" fmla="*/ 934856 w 1295491"/>
                <a:gd name="connsiteY252" fmla="*/ 58810 h 96872"/>
                <a:gd name="connsiteX253" fmla="*/ 934856 w 1295491"/>
                <a:gd name="connsiteY253" fmla="*/ 63743 h 96872"/>
                <a:gd name="connsiteX254" fmla="*/ 878020 w 1295491"/>
                <a:gd name="connsiteY254" fmla="*/ 63743 h 96872"/>
                <a:gd name="connsiteX255" fmla="*/ 878020 w 1295491"/>
                <a:gd name="connsiteY255" fmla="*/ 53320 h 96872"/>
                <a:gd name="connsiteX256" fmla="*/ 921217 w 1295491"/>
                <a:gd name="connsiteY256" fmla="*/ 53320 h 96872"/>
                <a:gd name="connsiteX257" fmla="*/ 918985 w 1295491"/>
                <a:gd name="connsiteY257" fmla="*/ 43595 h 96872"/>
                <a:gd name="connsiteX258" fmla="*/ 912699 w 1295491"/>
                <a:gd name="connsiteY258" fmla="*/ 36850 h 96872"/>
                <a:gd name="connsiteX259" fmla="*/ 903297 w 1295491"/>
                <a:gd name="connsiteY259" fmla="*/ 34384 h 96872"/>
                <a:gd name="connsiteX260" fmla="*/ 893056 w 1295491"/>
                <a:gd name="connsiteY260" fmla="*/ 37270 h 96872"/>
                <a:gd name="connsiteX261" fmla="*/ 886350 w 1295491"/>
                <a:gd name="connsiteY261" fmla="*/ 44712 h 96872"/>
                <a:gd name="connsiteX262" fmla="*/ 884024 w 1295491"/>
                <a:gd name="connsiteY262" fmla="*/ 54624 h 96872"/>
                <a:gd name="connsiteX263" fmla="*/ 884024 w 1295491"/>
                <a:gd name="connsiteY263" fmla="*/ 62767 h 96872"/>
                <a:gd name="connsiteX264" fmla="*/ 886537 w 1295491"/>
                <a:gd name="connsiteY264" fmla="*/ 74955 h 96872"/>
                <a:gd name="connsiteX265" fmla="*/ 893659 w 1295491"/>
                <a:gd name="connsiteY265" fmla="*/ 82633 h 96872"/>
                <a:gd name="connsiteX266" fmla="*/ 904319 w 1295491"/>
                <a:gd name="connsiteY266" fmla="*/ 85240 h 96872"/>
                <a:gd name="connsiteX267" fmla="*/ 911536 w 1295491"/>
                <a:gd name="connsiteY267" fmla="*/ 84123 h 96872"/>
                <a:gd name="connsiteX268" fmla="*/ 917169 w 1295491"/>
                <a:gd name="connsiteY268" fmla="*/ 80678 h 96872"/>
                <a:gd name="connsiteX269" fmla="*/ 920797 w 1295491"/>
                <a:gd name="connsiteY269" fmla="*/ 75050 h 96872"/>
                <a:gd name="connsiteX270" fmla="*/ 933972 w 1295491"/>
                <a:gd name="connsiteY270" fmla="*/ 77422 h 96872"/>
                <a:gd name="connsiteX271" fmla="*/ 928292 w 1295491"/>
                <a:gd name="connsiteY271" fmla="*/ 87612 h 96872"/>
                <a:gd name="connsiteX272" fmla="*/ 918100 w 1295491"/>
                <a:gd name="connsiteY272" fmla="*/ 94360 h 96872"/>
                <a:gd name="connsiteX273" fmla="*/ 904178 w 1295491"/>
                <a:gd name="connsiteY273" fmla="*/ 96731 h 96872"/>
                <a:gd name="connsiteX274" fmla="*/ 983677 w 1295491"/>
                <a:gd name="connsiteY274" fmla="*/ 23823 h 96872"/>
                <a:gd name="connsiteX275" fmla="*/ 983677 w 1295491"/>
                <a:gd name="connsiteY275" fmla="*/ 34990 h 96872"/>
                <a:gd name="connsiteX276" fmla="*/ 944623 w 1295491"/>
                <a:gd name="connsiteY276" fmla="*/ 34990 h 96872"/>
                <a:gd name="connsiteX277" fmla="*/ 944623 w 1295491"/>
                <a:gd name="connsiteY277" fmla="*/ 23823 h 96872"/>
                <a:gd name="connsiteX278" fmla="*/ 983677 w 1295491"/>
                <a:gd name="connsiteY278" fmla="*/ 23823 h 96872"/>
                <a:gd name="connsiteX279" fmla="*/ 955097 w 1295491"/>
                <a:gd name="connsiteY279" fmla="*/ 6699 h 96872"/>
                <a:gd name="connsiteX280" fmla="*/ 969015 w 1295491"/>
                <a:gd name="connsiteY280" fmla="*/ 6699 h 96872"/>
                <a:gd name="connsiteX281" fmla="*/ 969015 w 1295491"/>
                <a:gd name="connsiteY281" fmla="*/ 74303 h 96872"/>
                <a:gd name="connsiteX282" fmla="*/ 970224 w 1295491"/>
                <a:gd name="connsiteY282" fmla="*/ 80399 h 96872"/>
                <a:gd name="connsiteX283" fmla="*/ 973344 w 1295491"/>
                <a:gd name="connsiteY283" fmla="*/ 83144 h 96872"/>
                <a:gd name="connsiteX284" fmla="*/ 977578 w 1295491"/>
                <a:gd name="connsiteY284" fmla="*/ 83842 h 96872"/>
                <a:gd name="connsiteX285" fmla="*/ 980511 w 1295491"/>
                <a:gd name="connsiteY285" fmla="*/ 83609 h 96872"/>
                <a:gd name="connsiteX286" fmla="*/ 982468 w 1295491"/>
                <a:gd name="connsiteY286" fmla="*/ 83239 h 96872"/>
                <a:gd name="connsiteX287" fmla="*/ 984982 w 1295491"/>
                <a:gd name="connsiteY287" fmla="*/ 94730 h 96872"/>
                <a:gd name="connsiteX288" fmla="*/ 981537 w 1295491"/>
                <a:gd name="connsiteY288" fmla="*/ 95660 h 96872"/>
                <a:gd name="connsiteX289" fmla="*/ 975949 w 1295491"/>
                <a:gd name="connsiteY289" fmla="*/ 96220 h 96872"/>
                <a:gd name="connsiteX290" fmla="*/ 965708 w 1295491"/>
                <a:gd name="connsiteY290" fmla="*/ 94265 h 96872"/>
                <a:gd name="connsiteX291" fmla="*/ 958030 w 1295491"/>
                <a:gd name="connsiteY291" fmla="*/ 87936 h 96872"/>
                <a:gd name="connsiteX292" fmla="*/ 955097 w 1295491"/>
                <a:gd name="connsiteY292" fmla="*/ 77189 h 96872"/>
                <a:gd name="connsiteX293" fmla="*/ 955097 w 1295491"/>
                <a:gd name="connsiteY293" fmla="*/ 6699 h 96872"/>
                <a:gd name="connsiteX294" fmla="*/ 1014529 w 1295491"/>
                <a:gd name="connsiteY294" fmla="*/ 52855 h 96872"/>
                <a:gd name="connsiteX295" fmla="*/ 1014529 w 1295491"/>
                <a:gd name="connsiteY295" fmla="*/ 95290 h 96872"/>
                <a:gd name="connsiteX296" fmla="*/ 1000611 w 1295491"/>
                <a:gd name="connsiteY296" fmla="*/ 95290 h 96872"/>
                <a:gd name="connsiteX297" fmla="*/ 1000611 w 1295491"/>
                <a:gd name="connsiteY297" fmla="*/ 0 h 96872"/>
                <a:gd name="connsiteX298" fmla="*/ 1014345 w 1295491"/>
                <a:gd name="connsiteY298" fmla="*/ 0 h 96872"/>
                <a:gd name="connsiteX299" fmla="*/ 1014345 w 1295491"/>
                <a:gd name="connsiteY299" fmla="*/ 35455 h 96872"/>
                <a:gd name="connsiteX300" fmla="*/ 1015227 w 1295491"/>
                <a:gd name="connsiteY300" fmla="*/ 35455 h 96872"/>
                <a:gd name="connsiteX301" fmla="*/ 1022909 w 1295491"/>
                <a:gd name="connsiteY301" fmla="*/ 26287 h 96872"/>
                <a:gd name="connsiteX302" fmla="*/ 1036408 w 1295491"/>
                <a:gd name="connsiteY302" fmla="*/ 22890 h 96872"/>
                <a:gd name="connsiteX303" fmla="*/ 1049258 w 1295491"/>
                <a:gd name="connsiteY303" fmla="*/ 25916 h 96872"/>
                <a:gd name="connsiteX304" fmla="*/ 1057824 w 1295491"/>
                <a:gd name="connsiteY304" fmla="*/ 34941 h 96872"/>
                <a:gd name="connsiteX305" fmla="*/ 1060895 w 1295491"/>
                <a:gd name="connsiteY305" fmla="*/ 49831 h 96872"/>
                <a:gd name="connsiteX306" fmla="*/ 1060895 w 1295491"/>
                <a:gd name="connsiteY306" fmla="*/ 95290 h 96872"/>
                <a:gd name="connsiteX307" fmla="*/ 1046977 w 1295491"/>
                <a:gd name="connsiteY307" fmla="*/ 95290 h 96872"/>
                <a:gd name="connsiteX308" fmla="*/ 1046977 w 1295491"/>
                <a:gd name="connsiteY308" fmla="*/ 51505 h 96872"/>
                <a:gd name="connsiteX309" fmla="*/ 1042926 w 1295491"/>
                <a:gd name="connsiteY309" fmla="*/ 39317 h 96872"/>
                <a:gd name="connsiteX310" fmla="*/ 1031662 w 1295491"/>
                <a:gd name="connsiteY310" fmla="*/ 34941 h 96872"/>
                <a:gd name="connsiteX311" fmla="*/ 1022817 w 1295491"/>
                <a:gd name="connsiteY311" fmla="*/ 37037 h 96872"/>
                <a:gd name="connsiteX312" fmla="*/ 1016718 w 1295491"/>
                <a:gd name="connsiteY312" fmla="*/ 43179 h 96872"/>
                <a:gd name="connsiteX313" fmla="*/ 1014529 w 1295491"/>
                <a:gd name="connsiteY313" fmla="*/ 52855 h 96872"/>
                <a:gd name="connsiteX314" fmla="*/ 1109588 w 1295491"/>
                <a:gd name="connsiteY314" fmla="*/ 96731 h 96872"/>
                <a:gd name="connsiteX315" fmla="*/ 1092038 w 1295491"/>
                <a:gd name="connsiteY315" fmla="*/ 92126 h 96872"/>
                <a:gd name="connsiteX316" fmla="*/ 1080401 w 1295491"/>
                <a:gd name="connsiteY316" fmla="*/ 79236 h 96872"/>
                <a:gd name="connsiteX317" fmla="*/ 1076259 w 1295491"/>
                <a:gd name="connsiteY317" fmla="*/ 59881 h 96872"/>
                <a:gd name="connsiteX318" fmla="*/ 1080401 w 1295491"/>
                <a:gd name="connsiteY318" fmla="*/ 40434 h 96872"/>
                <a:gd name="connsiteX319" fmla="*/ 1092038 w 1295491"/>
                <a:gd name="connsiteY319" fmla="*/ 27498 h 96872"/>
                <a:gd name="connsiteX320" fmla="*/ 1109588 w 1295491"/>
                <a:gd name="connsiteY320" fmla="*/ 22890 h 96872"/>
                <a:gd name="connsiteX321" fmla="*/ 1127138 w 1295491"/>
                <a:gd name="connsiteY321" fmla="*/ 27498 h 96872"/>
                <a:gd name="connsiteX322" fmla="*/ 1138775 w 1295491"/>
                <a:gd name="connsiteY322" fmla="*/ 40434 h 96872"/>
                <a:gd name="connsiteX323" fmla="*/ 1142917 w 1295491"/>
                <a:gd name="connsiteY323" fmla="*/ 59881 h 96872"/>
                <a:gd name="connsiteX324" fmla="*/ 1138775 w 1295491"/>
                <a:gd name="connsiteY324" fmla="*/ 79236 h 96872"/>
                <a:gd name="connsiteX325" fmla="*/ 1127138 w 1295491"/>
                <a:gd name="connsiteY325" fmla="*/ 92126 h 96872"/>
                <a:gd name="connsiteX326" fmla="*/ 1109588 w 1295491"/>
                <a:gd name="connsiteY326" fmla="*/ 96731 h 96872"/>
                <a:gd name="connsiteX327" fmla="*/ 1109634 w 1295491"/>
                <a:gd name="connsiteY327" fmla="*/ 85054 h 96872"/>
                <a:gd name="connsiteX328" fmla="*/ 1120436 w 1295491"/>
                <a:gd name="connsiteY328" fmla="*/ 81611 h 96872"/>
                <a:gd name="connsiteX329" fmla="*/ 1126764 w 1295491"/>
                <a:gd name="connsiteY329" fmla="*/ 72443 h 96872"/>
                <a:gd name="connsiteX330" fmla="*/ 1128861 w 1295491"/>
                <a:gd name="connsiteY330" fmla="*/ 59835 h 96872"/>
                <a:gd name="connsiteX331" fmla="*/ 1126764 w 1295491"/>
                <a:gd name="connsiteY331" fmla="*/ 47273 h 96872"/>
                <a:gd name="connsiteX332" fmla="*/ 1120436 w 1295491"/>
                <a:gd name="connsiteY332" fmla="*/ 38013 h 96872"/>
                <a:gd name="connsiteX333" fmla="*/ 1109634 w 1295491"/>
                <a:gd name="connsiteY333" fmla="*/ 34525 h 96872"/>
                <a:gd name="connsiteX334" fmla="*/ 1098740 w 1295491"/>
                <a:gd name="connsiteY334" fmla="*/ 38013 h 96872"/>
                <a:gd name="connsiteX335" fmla="*/ 1092363 w 1295491"/>
                <a:gd name="connsiteY335" fmla="*/ 47273 h 96872"/>
                <a:gd name="connsiteX336" fmla="*/ 1090315 w 1295491"/>
                <a:gd name="connsiteY336" fmla="*/ 59835 h 96872"/>
                <a:gd name="connsiteX337" fmla="*/ 1092363 w 1295491"/>
                <a:gd name="connsiteY337" fmla="*/ 72443 h 96872"/>
                <a:gd name="connsiteX338" fmla="*/ 1098740 w 1295491"/>
                <a:gd name="connsiteY338" fmla="*/ 81611 h 96872"/>
                <a:gd name="connsiteX339" fmla="*/ 1109634 w 1295491"/>
                <a:gd name="connsiteY339" fmla="*/ 85054 h 96872"/>
                <a:gd name="connsiteX340" fmla="*/ 1185223 w 1295491"/>
                <a:gd name="connsiteY340" fmla="*/ 96685 h 96872"/>
                <a:gd name="connsiteX341" fmla="*/ 1169768 w 1295491"/>
                <a:gd name="connsiteY341" fmla="*/ 92263 h 96872"/>
                <a:gd name="connsiteX342" fmla="*/ 1159153 w 1295491"/>
                <a:gd name="connsiteY342" fmla="*/ 79564 h 96872"/>
                <a:gd name="connsiteX343" fmla="*/ 1155338 w 1295491"/>
                <a:gd name="connsiteY343" fmla="*/ 59694 h 96872"/>
                <a:gd name="connsiteX344" fmla="*/ 1159202 w 1295491"/>
                <a:gd name="connsiteY344" fmla="*/ 39874 h 96872"/>
                <a:gd name="connsiteX345" fmla="*/ 1169909 w 1295491"/>
                <a:gd name="connsiteY345" fmla="*/ 27266 h 96872"/>
                <a:gd name="connsiteX346" fmla="*/ 1185315 w 1295491"/>
                <a:gd name="connsiteY346" fmla="*/ 22890 h 96872"/>
                <a:gd name="connsiteX347" fmla="*/ 1196021 w 1295491"/>
                <a:gd name="connsiteY347" fmla="*/ 25124 h 96872"/>
                <a:gd name="connsiteX348" fmla="*/ 1202353 w 1295491"/>
                <a:gd name="connsiteY348" fmla="*/ 30243 h 96872"/>
                <a:gd name="connsiteX349" fmla="*/ 1205892 w 1295491"/>
                <a:gd name="connsiteY349" fmla="*/ 35406 h 96872"/>
                <a:gd name="connsiteX350" fmla="*/ 1206728 w 1295491"/>
                <a:gd name="connsiteY350" fmla="*/ 35406 h 96872"/>
                <a:gd name="connsiteX351" fmla="*/ 1206728 w 1295491"/>
                <a:gd name="connsiteY351" fmla="*/ 0 h 96872"/>
                <a:gd name="connsiteX352" fmla="*/ 1220650 w 1295491"/>
                <a:gd name="connsiteY352" fmla="*/ 0 h 96872"/>
                <a:gd name="connsiteX353" fmla="*/ 1220650 w 1295491"/>
                <a:gd name="connsiteY353" fmla="*/ 95290 h 96872"/>
                <a:gd name="connsiteX354" fmla="*/ 1207056 w 1295491"/>
                <a:gd name="connsiteY354" fmla="*/ 95290 h 96872"/>
                <a:gd name="connsiteX355" fmla="*/ 1207056 w 1295491"/>
                <a:gd name="connsiteY355" fmla="*/ 84169 h 96872"/>
                <a:gd name="connsiteX356" fmla="*/ 1205892 w 1295491"/>
                <a:gd name="connsiteY356" fmla="*/ 84169 h 96872"/>
                <a:gd name="connsiteX357" fmla="*/ 1202261 w 1295491"/>
                <a:gd name="connsiteY357" fmla="*/ 89381 h 96872"/>
                <a:gd name="connsiteX358" fmla="*/ 1195835 w 1295491"/>
                <a:gd name="connsiteY358" fmla="*/ 94497 h 96872"/>
                <a:gd name="connsiteX359" fmla="*/ 1185223 w 1295491"/>
                <a:gd name="connsiteY359" fmla="*/ 96685 h 96872"/>
                <a:gd name="connsiteX360" fmla="*/ 1188294 w 1295491"/>
                <a:gd name="connsiteY360" fmla="*/ 84821 h 96872"/>
                <a:gd name="connsiteX361" fmla="*/ 1198443 w 1295491"/>
                <a:gd name="connsiteY361" fmla="*/ 81657 h 96872"/>
                <a:gd name="connsiteX362" fmla="*/ 1204775 w 1295491"/>
                <a:gd name="connsiteY362" fmla="*/ 72770 h 96872"/>
                <a:gd name="connsiteX363" fmla="*/ 1206961 w 1295491"/>
                <a:gd name="connsiteY363" fmla="*/ 59557 h 96872"/>
                <a:gd name="connsiteX364" fmla="*/ 1204821 w 1295491"/>
                <a:gd name="connsiteY364" fmla="*/ 46526 h 96872"/>
                <a:gd name="connsiteX365" fmla="*/ 1198535 w 1295491"/>
                <a:gd name="connsiteY365" fmla="*/ 37826 h 96872"/>
                <a:gd name="connsiteX366" fmla="*/ 1188294 w 1295491"/>
                <a:gd name="connsiteY366" fmla="*/ 34708 h 96872"/>
                <a:gd name="connsiteX367" fmla="*/ 1177820 w 1295491"/>
                <a:gd name="connsiteY367" fmla="*/ 37967 h 96872"/>
                <a:gd name="connsiteX368" fmla="*/ 1171491 w 1295491"/>
                <a:gd name="connsiteY368" fmla="*/ 46854 h 96872"/>
                <a:gd name="connsiteX369" fmla="*/ 1169394 w 1295491"/>
                <a:gd name="connsiteY369" fmla="*/ 59557 h 96872"/>
                <a:gd name="connsiteX370" fmla="*/ 1171537 w 1295491"/>
                <a:gd name="connsiteY370" fmla="*/ 72443 h 96872"/>
                <a:gd name="connsiteX371" fmla="*/ 1177869 w 1295491"/>
                <a:gd name="connsiteY371" fmla="*/ 81516 h 96872"/>
                <a:gd name="connsiteX372" fmla="*/ 1188294 w 1295491"/>
                <a:gd name="connsiteY372" fmla="*/ 84821 h 96872"/>
                <a:gd name="connsiteX373" fmla="*/ 1294095 w 1295491"/>
                <a:gd name="connsiteY373" fmla="*/ 41269 h 96872"/>
                <a:gd name="connsiteX374" fmla="*/ 1281478 w 1295491"/>
                <a:gd name="connsiteY374" fmla="*/ 43503 h 96872"/>
                <a:gd name="connsiteX375" fmla="*/ 1278965 w 1295491"/>
                <a:gd name="connsiteY375" fmla="*/ 38898 h 96872"/>
                <a:gd name="connsiteX376" fmla="*/ 1274403 w 1295491"/>
                <a:gd name="connsiteY376" fmla="*/ 35314 h 96872"/>
                <a:gd name="connsiteX377" fmla="*/ 1267190 w 1295491"/>
                <a:gd name="connsiteY377" fmla="*/ 33919 h 96872"/>
                <a:gd name="connsiteX378" fmla="*/ 1257319 w 1295491"/>
                <a:gd name="connsiteY378" fmla="*/ 36572 h 96872"/>
                <a:gd name="connsiteX379" fmla="*/ 1253363 w 1295491"/>
                <a:gd name="connsiteY379" fmla="*/ 43316 h 96872"/>
                <a:gd name="connsiteX380" fmla="*/ 1256014 w 1295491"/>
                <a:gd name="connsiteY380" fmla="*/ 49088 h 96872"/>
                <a:gd name="connsiteX381" fmla="*/ 1264581 w 1295491"/>
                <a:gd name="connsiteY381" fmla="*/ 52668 h 96872"/>
                <a:gd name="connsiteX382" fmla="*/ 1275940 w 1295491"/>
                <a:gd name="connsiteY382" fmla="*/ 55275 h 96872"/>
                <a:gd name="connsiteX383" fmla="*/ 1290651 w 1295491"/>
                <a:gd name="connsiteY383" fmla="*/ 62302 h 96872"/>
                <a:gd name="connsiteX384" fmla="*/ 1295492 w 1295491"/>
                <a:gd name="connsiteY384" fmla="*/ 74631 h 96872"/>
                <a:gd name="connsiteX385" fmla="*/ 1291769 w 1295491"/>
                <a:gd name="connsiteY385" fmla="*/ 86076 h 96872"/>
                <a:gd name="connsiteX386" fmla="*/ 1281478 w 1295491"/>
                <a:gd name="connsiteY386" fmla="*/ 93895 h 96872"/>
                <a:gd name="connsiteX387" fmla="*/ 1266255 w 1295491"/>
                <a:gd name="connsiteY387" fmla="*/ 96731 h 96872"/>
                <a:gd name="connsiteX388" fmla="*/ 1246658 w 1295491"/>
                <a:gd name="connsiteY388" fmla="*/ 91615 h 96872"/>
                <a:gd name="connsiteX389" fmla="*/ 1237347 w 1295491"/>
                <a:gd name="connsiteY389" fmla="*/ 76957 h 96872"/>
                <a:gd name="connsiteX390" fmla="*/ 1250803 w 1295491"/>
                <a:gd name="connsiteY390" fmla="*/ 74909 h 96872"/>
                <a:gd name="connsiteX391" fmla="*/ 1255968 w 1295491"/>
                <a:gd name="connsiteY391" fmla="*/ 82866 h 96872"/>
                <a:gd name="connsiteX392" fmla="*/ 1266164 w 1295491"/>
                <a:gd name="connsiteY392" fmla="*/ 85519 h 96872"/>
                <a:gd name="connsiteX393" fmla="*/ 1277103 w 1295491"/>
                <a:gd name="connsiteY393" fmla="*/ 82679 h 96872"/>
                <a:gd name="connsiteX394" fmla="*/ 1281200 w 1295491"/>
                <a:gd name="connsiteY394" fmla="*/ 75653 h 96872"/>
                <a:gd name="connsiteX395" fmla="*/ 1278686 w 1295491"/>
                <a:gd name="connsiteY395" fmla="*/ 70025 h 96872"/>
                <a:gd name="connsiteX396" fmla="*/ 1271099 w 1295491"/>
                <a:gd name="connsiteY396" fmla="*/ 66583 h 96872"/>
                <a:gd name="connsiteX397" fmla="*/ 1258996 w 1295491"/>
                <a:gd name="connsiteY397" fmla="*/ 63930 h 96872"/>
                <a:gd name="connsiteX398" fmla="*/ 1244190 w 1295491"/>
                <a:gd name="connsiteY398" fmla="*/ 56671 h 96872"/>
                <a:gd name="connsiteX399" fmla="*/ 1239445 w 1295491"/>
                <a:gd name="connsiteY399" fmla="*/ 44063 h 96872"/>
                <a:gd name="connsiteX400" fmla="*/ 1242981 w 1295491"/>
                <a:gd name="connsiteY400" fmla="*/ 32988 h 96872"/>
                <a:gd name="connsiteX401" fmla="*/ 1252757 w 1295491"/>
                <a:gd name="connsiteY401" fmla="*/ 25589 h 96872"/>
                <a:gd name="connsiteX402" fmla="*/ 1267049 w 1295491"/>
                <a:gd name="connsiteY402" fmla="*/ 22890 h 96872"/>
                <a:gd name="connsiteX403" fmla="*/ 1285296 w 1295491"/>
                <a:gd name="connsiteY403" fmla="*/ 27918 h 96872"/>
                <a:gd name="connsiteX404" fmla="*/ 1294095 w 1295491"/>
                <a:gd name="connsiteY404"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Lst>
              <a:rect l="l" t="t" r="r" b="b"/>
              <a:pathLst>
                <a:path w="1295491" h="96872">
                  <a:moveTo>
                    <a:pt x="0" y="95290"/>
                  </a:moveTo>
                  <a:lnTo>
                    <a:pt x="0" y="0"/>
                  </a:lnTo>
                  <a:lnTo>
                    <a:pt x="33982" y="0"/>
                  </a:lnTo>
                  <a:cubicBezTo>
                    <a:pt x="41400" y="0"/>
                    <a:pt x="47545" y="1349"/>
                    <a:pt x="52417" y="4049"/>
                  </a:cubicBezTo>
                  <a:cubicBezTo>
                    <a:pt x="57289" y="6744"/>
                    <a:pt x="60936" y="10436"/>
                    <a:pt x="63357" y="15120"/>
                  </a:cubicBezTo>
                  <a:cubicBezTo>
                    <a:pt x="65777" y="19775"/>
                    <a:pt x="66988" y="25016"/>
                    <a:pt x="66988" y="30846"/>
                  </a:cubicBezTo>
                  <a:cubicBezTo>
                    <a:pt x="66988" y="36709"/>
                    <a:pt x="65762" y="41983"/>
                    <a:pt x="63310" y="46667"/>
                  </a:cubicBezTo>
                  <a:cubicBezTo>
                    <a:pt x="60889" y="51319"/>
                    <a:pt x="57227" y="55010"/>
                    <a:pt x="52324" y="57742"/>
                  </a:cubicBezTo>
                  <a:cubicBezTo>
                    <a:pt x="47452" y="60441"/>
                    <a:pt x="41322" y="61787"/>
                    <a:pt x="33936" y="61787"/>
                  </a:cubicBezTo>
                  <a:lnTo>
                    <a:pt x="10567" y="61787"/>
                  </a:lnTo>
                  <a:lnTo>
                    <a:pt x="10567" y="49599"/>
                  </a:lnTo>
                  <a:lnTo>
                    <a:pt x="32633" y="49599"/>
                  </a:lnTo>
                  <a:cubicBezTo>
                    <a:pt x="37319" y="49599"/>
                    <a:pt x="41121" y="48793"/>
                    <a:pt x="44038" y="47178"/>
                  </a:cubicBezTo>
                  <a:cubicBezTo>
                    <a:pt x="46955" y="45534"/>
                    <a:pt x="49096" y="43300"/>
                    <a:pt x="50462" y="40480"/>
                  </a:cubicBezTo>
                  <a:cubicBezTo>
                    <a:pt x="51827" y="37656"/>
                    <a:pt x="52510" y="34446"/>
                    <a:pt x="52510" y="30846"/>
                  </a:cubicBezTo>
                  <a:cubicBezTo>
                    <a:pt x="52510" y="27250"/>
                    <a:pt x="51827" y="24056"/>
                    <a:pt x="50462" y="21262"/>
                  </a:cubicBezTo>
                  <a:cubicBezTo>
                    <a:pt x="49096" y="18471"/>
                    <a:pt x="46939" y="16283"/>
                    <a:pt x="43991" y="14701"/>
                  </a:cubicBezTo>
                  <a:cubicBezTo>
                    <a:pt x="41074" y="13119"/>
                    <a:pt x="37226" y="12329"/>
                    <a:pt x="32446" y="12329"/>
                  </a:cubicBezTo>
                  <a:lnTo>
                    <a:pt x="14384" y="12329"/>
                  </a:lnTo>
                  <a:lnTo>
                    <a:pt x="14384" y="95290"/>
                  </a:lnTo>
                  <a:lnTo>
                    <a:pt x="0" y="95290"/>
                  </a:lnTo>
                  <a:close/>
                  <a:moveTo>
                    <a:pt x="83851" y="95290"/>
                  </a:moveTo>
                  <a:lnTo>
                    <a:pt x="83851" y="0"/>
                  </a:lnTo>
                  <a:lnTo>
                    <a:pt x="98235" y="0"/>
                  </a:lnTo>
                  <a:lnTo>
                    <a:pt x="98235" y="82912"/>
                  </a:lnTo>
                  <a:lnTo>
                    <a:pt x="141435" y="82912"/>
                  </a:lnTo>
                  <a:lnTo>
                    <a:pt x="141435" y="95290"/>
                  </a:lnTo>
                  <a:lnTo>
                    <a:pt x="83851" y="95290"/>
                  </a:lnTo>
                  <a:close/>
                  <a:moveTo>
                    <a:pt x="157844" y="0"/>
                  </a:moveTo>
                  <a:lnTo>
                    <a:pt x="175301" y="0"/>
                  </a:lnTo>
                  <a:lnTo>
                    <a:pt x="205653" y="74071"/>
                  </a:lnTo>
                  <a:lnTo>
                    <a:pt x="206770" y="74071"/>
                  </a:lnTo>
                  <a:lnTo>
                    <a:pt x="237120" y="0"/>
                  </a:lnTo>
                  <a:lnTo>
                    <a:pt x="254578" y="0"/>
                  </a:lnTo>
                  <a:lnTo>
                    <a:pt x="254578" y="95290"/>
                  </a:lnTo>
                  <a:lnTo>
                    <a:pt x="240892" y="95290"/>
                  </a:lnTo>
                  <a:lnTo>
                    <a:pt x="240892" y="26336"/>
                  </a:lnTo>
                  <a:lnTo>
                    <a:pt x="240007" y="26336"/>
                  </a:lnTo>
                  <a:lnTo>
                    <a:pt x="211891" y="95149"/>
                  </a:lnTo>
                  <a:lnTo>
                    <a:pt x="200532" y="95149"/>
                  </a:lnTo>
                  <a:lnTo>
                    <a:pt x="172415" y="26287"/>
                  </a:lnTo>
                  <a:lnTo>
                    <a:pt x="171530" y="26287"/>
                  </a:lnTo>
                  <a:lnTo>
                    <a:pt x="171530" y="95290"/>
                  </a:lnTo>
                  <a:lnTo>
                    <a:pt x="157844" y="95290"/>
                  </a:lnTo>
                  <a:lnTo>
                    <a:pt x="157844" y="0"/>
                  </a:lnTo>
                  <a:close/>
                  <a:moveTo>
                    <a:pt x="316504" y="48993"/>
                  </a:moveTo>
                  <a:lnTo>
                    <a:pt x="316504" y="61044"/>
                  </a:lnTo>
                  <a:lnTo>
                    <a:pt x="274234" y="61044"/>
                  </a:lnTo>
                  <a:lnTo>
                    <a:pt x="274234" y="48993"/>
                  </a:lnTo>
                  <a:lnTo>
                    <a:pt x="316504" y="48993"/>
                  </a:lnTo>
                  <a:close/>
                  <a:moveTo>
                    <a:pt x="336171" y="95290"/>
                  </a:moveTo>
                  <a:lnTo>
                    <a:pt x="336171" y="0"/>
                  </a:lnTo>
                  <a:lnTo>
                    <a:pt x="350089" y="0"/>
                  </a:lnTo>
                  <a:lnTo>
                    <a:pt x="350089" y="35406"/>
                  </a:lnTo>
                  <a:lnTo>
                    <a:pt x="350928" y="35406"/>
                  </a:lnTo>
                  <a:cubicBezTo>
                    <a:pt x="351734" y="33919"/>
                    <a:pt x="352898" y="32196"/>
                    <a:pt x="354418" y="30243"/>
                  </a:cubicBezTo>
                  <a:cubicBezTo>
                    <a:pt x="355939" y="28288"/>
                    <a:pt x="358049" y="26581"/>
                    <a:pt x="360750" y="25124"/>
                  </a:cubicBezTo>
                  <a:cubicBezTo>
                    <a:pt x="363450" y="23637"/>
                    <a:pt x="367019" y="22890"/>
                    <a:pt x="371456" y="22890"/>
                  </a:cubicBezTo>
                  <a:cubicBezTo>
                    <a:pt x="377231" y="22890"/>
                    <a:pt x="382383" y="24351"/>
                    <a:pt x="386912" y="27266"/>
                  </a:cubicBezTo>
                  <a:cubicBezTo>
                    <a:pt x="391444" y="30181"/>
                    <a:pt x="394997" y="34384"/>
                    <a:pt x="397573" y="39874"/>
                  </a:cubicBezTo>
                  <a:cubicBezTo>
                    <a:pt x="400178" y="45364"/>
                    <a:pt x="401482" y="51970"/>
                    <a:pt x="401482" y="59694"/>
                  </a:cubicBezTo>
                  <a:cubicBezTo>
                    <a:pt x="401482" y="67418"/>
                    <a:pt x="400194" y="74041"/>
                    <a:pt x="397619" y="79564"/>
                  </a:cubicBezTo>
                  <a:cubicBezTo>
                    <a:pt x="395043" y="85054"/>
                    <a:pt x="391507" y="89286"/>
                    <a:pt x="387007" y="92263"/>
                  </a:cubicBezTo>
                  <a:cubicBezTo>
                    <a:pt x="382504" y="95211"/>
                    <a:pt x="377369" y="96685"/>
                    <a:pt x="371597" y="96685"/>
                  </a:cubicBezTo>
                  <a:cubicBezTo>
                    <a:pt x="367252" y="96685"/>
                    <a:pt x="363699" y="95955"/>
                    <a:pt x="360937" y="94497"/>
                  </a:cubicBezTo>
                  <a:cubicBezTo>
                    <a:pt x="358207" y="93040"/>
                    <a:pt x="356063" y="91333"/>
                    <a:pt x="354513" y="89381"/>
                  </a:cubicBezTo>
                  <a:cubicBezTo>
                    <a:pt x="352960" y="87425"/>
                    <a:pt x="351767" y="85689"/>
                    <a:pt x="350928" y="84169"/>
                  </a:cubicBezTo>
                  <a:lnTo>
                    <a:pt x="349765" y="84169"/>
                  </a:lnTo>
                  <a:lnTo>
                    <a:pt x="349765" y="95290"/>
                  </a:lnTo>
                  <a:lnTo>
                    <a:pt x="336171" y="95290"/>
                  </a:lnTo>
                  <a:close/>
                  <a:moveTo>
                    <a:pt x="349810" y="59557"/>
                  </a:moveTo>
                  <a:cubicBezTo>
                    <a:pt x="349810" y="64581"/>
                    <a:pt x="350541" y="68984"/>
                    <a:pt x="352000" y="72770"/>
                  </a:cubicBezTo>
                  <a:cubicBezTo>
                    <a:pt x="353458" y="76554"/>
                    <a:pt x="355569" y="79515"/>
                    <a:pt x="358331" y="81657"/>
                  </a:cubicBezTo>
                  <a:cubicBezTo>
                    <a:pt x="361091" y="83766"/>
                    <a:pt x="364476" y="84821"/>
                    <a:pt x="368478" y="84821"/>
                  </a:cubicBezTo>
                  <a:cubicBezTo>
                    <a:pt x="372636" y="84821"/>
                    <a:pt x="376113" y="83721"/>
                    <a:pt x="378906" y="81516"/>
                  </a:cubicBezTo>
                  <a:cubicBezTo>
                    <a:pt x="381698" y="79282"/>
                    <a:pt x="383808" y="76259"/>
                    <a:pt x="385237" y="72443"/>
                  </a:cubicBezTo>
                  <a:cubicBezTo>
                    <a:pt x="386696" y="68630"/>
                    <a:pt x="387423" y="64332"/>
                    <a:pt x="387423" y="59557"/>
                  </a:cubicBezTo>
                  <a:cubicBezTo>
                    <a:pt x="387423" y="54840"/>
                    <a:pt x="386712" y="50608"/>
                    <a:pt x="385283" y="46854"/>
                  </a:cubicBezTo>
                  <a:cubicBezTo>
                    <a:pt x="383887" y="43100"/>
                    <a:pt x="381776" y="40139"/>
                    <a:pt x="378952" y="37967"/>
                  </a:cubicBezTo>
                  <a:cubicBezTo>
                    <a:pt x="376159" y="35796"/>
                    <a:pt x="372669" y="34708"/>
                    <a:pt x="368478" y="34708"/>
                  </a:cubicBezTo>
                  <a:cubicBezTo>
                    <a:pt x="364443" y="34708"/>
                    <a:pt x="361028" y="35750"/>
                    <a:pt x="358236" y="37826"/>
                  </a:cubicBezTo>
                  <a:cubicBezTo>
                    <a:pt x="355473" y="39906"/>
                    <a:pt x="353379" y="42805"/>
                    <a:pt x="351950" y="46526"/>
                  </a:cubicBezTo>
                  <a:cubicBezTo>
                    <a:pt x="350525" y="50251"/>
                    <a:pt x="349810" y="54591"/>
                    <a:pt x="349810" y="59557"/>
                  </a:cubicBezTo>
                  <a:close/>
                  <a:moveTo>
                    <a:pt x="437922" y="96872"/>
                  </a:moveTo>
                  <a:cubicBezTo>
                    <a:pt x="433389" y="96872"/>
                    <a:pt x="429293" y="96034"/>
                    <a:pt x="425632" y="94360"/>
                  </a:cubicBezTo>
                  <a:cubicBezTo>
                    <a:pt x="421968" y="92653"/>
                    <a:pt x="419068" y="90187"/>
                    <a:pt x="416925" y="86960"/>
                  </a:cubicBezTo>
                  <a:cubicBezTo>
                    <a:pt x="414817" y="83734"/>
                    <a:pt x="413762" y="79780"/>
                    <a:pt x="413762" y="75096"/>
                  </a:cubicBezTo>
                  <a:cubicBezTo>
                    <a:pt x="413762" y="71064"/>
                    <a:pt x="414536" y="67746"/>
                    <a:pt x="416089" y="65138"/>
                  </a:cubicBezTo>
                  <a:cubicBezTo>
                    <a:pt x="417639" y="62534"/>
                    <a:pt x="419733" y="60471"/>
                    <a:pt x="422371" y="58951"/>
                  </a:cubicBezTo>
                  <a:cubicBezTo>
                    <a:pt x="425010" y="57431"/>
                    <a:pt x="427959" y="56284"/>
                    <a:pt x="431217" y="55508"/>
                  </a:cubicBezTo>
                  <a:cubicBezTo>
                    <a:pt x="434477" y="54732"/>
                    <a:pt x="437797" y="54142"/>
                    <a:pt x="441179" y="53739"/>
                  </a:cubicBezTo>
                  <a:cubicBezTo>
                    <a:pt x="445463" y="53245"/>
                    <a:pt x="448937" y="52838"/>
                    <a:pt x="451607" y="52530"/>
                  </a:cubicBezTo>
                  <a:cubicBezTo>
                    <a:pt x="454275" y="52190"/>
                    <a:pt x="456215" y="51646"/>
                    <a:pt x="457425" y="50902"/>
                  </a:cubicBezTo>
                  <a:cubicBezTo>
                    <a:pt x="458637" y="50156"/>
                    <a:pt x="459240" y="48947"/>
                    <a:pt x="459240" y="47273"/>
                  </a:cubicBezTo>
                  <a:lnTo>
                    <a:pt x="459240" y="46946"/>
                  </a:lnTo>
                  <a:cubicBezTo>
                    <a:pt x="459240" y="42884"/>
                    <a:pt x="458093" y="39733"/>
                    <a:pt x="455796" y="37502"/>
                  </a:cubicBezTo>
                  <a:cubicBezTo>
                    <a:pt x="453531" y="35268"/>
                    <a:pt x="450149" y="34151"/>
                    <a:pt x="445649" y="34151"/>
                  </a:cubicBezTo>
                  <a:cubicBezTo>
                    <a:pt x="440963" y="34151"/>
                    <a:pt x="437270" y="35190"/>
                    <a:pt x="434569" y="37270"/>
                  </a:cubicBezTo>
                  <a:cubicBezTo>
                    <a:pt x="431902" y="39317"/>
                    <a:pt x="430053" y="41597"/>
                    <a:pt x="429031" y="44109"/>
                  </a:cubicBezTo>
                  <a:lnTo>
                    <a:pt x="415948" y="41131"/>
                  </a:lnTo>
                  <a:cubicBezTo>
                    <a:pt x="417501" y="36788"/>
                    <a:pt x="419766" y="33283"/>
                    <a:pt x="422745" y="30614"/>
                  </a:cubicBezTo>
                  <a:cubicBezTo>
                    <a:pt x="425757" y="27918"/>
                    <a:pt x="429214" y="25962"/>
                    <a:pt x="433127" y="24754"/>
                  </a:cubicBezTo>
                  <a:cubicBezTo>
                    <a:pt x="437037" y="23512"/>
                    <a:pt x="441150" y="22890"/>
                    <a:pt x="445463" y="22890"/>
                  </a:cubicBezTo>
                  <a:cubicBezTo>
                    <a:pt x="448317" y="22890"/>
                    <a:pt x="451342" y="23234"/>
                    <a:pt x="454541" y="23915"/>
                  </a:cubicBezTo>
                  <a:cubicBezTo>
                    <a:pt x="457769" y="24567"/>
                    <a:pt x="460777" y="25776"/>
                    <a:pt x="463569" y="27544"/>
                  </a:cubicBezTo>
                  <a:cubicBezTo>
                    <a:pt x="466394" y="29313"/>
                    <a:pt x="468708" y="31839"/>
                    <a:pt x="470507" y="35127"/>
                  </a:cubicBezTo>
                  <a:cubicBezTo>
                    <a:pt x="472306" y="38387"/>
                    <a:pt x="473208" y="42619"/>
                    <a:pt x="473208" y="47830"/>
                  </a:cubicBezTo>
                  <a:lnTo>
                    <a:pt x="473208" y="95290"/>
                  </a:lnTo>
                  <a:lnTo>
                    <a:pt x="459614" y="95290"/>
                  </a:lnTo>
                  <a:lnTo>
                    <a:pt x="459614" y="85519"/>
                  </a:lnTo>
                  <a:lnTo>
                    <a:pt x="459057" y="85519"/>
                  </a:lnTo>
                  <a:cubicBezTo>
                    <a:pt x="458155" y="87317"/>
                    <a:pt x="456805" y="89086"/>
                    <a:pt x="455006" y="90822"/>
                  </a:cubicBezTo>
                  <a:cubicBezTo>
                    <a:pt x="453207" y="92558"/>
                    <a:pt x="450893" y="94003"/>
                    <a:pt x="448068" y="95149"/>
                  </a:cubicBezTo>
                  <a:cubicBezTo>
                    <a:pt x="445246" y="96296"/>
                    <a:pt x="441861" y="96872"/>
                    <a:pt x="437922" y="96872"/>
                  </a:cubicBezTo>
                  <a:close/>
                  <a:moveTo>
                    <a:pt x="440947" y="85706"/>
                  </a:moveTo>
                  <a:cubicBezTo>
                    <a:pt x="444794" y="85706"/>
                    <a:pt x="448084" y="84946"/>
                    <a:pt x="450814" y="83426"/>
                  </a:cubicBezTo>
                  <a:cubicBezTo>
                    <a:pt x="453577" y="81906"/>
                    <a:pt x="455671" y="79918"/>
                    <a:pt x="457100" y="77468"/>
                  </a:cubicBezTo>
                  <a:cubicBezTo>
                    <a:pt x="458558" y="74988"/>
                    <a:pt x="459289" y="72335"/>
                    <a:pt x="459289" y="69511"/>
                  </a:cubicBezTo>
                  <a:lnTo>
                    <a:pt x="459289" y="60300"/>
                  </a:lnTo>
                  <a:cubicBezTo>
                    <a:pt x="458791" y="60795"/>
                    <a:pt x="457831" y="61260"/>
                    <a:pt x="456402" y="61696"/>
                  </a:cubicBezTo>
                  <a:cubicBezTo>
                    <a:pt x="455006" y="62098"/>
                    <a:pt x="453407" y="62456"/>
                    <a:pt x="451607" y="62767"/>
                  </a:cubicBezTo>
                  <a:cubicBezTo>
                    <a:pt x="449808" y="63045"/>
                    <a:pt x="448055" y="63307"/>
                    <a:pt x="446348" y="63556"/>
                  </a:cubicBezTo>
                  <a:cubicBezTo>
                    <a:pt x="444640" y="63772"/>
                    <a:pt x="443211" y="63959"/>
                    <a:pt x="442064" y="64116"/>
                  </a:cubicBezTo>
                  <a:cubicBezTo>
                    <a:pt x="439364" y="64457"/>
                    <a:pt x="436896" y="65030"/>
                    <a:pt x="434661" y="65836"/>
                  </a:cubicBezTo>
                  <a:cubicBezTo>
                    <a:pt x="432459" y="66642"/>
                    <a:pt x="430689" y="67808"/>
                    <a:pt x="429355" y="69328"/>
                  </a:cubicBezTo>
                  <a:cubicBezTo>
                    <a:pt x="428051" y="70815"/>
                    <a:pt x="427402" y="72800"/>
                    <a:pt x="427402" y="75283"/>
                  </a:cubicBezTo>
                  <a:cubicBezTo>
                    <a:pt x="427402" y="78725"/>
                    <a:pt x="428673" y="81329"/>
                    <a:pt x="431217" y="83098"/>
                  </a:cubicBezTo>
                  <a:cubicBezTo>
                    <a:pt x="433763" y="84834"/>
                    <a:pt x="437004" y="85706"/>
                    <a:pt x="440947" y="85706"/>
                  </a:cubicBezTo>
                  <a:close/>
                  <a:moveTo>
                    <a:pt x="545326" y="41269"/>
                  </a:moveTo>
                  <a:lnTo>
                    <a:pt x="532712" y="43503"/>
                  </a:lnTo>
                  <a:cubicBezTo>
                    <a:pt x="532184" y="41891"/>
                    <a:pt x="531345" y="40355"/>
                    <a:pt x="530198" y="38898"/>
                  </a:cubicBezTo>
                  <a:cubicBezTo>
                    <a:pt x="529081" y="37440"/>
                    <a:pt x="527560" y="36244"/>
                    <a:pt x="525637" y="35314"/>
                  </a:cubicBezTo>
                  <a:cubicBezTo>
                    <a:pt x="523713" y="34384"/>
                    <a:pt x="521307" y="33919"/>
                    <a:pt x="518420" y="33919"/>
                  </a:cubicBezTo>
                  <a:cubicBezTo>
                    <a:pt x="514478" y="33919"/>
                    <a:pt x="511191" y="34803"/>
                    <a:pt x="508552" y="36572"/>
                  </a:cubicBezTo>
                  <a:cubicBezTo>
                    <a:pt x="505914" y="38308"/>
                    <a:pt x="504594" y="40555"/>
                    <a:pt x="504594" y="43316"/>
                  </a:cubicBezTo>
                  <a:cubicBezTo>
                    <a:pt x="504594" y="45704"/>
                    <a:pt x="505478" y="47630"/>
                    <a:pt x="507248" y="49088"/>
                  </a:cubicBezTo>
                  <a:cubicBezTo>
                    <a:pt x="509018" y="50546"/>
                    <a:pt x="511872" y="51738"/>
                    <a:pt x="515811" y="52668"/>
                  </a:cubicBezTo>
                  <a:lnTo>
                    <a:pt x="527170" y="55275"/>
                  </a:lnTo>
                  <a:cubicBezTo>
                    <a:pt x="533751" y="56795"/>
                    <a:pt x="538654" y="59137"/>
                    <a:pt x="541882" y="62302"/>
                  </a:cubicBezTo>
                  <a:cubicBezTo>
                    <a:pt x="545110" y="65466"/>
                    <a:pt x="546722" y="69573"/>
                    <a:pt x="546722" y="74631"/>
                  </a:cubicBezTo>
                  <a:cubicBezTo>
                    <a:pt x="546722" y="78912"/>
                    <a:pt x="545483" y="82725"/>
                    <a:pt x="542999" y="86076"/>
                  </a:cubicBezTo>
                  <a:cubicBezTo>
                    <a:pt x="540548" y="89394"/>
                    <a:pt x="537117" y="92001"/>
                    <a:pt x="532712" y="93895"/>
                  </a:cubicBezTo>
                  <a:cubicBezTo>
                    <a:pt x="528337" y="95785"/>
                    <a:pt x="523261" y="96731"/>
                    <a:pt x="517489" y="96731"/>
                  </a:cubicBezTo>
                  <a:cubicBezTo>
                    <a:pt x="509483" y="96731"/>
                    <a:pt x="502948" y="95025"/>
                    <a:pt x="497892" y="91615"/>
                  </a:cubicBezTo>
                  <a:cubicBezTo>
                    <a:pt x="492832" y="88169"/>
                    <a:pt x="489728" y="83285"/>
                    <a:pt x="488581" y="76957"/>
                  </a:cubicBezTo>
                  <a:lnTo>
                    <a:pt x="502034" y="74909"/>
                  </a:lnTo>
                  <a:cubicBezTo>
                    <a:pt x="502873" y="78414"/>
                    <a:pt x="504594" y="81067"/>
                    <a:pt x="507202" y="82866"/>
                  </a:cubicBezTo>
                  <a:cubicBezTo>
                    <a:pt x="509808" y="84634"/>
                    <a:pt x="513206" y="85519"/>
                    <a:pt x="517394" y="85519"/>
                  </a:cubicBezTo>
                  <a:cubicBezTo>
                    <a:pt x="521956" y="85519"/>
                    <a:pt x="525604" y="84572"/>
                    <a:pt x="528337" y="82679"/>
                  </a:cubicBezTo>
                  <a:cubicBezTo>
                    <a:pt x="531067" y="80756"/>
                    <a:pt x="532434" y="78414"/>
                    <a:pt x="532434" y="75653"/>
                  </a:cubicBezTo>
                  <a:cubicBezTo>
                    <a:pt x="532434" y="73422"/>
                    <a:pt x="531595" y="71545"/>
                    <a:pt x="529917" y="70025"/>
                  </a:cubicBezTo>
                  <a:cubicBezTo>
                    <a:pt x="528275" y="68506"/>
                    <a:pt x="525745" y="67356"/>
                    <a:pt x="522330" y="66583"/>
                  </a:cubicBezTo>
                  <a:lnTo>
                    <a:pt x="510227" y="63930"/>
                  </a:lnTo>
                  <a:cubicBezTo>
                    <a:pt x="503555" y="62410"/>
                    <a:pt x="498619" y="59989"/>
                    <a:pt x="495424" y="56671"/>
                  </a:cubicBezTo>
                  <a:cubicBezTo>
                    <a:pt x="492258" y="53353"/>
                    <a:pt x="490675" y="49150"/>
                    <a:pt x="490675" y="44063"/>
                  </a:cubicBezTo>
                  <a:cubicBezTo>
                    <a:pt x="490675" y="39844"/>
                    <a:pt x="491855" y="36153"/>
                    <a:pt x="494215" y="32988"/>
                  </a:cubicBezTo>
                  <a:cubicBezTo>
                    <a:pt x="496571" y="29824"/>
                    <a:pt x="499832" y="27358"/>
                    <a:pt x="503991" y="25589"/>
                  </a:cubicBezTo>
                  <a:cubicBezTo>
                    <a:pt x="508146" y="23791"/>
                    <a:pt x="512911" y="22890"/>
                    <a:pt x="518279" y="22890"/>
                  </a:cubicBezTo>
                  <a:cubicBezTo>
                    <a:pt x="526007" y="22890"/>
                    <a:pt x="532089" y="24567"/>
                    <a:pt x="536530" y="27918"/>
                  </a:cubicBezTo>
                  <a:cubicBezTo>
                    <a:pt x="540967" y="31236"/>
                    <a:pt x="543901" y="35687"/>
                    <a:pt x="545326" y="41269"/>
                  </a:cubicBezTo>
                  <a:close/>
                  <a:moveTo>
                    <a:pt x="592843" y="96731"/>
                  </a:moveTo>
                  <a:cubicBezTo>
                    <a:pt x="585800" y="96731"/>
                    <a:pt x="579734" y="95228"/>
                    <a:pt x="574641" y="92217"/>
                  </a:cubicBezTo>
                  <a:cubicBezTo>
                    <a:pt x="569584" y="89178"/>
                    <a:pt x="565674" y="84913"/>
                    <a:pt x="562912" y="79423"/>
                  </a:cubicBezTo>
                  <a:cubicBezTo>
                    <a:pt x="560182" y="73900"/>
                    <a:pt x="558815" y="67434"/>
                    <a:pt x="558815" y="60022"/>
                  </a:cubicBezTo>
                  <a:cubicBezTo>
                    <a:pt x="558815" y="52701"/>
                    <a:pt x="560182" y="46248"/>
                    <a:pt x="562912" y="40666"/>
                  </a:cubicBezTo>
                  <a:cubicBezTo>
                    <a:pt x="565674" y="35081"/>
                    <a:pt x="569522" y="30725"/>
                    <a:pt x="574457" y="27590"/>
                  </a:cubicBezTo>
                  <a:cubicBezTo>
                    <a:pt x="579422" y="24459"/>
                    <a:pt x="585226" y="22890"/>
                    <a:pt x="591866" y="22890"/>
                  </a:cubicBezTo>
                  <a:cubicBezTo>
                    <a:pt x="595900" y="22890"/>
                    <a:pt x="599810" y="23558"/>
                    <a:pt x="603598" y="24891"/>
                  </a:cubicBezTo>
                  <a:cubicBezTo>
                    <a:pt x="607384" y="26224"/>
                    <a:pt x="610782" y="28321"/>
                    <a:pt x="613794" y="31174"/>
                  </a:cubicBezTo>
                  <a:cubicBezTo>
                    <a:pt x="616802" y="34027"/>
                    <a:pt x="619175" y="37735"/>
                    <a:pt x="620915" y="42294"/>
                  </a:cubicBezTo>
                  <a:cubicBezTo>
                    <a:pt x="622652" y="46821"/>
                    <a:pt x="623521" y="52327"/>
                    <a:pt x="623521" y="58810"/>
                  </a:cubicBezTo>
                  <a:lnTo>
                    <a:pt x="623521" y="63743"/>
                  </a:lnTo>
                  <a:lnTo>
                    <a:pt x="566684" y="63743"/>
                  </a:lnTo>
                  <a:lnTo>
                    <a:pt x="566684" y="53320"/>
                  </a:lnTo>
                  <a:lnTo>
                    <a:pt x="609881" y="53320"/>
                  </a:lnTo>
                  <a:cubicBezTo>
                    <a:pt x="609881" y="49661"/>
                    <a:pt x="609137" y="46418"/>
                    <a:pt x="607649" y="43595"/>
                  </a:cubicBezTo>
                  <a:cubicBezTo>
                    <a:pt x="606158" y="40742"/>
                    <a:pt x="604064" y="38495"/>
                    <a:pt x="601363" y="36850"/>
                  </a:cubicBezTo>
                  <a:cubicBezTo>
                    <a:pt x="598692" y="35206"/>
                    <a:pt x="595559" y="34384"/>
                    <a:pt x="591961" y="34384"/>
                  </a:cubicBezTo>
                  <a:cubicBezTo>
                    <a:pt x="588048" y="34384"/>
                    <a:pt x="584636" y="35347"/>
                    <a:pt x="581720" y="37270"/>
                  </a:cubicBezTo>
                  <a:cubicBezTo>
                    <a:pt x="578832" y="39160"/>
                    <a:pt x="576597" y="41642"/>
                    <a:pt x="575014" y="44712"/>
                  </a:cubicBezTo>
                  <a:cubicBezTo>
                    <a:pt x="573464" y="47751"/>
                    <a:pt x="572688" y="51056"/>
                    <a:pt x="572688" y="54624"/>
                  </a:cubicBezTo>
                  <a:lnTo>
                    <a:pt x="572688" y="62767"/>
                  </a:lnTo>
                  <a:cubicBezTo>
                    <a:pt x="572688" y="67543"/>
                    <a:pt x="573527" y="71608"/>
                    <a:pt x="575201" y="74955"/>
                  </a:cubicBezTo>
                  <a:cubicBezTo>
                    <a:pt x="576909" y="78306"/>
                    <a:pt x="579281" y="80864"/>
                    <a:pt x="582323" y="82633"/>
                  </a:cubicBezTo>
                  <a:cubicBezTo>
                    <a:pt x="585364" y="84369"/>
                    <a:pt x="588920" y="85240"/>
                    <a:pt x="592983" y="85240"/>
                  </a:cubicBezTo>
                  <a:cubicBezTo>
                    <a:pt x="595622" y="85240"/>
                    <a:pt x="598027" y="84867"/>
                    <a:pt x="600200" y="84123"/>
                  </a:cubicBezTo>
                  <a:cubicBezTo>
                    <a:pt x="602373" y="83347"/>
                    <a:pt x="604251" y="82197"/>
                    <a:pt x="605833" y="80678"/>
                  </a:cubicBezTo>
                  <a:cubicBezTo>
                    <a:pt x="607413" y="79158"/>
                    <a:pt x="608626" y="77284"/>
                    <a:pt x="609461" y="75050"/>
                  </a:cubicBezTo>
                  <a:lnTo>
                    <a:pt x="622636" y="77422"/>
                  </a:lnTo>
                  <a:cubicBezTo>
                    <a:pt x="621580" y="81300"/>
                    <a:pt x="619689" y="84697"/>
                    <a:pt x="616956" y="87612"/>
                  </a:cubicBezTo>
                  <a:cubicBezTo>
                    <a:pt x="614259" y="90498"/>
                    <a:pt x="610861" y="92745"/>
                    <a:pt x="606764" y="94360"/>
                  </a:cubicBezTo>
                  <a:cubicBezTo>
                    <a:pt x="602697" y="95942"/>
                    <a:pt x="598057" y="96731"/>
                    <a:pt x="592843" y="96731"/>
                  </a:cubicBezTo>
                  <a:close/>
                  <a:moveTo>
                    <a:pt x="665731" y="96685"/>
                  </a:moveTo>
                  <a:cubicBezTo>
                    <a:pt x="659960" y="96685"/>
                    <a:pt x="654808" y="95211"/>
                    <a:pt x="650276" y="92263"/>
                  </a:cubicBezTo>
                  <a:cubicBezTo>
                    <a:pt x="645776" y="89286"/>
                    <a:pt x="642240" y="85054"/>
                    <a:pt x="639664" y="79564"/>
                  </a:cubicBezTo>
                  <a:cubicBezTo>
                    <a:pt x="637118" y="74041"/>
                    <a:pt x="635846" y="67418"/>
                    <a:pt x="635846" y="59694"/>
                  </a:cubicBezTo>
                  <a:cubicBezTo>
                    <a:pt x="635846" y="51970"/>
                    <a:pt x="637134" y="45364"/>
                    <a:pt x="639710" y="39874"/>
                  </a:cubicBezTo>
                  <a:cubicBezTo>
                    <a:pt x="642315" y="34384"/>
                    <a:pt x="645884" y="30181"/>
                    <a:pt x="650417" y="27266"/>
                  </a:cubicBezTo>
                  <a:cubicBezTo>
                    <a:pt x="654949" y="24351"/>
                    <a:pt x="660085" y="22890"/>
                    <a:pt x="665826" y="22890"/>
                  </a:cubicBezTo>
                  <a:cubicBezTo>
                    <a:pt x="670264" y="22890"/>
                    <a:pt x="673832" y="23637"/>
                    <a:pt x="676533" y="25124"/>
                  </a:cubicBezTo>
                  <a:cubicBezTo>
                    <a:pt x="679263" y="26581"/>
                    <a:pt x="681373" y="28288"/>
                    <a:pt x="682861" y="30243"/>
                  </a:cubicBezTo>
                  <a:cubicBezTo>
                    <a:pt x="684385" y="32196"/>
                    <a:pt x="685562" y="33919"/>
                    <a:pt x="686401" y="35406"/>
                  </a:cubicBezTo>
                  <a:lnTo>
                    <a:pt x="687240" y="35406"/>
                  </a:lnTo>
                  <a:lnTo>
                    <a:pt x="687240" y="0"/>
                  </a:lnTo>
                  <a:lnTo>
                    <a:pt x="701158" y="0"/>
                  </a:lnTo>
                  <a:lnTo>
                    <a:pt x="701158" y="95290"/>
                  </a:lnTo>
                  <a:lnTo>
                    <a:pt x="687564" y="95290"/>
                  </a:lnTo>
                  <a:lnTo>
                    <a:pt x="687564" y="84169"/>
                  </a:lnTo>
                  <a:lnTo>
                    <a:pt x="686401" y="84169"/>
                  </a:lnTo>
                  <a:cubicBezTo>
                    <a:pt x="685562" y="85689"/>
                    <a:pt x="684352" y="87425"/>
                    <a:pt x="682769" y="89381"/>
                  </a:cubicBezTo>
                  <a:cubicBezTo>
                    <a:pt x="681219" y="91333"/>
                    <a:pt x="679076" y="93040"/>
                    <a:pt x="676346" y="94497"/>
                  </a:cubicBezTo>
                  <a:cubicBezTo>
                    <a:pt x="673616" y="95955"/>
                    <a:pt x="670077" y="96685"/>
                    <a:pt x="665731" y="96685"/>
                  </a:cubicBezTo>
                  <a:close/>
                  <a:moveTo>
                    <a:pt x="668805" y="84821"/>
                  </a:moveTo>
                  <a:cubicBezTo>
                    <a:pt x="672807" y="84821"/>
                    <a:pt x="676192" y="83766"/>
                    <a:pt x="678951" y="81657"/>
                  </a:cubicBezTo>
                  <a:cubicBezTo>
                    <a:pt x="681747" y="79515"/>
                    <a:pt x="683857" y="76554"/>
                    <a:pt x="685283" y="72770"/>
                  </a:cubicBezTo>
                  <a:cubicBezTo>
                    <a:pt x="686741" y="68984"/>
                    <a:pt x="687472" y="64581"/>
                    <a:pt x="687472" y="59557"/>
                  </a:cubicBezTo>
                  <a:cubicBezTo>
                    <a:pt x="687472" y="54591"/>
                    <a:pt x="686758" y="50251"/>
                    <a:pt x="685329" y="46526"/>
                  </a:cubicBezTo>
                  <a:cubicBezTo>
                    <a:pt x="683903" y="42805"/>
                    <a:pt x="681809" y="39906"/>
                    <a:pt x="679047" y="37826"/>
                  </a:cubicBezTo>
                  <a:cubicBezTo>
                    <a:pt x="676284" y="35750"/>
                    <a:pt x="672869" y="34708"/>
                    <a:pt x="668805" y="34708"/>
                  </a:cubicBezTo>
                  <a:cubicBezTo>
                    <a:pt x="664614" y="34708"/>
                    <a:pt x="661123" y="35796"/>
                    <a:pt x="658331" y="37967"/>
                  </a:cubicBezTo>
                  <a:cubicBezTo>
                    <a:pt x="655536" y="40139"/>
                    <a:pt x="653425" y="43100"/>
                    <a:pt x="652000" y="46854"/>
                  </a:cubicBezTo>
                  <a:cubicBezTo>
                    <a:pt x="650604" y="50608"/>
                    <a:pt x="649905" y="54840"/>
                    <a:pt x="649905" y="59557"/>
                  </a:cubicBezTo>
                  <a:cubicBezTo>
                    <a:pt x="649905" y="64332"/>
                    <a:pt x="650617" y="68630"/>
                    <a:pt x="652045" y="72443"/>
                  </a:cubicBezTo>
                  <a:cubicBezTo>
                    <a:pt x="653474" y="76259"/>
                    <a:pt x="655585" y="79282"/>
                    <a:pt x="658377" y="81516"/>
                  </a:cubicBezTo>
                  <a:cubicBezTo>
                    <a:pt x="661202" y="83721"/>
                    <a:pt x="664676" y="84821"/>
                    <a:pt x="668805" y="84821"/>
                  </a:cubicBezTo>
                  <a:close/>
                  <a:moveTo>
                    <a:pt x="756835" y="0"/>
                  </a:moveTo>
                  <a:lnTo>
                    <a:pt x="774289" y="0"/>
                  </a:lnTo>
                  <a:lnTo>
                    <a:pt x="804643" y="74071"/>
                  </a:lnTo>
                  <a:lnTo>
                    <a:pt x="805757" y="74071"/>
                  </a:lnTo>
                  <a:lnTo>
                    <a:pt x="836111" y="0"/>
                  </a:lnTo>
                  <a:lnTo>
                    <a:pt x="853568" y="0"/>
                  </a:lnTo>
                  <a:lnTo>
                    <a:pt x="853568" y="95290"/>
                  </a:lnTo>
                  <a:lnTo>
                    <a:pt x="839879" y="95290"/>
                  </a:lnTo>
                  <a:lnTo>
                    <a:pt x="839879" y="26336"/>
                  </a:lnTo>
                  <a:lnTo>
                    <a:pt x="838998" y="26336"/>
                  </a:lnTo>
                  <a:lnTo>
                    <a:pt x="810879" y="95149"/>
                  </a:lnTo>
                  <a:lnTo>
                    <a:pt x="799520" y="95149"/>
                  </a:lnTo>
                  <a:lnTo>
                    <a:pt x="771405" y="26287"/>
                  </a:lnTo>
                  <a:lnTo>
                    <a:pt x="770520" y="26287"/>
                  </a:lnTo>
                  <a:lnTo>
                    <a:pt x="770520" y="95290"/>
                  </a:lnTo>
                  <a:lnTo>
                    <a:pt x="756835" y="95290"/>
                  </a:lnTo>
                  <a:lnTo>
                    <a:pt x="756835" y="0"/>
                  </a:lnTo>
                  <a:close/>
                  <a:moveTo>
                    <a:pt x="904178" y="96731"/>
                  </a:moveTo>
                  <a:cubicBezTo>
                    <a:pt x="897136" y="96731"/>
                    <a:pt x="891070" y="95228"/>
                    <a:pt x="885977" y="92217"/>
                  </a:cubicBezTo>
                  <a:cubicBezTo>
                    <a:pt x="880920" y="89178"/>
                    <a:pt x="877010" y="84913"/>
                    <a:pt x="874248" y="79423"/>
                  </a:cubicBezTo>
                  <a:cubicBezTo>
                    <a:pt x="871518" y="73900"/>
                    <a:pt x="870151" y="67434"/>
                    <a:pt x="870151" y="60022"/>
                  </a:cubicBezTo>
                  <a:cubicBezTo>
                    <a:pt x="870151" y="52701"/>
                    <a:pt x="871518" y="46248"/>
                    <a:pt x="874248" y="40666"/>
                  </a:cubicBezTo>
                  <a:cubicBezTo>
                    <a:pt x="877010" y="35081"/>
                    <a:pt x="880858" y="30725"/>
                    <a:pt x="885793" y="27590"/>
                  </a:cubicBezTo>
                  <a:cubicBezTo>
                    <a:pt x="890758" y="24459"/>
                    <a:pt x="896562" y="22890"/>
                    <a:pt x="903202" y="22890"/>
                  </a:cubicBezTo>
                  <a:cubicBezTo>
                    <a:pt x="907236" y="22890"/>
                    <a:pt x="911146" y="23558"/>
                    <a:pt x="914934" y="24891"/>
                  </a:cubicBezTo>
                  <a:cubicBezTo>
                    <a:pt x="918719" y="26224"/>
                    <a:pt x="922118" y="28321"/>
                    <a:pt x="925130" y="31174"/>
                  </a:cubicBezTo>
                  <a:cubicBezTo>
                    <a:pt x="928138" y="34027"/>
                    <a:pt x="930511" y="37735"/>
                    <a:pt x="932251" y="42294"/>
                  </a:cubicBezTo>
                  <a:cubicBezTo>
                    <a:pt x="933988" y="46821"/>
                    <a:pt x="934856" y="52327"/>
                    <a:pt x="934856" y="58810"/>
                  </a:cubicBezTo>
                  <a:lnTo>
                    <a:pt x="934856" y="63743"/>
                  </a:lnTo>
                  <a:lnTo>
                    <a:pt x="878020" y="63743"/>
                  </a:lnTo>
                  <a:lnTo>
                    <a:pt x="878020" y="53320"/>
                  </a:lnTo>
                  <a:lnTo>
                    <a:pt x="921217" y="53320"/>
                  </a:lnTo>
                  <a:cubicBezTo>
                    <a:pt x="921217" y="49661"/>
                    <a:pt x="920473" y="46418"/>
                    <a:pt x="918985" y="43595"/>
                  </a:cubicBezTo>
                  <a:cubicBezTo>
                    <a:pt x="917494" y="40742"/>
                    <a:pt x="915400" y="38495"/>
                    <a:pt x="912699" y="36850"/>
                  </a:cubicBezTo>
                  <a:cubicBezTo>
                    <a:pt x="910028" y="35206"/>
                    <a:pt x="906895" y="34384"/>
                    <a:pt x="903297" y="34384"/>
                  </a:cubicBezTo>
                  <a:cubicBezTo>
                    <a:pt x="899384" y="34384"/>
                    <a:pt x="895972" y="35347"/>
                    <a:pt x="893056" y="37270"/>
                  </a:cubicBezTo>
                  <a:cubicBezTo>
                    <a:pt x="890168" y="39160"/>
                    <a:pt x="887933" y="41642"/>
                    <a:pt x="886350" y="44712"/>
                  </a:cubicBezTo>
                  <a:cubicBezTo>
                    <a:pt x="884800" y="47751"/>
                    <a:pt x="884024" y="51056"/>
                    <a:pt x="884024" y="54624"/>
                  </a:cubicBezTo>
                  <a:lnTo>
                    <a:pt x="884024" y="62767"/>
                  </a:lnTo>
                  <a:cubicBezTo>
                    <a:pt x="884024" y="67543"/>
                    <a:pt x="884863" y="71608"/>
                    <a:pt x="886537" y="74955"/>
                  </a:cubicBezTo>
                  <a:cubicBezTo>
                    <a:pt x="888245" y="78306"/>
                    <a:pt x="890617" y="80864"/>
                    <a:pt x="893659" y="82633"/>
                  </a:cubicBezTo>
                  <a:cubicBezTo>
                    <a:pt x="896700" y="84369"/>
                    <a:pt x="900256" y="85240"/>
                    <a:pt x="904319" y="85240"/>
                  </a:cubicBezTo>
                  <a:cubicBezTo>
                    <a:pt x="906957" y="85240"/>
                    <a:pt x="909363" y="84867"/>
                    <a:pt x="911536" y="84123"/>
                  </a:cubicBezTo>
                  <a:cubicBezTo>
                    <a:pt x="913709" y="83347"/>
                    <a:pt x="915586" y="82197"/>
                    <a:pt x="917169" y="80678"/>
                  </a:cubicBezTo>
                  <a:cubicBezTo>
                    <a:pt x="918749" y="79158"/>
                    <a:pt x="919962" y="77284"/>
                    <a:pt x="920797" y="75050"/>
                  </a:cubicBezTo>
                  <a:lnTo>
                    <a:pt x="933972" y="77422"/>
                  </a:lnTo>
                  <a:cubicBezTo>
                    <a:pt x="932916" y="81300"/>
                    <a:pt x="931025" y="84697"/>
                    <a:pt x="928292" y="87612"/>
                  </a:cubicBezTo>
                  <a:cubicBezTo>
                    <a:pt x="925595" y="90498"/>
                    <a:pt x="922197" y="92745"/>
                    <a:pt x="918100" y="94360"/>
                  </a:cubicBezTo>
                  <a:cubicBezTo>
                    <a:pt x="914033" y="95942"/>
                    <a:pt x="909392" y="96731"/>
                    <a:pt x="904178" y="96731"/>
                  </a:cubicBezTo>
                  <a:close/>
                  <a:moveTo>
                    <a:pt x="983677" y="23823"/>
                  </a:moveTo>
                  <a:lnTo>
                    <a:pt x="983677" y="34990"/>
                  </a:lnTo>
                  <a:lnTo>
                    <a:pt x="944623" y="34990"/>
                  </a:lnTo>
                  <a:lnTo>
                    <a:pt x="944623" y="23823"/>
                  </a:lnTo>
                  <a:lnTo>
                    <a:pt x="983677" y="23823"/>
                  </a:lnTo>
                  <a:close/>
                  <a:moveTo>
                    <a:pt x="955097" y="6699"/>
                  </a:moveTo>
                  <a:lnTo>
                    <a:pt x="969015" y="6699"/>
                  </a:lnTo>
                  <a:lnTo>
                    <a:pt x="969015" y="74303"/>
                  </a:lnTo>
                  <a:cubicBezTo>
                    <a:pt x="969015" y="77002"/>
                    <a:pt x="969418" y="79037"/>
                    <a:pt x="970224" y="80399"/>
                  </a:cubicBezTo>
                  <a:cubicBezTo>
                    <a:pt x="971030" y="81732"/>
                    <a:pt x="972073" y="82650"/>
                    <a:pt x="973344" y="83144"/>
                  </a:cubicBezTo>
                  <a:cubicBezTo>
                    <a:pt x="974648" y="83609"/>
                    <a:pt x="976058" y="83842"/>
                    <a:pt x="977578" y="83842"/>
                  </a:cubicBezTo>
                  <a:cubicBezTo>
                    <a:pt x="978696" y="83842"/>
                    <a:pt x="979676" y="83766"/>
                    <a:pt x="980511" y="83609"/>
                  </a:cubicBezTo>
                  <a:cubicBezTo>
                    <a:pt x="981350" y="83455"/>
                    <a:pt x="982003" y="83331"/>
                    <a:pt x="982468" y="83239"/>
                  </a:cubicBezTo>
                  <a:lnTo>
                    <a:pt x="984982" y="94730"/>
                  </a:lnTo>
                  <a:cubicBezTo>
                    <a:pt x="984175" y="95041"/>
                    <a:pt x="983025" y="95352"/>
                    <a:pt x="981537" y="95660"/>
                  </a:cubicBezTo>
                  <a:cubicBezTo>
                    <a:pt x="980046" y="96004"/>
                    <a:pt x="978185" y="96187"/>
                    <a:pt x="975949" y="96220"/>
                  </a:cubicBezTo>
                  <a:cubicBezTo>
                    <a:pt x="972289" y="96282"/>
                    <a:pt x="968874" y="95631"/>
                    <a:pt x="965708" y="94265"/>
                  </a:cubicBezTo>
                  <a:cubicBezTo>
                    <a:pt x="962542" y="92902"/>
                    <a:pt x="959983" y="90793"/>
                    <a:pt x="958030" y="87936"/>
                  </a:cubicBezTo>
                  <a:cubicBezTo>
                    <a:pt x="956073" y="85083"/>
                    <a:pt x="955097" y="81500"/>
                    <a:pt x="955097" y="77189"/>
                  </a:cubicBezTo>
                  <a:lnTo>
                    <a:pt x="955097" y="6699"/>
                  </a:lnTo>
                  <a:close/>
                  <a:moveTo>
                    <a:pt x="1014529" y="52855"/>
                  </a:moveTo>
                  <a:lnTo>
                    <a:pt x="1014529" y="95290"/>
                  </a:lnTo>
                  <a:lnTo>
                    <a:pt x="1000611" y="95290"/>
                  </a:lnTo>
                  <a:lnTo>
                    <a:pt x="1000611" y="0"/>
                  </a:lnTo>
                  <a:lnTo>
                    <a:pt x="1014345" y="0"/>
                  </a:lnTo>
                  <a:lnTo>
                    <a:pt x="1014345" y="35455"/>
                  </a:lnTo>
                  <a:lnTo>
                    <a:pt x="1015227" y="35455"/>
                  </a:lnTo>
                  <a:cubicBezTo>
                    <a:pt x="1016905" y="31606"/>
                    <a:pt x="1019464" y="28553"/>
                    <a:pt x="1022909" y="26287"/>
                  </a:cubicBezTo>
                  <a:cubicBezTo>
                    <a:pt x="1026353" y="24023"/>
                    <a:pt x="1030853" y="22890"/>
                    <a:pt x="1036408" y="22890"/>
                  </a:cubicBezTo>
                  <a:cubicBezTo>
                    <a:pt x="1041314" y="22890"/>
                    <a:pt x="1045597" y="23899"/>
                    <a:pt x="1049258" y="25916"/>
                  </a:cubicBezTo>
                  <a:cubicBezTo>
                    <a:pt x="1052951" y="27931"/>
                    <a:pt x="1055806" y="30941"/>
                    <a:pt x="1057824" y="34941"/>
                  </a:cubicBezTo>
                  <a:cubicBezTo>
                    <a:pt x="1059873" y="38914"/>
                    <a:pt x="1060895" y="43876"/>
                    <a:pt x="1060895" y="49831"/>
                  </a:cubicBezTo>
                  <a:lnTo>
                    <a:pt x="1060895" y="95290"/>
                  </a:lnTo>
                  <a:lnTo>
                    <a:pt x="1046977" y="95290"/>
                  </a:lnTo>
                  <a:lnTo>
                    <a:pt x="1046977" y="51505"/>
                  </a:lnTo>
                  <a:cubicBezTo>
                    <a:pt x="1046977" y="46264"/>
                    <a:pt x="1045627" y="42199"/>
                    <a:pt x="1042926" y="39317"/>
                  </a:cubicBezTo>
                  <a:cubicBezTo>
                    <a:pt x="1040226" y="36398"/>
                    <a:pt x="1036470" y="34941"/>
                    <a:pt x="1031662" y="34941"/>
                  </a:cubicBezTo>
                  <a:cubicBezTo>
                    <a:pt x="1028372" y="34941"/>
                    <a:pt x="1025422" y="35638"/>
                    <a:pt x="1022817" y="37037"/>
                  </a:cubicBezTo>
                  <a:cubicBezTo>
                    <a:pt x="1020241" y="38432"/>
                    <a:pt x="1018206" y="40480"/>
                    <a:pt x="1016718" y="43179"/>
                  </a:cubicBezTo>
                  <a:cubicBezTo>
                    <a:pt x="1015260" y="45845"/>
                    <a:pt x="1014529" y="49071"/>
                    <a:pt x="1014529" y="52855"/>
                  </a:cubicBezTo>
                  <a:close/>
                  <a:moveTo>
                    <a:pt x="1109588" y="96731"/>
                  </a:moveTo>
                  <a:cubicBezTo>
                    <a:pt x="1102886" y="96731"/>
                    <a:pt x="1097036" y="95195"/>
                    <a:pt x="1092038" y="92126"/>
                  </a:cubicBezTo>
                  <a:cubicBezTo>
                    <a:pt x="1087041" y="89053"/>
                    <a:pt x="1083164" y="84759"/>
                    <a:pt x="1080401" y="79236"/>
                  </a:cubicBezTo>
                  <a:cubicBezTo>
                    <a:pt x="1077638" y="73717"/>
                    <a:pt x="1076259" y="67264"/>
                    <a:pt x="1076259" y="59881"/>
                  </a:cubicBezTo>
                  <a:cubicBezTo>
                    <a:pt x="1076259" y="52468"/>
                    <a:pt x="1077638" y="45986"/>
                    <a:pt x="1080401" y="40434"/>
                  </a:cubicBezTo>
                  <a:cubicBezTo>
                    <a:pt x="1083164" y="34878"/>
                    <a:pt x="1087041" y="30568"/>
                    <a:pt x="1092038" y="27498"/>
                  </a:cubicBezTo>
                  <a:cubicBezTo>
                    <a:pt x="1097036" y="24426"/>
                    <a:pt x="1102886" y="22890"/>
                    <a:pt x="1109588" y="22890"/>
                  </a:cubicBezTo>
                  <a:cubicBezTo>
                    <a:pt x="1116290" y="22890"/>
                    <a:pt x="1122143" y="24426"/>
                    <a:pt x="1127138" y="27498"/>
                  </a:cubicBezTo>
                  <a:cubicBezTo>
                    <a:pt x="1132135" y="30568"/>
                    <a:pt x="1136012" y="34878"/>
                    <a:pt x="1138775" y="40434"/>
                  </a:cubicBezTo>
                  <a:cubicBezTo>
                    <a:pt x="1141538" y="45986"/>
                    <a:pt x="1142917" y="52468"/>
                    <a:pt x="1142917" y="59881"/>
                  </a:cubicBezTo>
                  <a:cubicBezTo>
                    <a:pt x="1142917" y="67264"/>
                    <a:pt x="1141538" y="73717"/>
                    <a:pt x="1138775" y="79236"/>
                  </a:cubicBezTo>
                  <a:cubicBezTo>
                    <a:pt x="1136012" y="84759"/>
                    <a:pt x="1132135" y="89053"/>
                    <a:pt x="1127138" y="92126"/>
                  </a:cubicBezTo>
                  <a:cubicBezTo>
                    <a:pt x="1122143" y="95195"/>
                    <a:pt x="1116290" y="96731"/>
                    <a:pt x="1109588" y="96731"/>
                  </a:cubicBezTo>
                  <a:close/>
                  <a:moveTo>
                    <a:pt x="1109634" y="85054"/>
                  </a:moveTo>
                  <a:cubicBezTo>
                    <a:pt x="1113979" y="85054"/>
                    <a:pt x="1117578" y="83904"/>
                    <a:pt x="1120436" y="81611"/>
                  </a:cubicBezTo>
                  <a:cubicBezTo>
                    <a:pt x="1123290" y="79315"/>
                    <a:pt x="1125401" y="76259"/>
                    <a:pt x="1126764" y="72443"/>
                  </a:cubicBezTo>
                  <a:cubicBezTo>
                    <a:pt x="1128163" y="68630"/>
                    <a:pt x="1128861" y="64424"/>
                    <a:pt x="1128861" y="59835"/>
                  </a:cubicBezTo>
                  <a:cubicBezTo>
                    <a:pt x="1128861" y="55275"/>
                    <a:pt x="1128163" y="51086"/>
                    <a:pt x="1126764" y="47273"/>
                  </a:cubicBezTo>
                  <a:cubicBezTo>
                    <a:pt x="1125401" y="43424"/>
                    <a:pt x="1123290" y="40339"/>
                    <a:pt x="1120436" y="38013"/>
                  </a:cubicBezTo>
                  <a:cubicBezTo>
                    <a:pt x="1117578" y="35687"/>
                    <a:pt x="1113979" y="34525"/>
                    <a:pt x="1109634" y="34525"/>
                  </a:cubicBezTo>
                  <a:cubicBezTo>
                    <a:pt x="1105259" y="34525"/>
                    <a:pt x="1101628" y="35687"/>
                    <a:pt x="1098740" y="38013"/>
                  </a:cubicBezTo>
                  <a:cubicBezTo>
                    <a:pt x="1095886" y="40339"/>
                    <a:pt x="1093759" y="43424"/>
                    <a:pt x="1092363" y="47273"/>
                  </a:cubicBezTo>
                  <a:cubicBezTo>
                    <a:pt x="1091000" y="51086"/>
                    <a:pt x="1090315" y="55275"/>
                    <a:pt x="1090315" y="59835"/>
                  </a:cubicBezTo>
                  <a:cubicBezTo>
                    <a:pt x="1090315" y="64424"/>
                    <a:pt x="1091000" y="68630"/>
                    <a:pt x="1092363" y="72443"/>
                  </a:cubicBezTo>
                  <a:cubicBezTo>
                    <a:pt x="1093759" y="76259"/>
                    <a:pt x="1095886" y="79315"/>
                    <a:pt x="1098740" y="81611"/>
                  </a:cubicBezTo>
                  <a:cubicBezTo>
                    <a:pt x="1101628" y="83904"/>
                    <a:pt x="1105259" y="85054"/>
                    <a:pt x="1109634" y="85054"/>
                  </a:cubicBezTo>
                  <a:close/>
                  <a:moveTo>
                    <a:pt x="1185223" y="96685"/>
                  </a:moveTo>
                  <a:cubicBezTo>
                    <a:pt x="1179448" y="96685"/>
                    <a:pt x="1174300" y="95211"/>
                    <a:pt x="1169768" y="92263"/>
                  </a:cubicBezTo>
                  <a:cubicBezTo>
                    <a:pt x="1165268" y="89286"/>
                    <a:pt x="1161729" y="85054"/>
                    <a:pt x="1159153" y="79564"/>
                  </a:cubicBezTo>
                  <a:cubicBezTo>
                    <a:pt x="1156610" y="74041"/>
                    <a:pt x="1155338" y="67418"/>
                    <a:pt x="1155338" y="59694"/>
                  </a:cubicBezTo>
                  <a:cubicBezTo>
                    <a:pt x="1155338" y="51970"/>
                    <a:pt x="1156626" y="45364"/>
                    <a:pt x="1159202" y="39874"/>
                  </a:cubicBezTo>
                  <a:cubicBezTo>
                    <a:pt x="1161807" y="34384"/>
                    <a:pt x="1165376" y="30181"/>
                    <a:pt x="1169909" y="27266"/>
                  </a:cubicBezTo>
                  <a:cubicBezTo>
                    <a:pt x="1174438" y="24351"/>
                    <a:pt x="1179573" y="22890"/>
                    <a:pt x="1185315" y="22890"/>
                  </a:cubicBezTo>
                  <a:cubicBezTo>
                    <a:pt x="1189752" y="22890"/>
                    <a:pt x="1193321" y="23637"/>
                    <a:pt x="1196021" y="25124"/>
                  </a:cubicBezTo>
                  <a:cubicBezTo>
                    <a:pt x="1198755" y="26581"/>
                    <a:pt x="1200865" y="28288"/>
                    <a:pt x="1202353" y="30243"/>
                  </a:cubicBezTo>
                  <a:cubicBezTo>
                    <a:pt x="1203874" y="32196"/>
                    <a:pt x="1205053" y="33919"/>
                    <a:pt x="1205892" y="35406"/>
                  </a:cubicBezTo>
                  <a:lnTo>
                    <a:pt x="1206728" y="35406"/>
                  </a:lnTo>
                  <a:lnTo>
                    <a:pt x="1206728" y="0"/>
                  </a:lnTo>
                  <a:lnTo>
                    <a:pt x="1220650" y="0"/>
                  </a:lnTo>
                  <a:lnTo>
                    <a:pt x="1220650" y="95290"/>
                  </a:lnTo>
                  <a:lnTo>
                    <a:pt x="1207056" y="95290"/>
                  </a:lnTo>
                  <a:lnTo>
                    <a:pt x="1207056" y="84169"/>
                  </a:lnTo>
                  <a:lnTo>
                    <a:pt x="1205892" y="84169"/>
                  </a:lnTo>
                  <a:cubicBezTo>
                    <a:pt x="1205053" y="85689"/>
                    <a:pt x="1203844" y="87425"/>
                    <a:pt x="1202261" y="89381"/>
                  </a:cubicBezTo>
                  <a:cubicBezTo>
                    <a:pt x="1200708" y="91333"/>
                    <a:pt x="1198568" y="93040"/>
                    <a:pt x="1195835" y="94497"/>
                  </a:cubicBezTo>
                  <a:cubicBezTo>
                    <a:pt x="1193105" y="95955"/>
                    <a:pt x="1189569" y="96685"/>
                    <a:pt x="1185223" y="96685"/>
                  </a:cubicBezTo>
                  <a:close/>
                  <a:moveTo>
                    <a:pt x="1188294" y="84821"/>
                  </a:moveTo>
                  <a:cubicBezTo>
                    <a:pt x="1192299" y="84821"/>
                    <a:pt x="1195681" y="83766"/>
                    <a:pt x="1198443" y="81657"/>
                  </a:cubicBezTo>
                  <a:cubicBezTo>
                    <a:pt x="1201235" y="79515"/>
                    <a:pt x="1203346" y="76554"/>
                    <a:pt x="1204775" y="72770"/>
                  </a:cubicBezTo>
                  <a:cubicBezTo>
                    <a:pt x="1206233" y="68984"/>
                    <a:pt x="1206961" y="64581"/>
                    <a:pt x="1206961" y="59557"/>
                  </a:cubicBezTo>
                  <a:cubicBezTo>
                    <a:pt x="1206961" y="54591"/>
                    <a:pt x="1206250" y="50251"/>
                    <a:pt x="1204821" y="46526"/>
                  </a:cubicBezTo>
                  <a:cubicBezTo>
                    <a:pt x="1203392" y="42805"/>
                    <a:pt x="1201298" y="39906"/>
                    <a:pt x="1198535" y="37826"/>
                  </a:cubicBezTo>
                  <a:cubicBezTo>
                    <a:pt x="1195776" y="35750"/>
                    <a:pt x="1192361" y="34708"/>
                    <a:pt x="1188294" y="34708"/>
                  </a:cubicBezTo>
                  <a:cubicBezTo>
                    <a:pt x="1184105" y="34708"/>
                    <a:pt x="1180615" y="35796"/>
                    <a:pt x="1177820" y="37967"/>
                  </a:cubicBezTo>
                  <a:cubicBezTo>
                    <a:pt x="1175028" y="40139"/>
                    <a:pt x="1172917" y="43100"/>
                    <a:pt x="1171491" y="46854"/>
                  </a:cubicBezTo>
                  <a:cubicBezTo>
                    <a:pt x="1170092" y="50608"/>
                    <a:pt x="1169394" y="54840"/>
                    <a:pt x="1169394" y="59557"/>
                  </a:cubicBezTo>
                  <a:cubicBezTo>
                    <a:pt x="1169394" y="64332"/>
                    <a:pt x="1170108" y="68630"/>
                    <a:pt x="1171537" y="72443"/>
                  </a:cubicBezTo>
                  <a:cubicBezTo>
                    <a:pt x="1172963" y="76259"/>
                    <a:pt x="1175073" y="79282"/>
                    <a:pt x="1177869" y="81516"/>
                  </a:cubicBezTo>
                  <a:cubicBezTo>
                    <a:pt x="1180691" y="83721"/>
                    <a:pt x="1184168" y="84821"/>
                    <a:pt x="1188294" y="84821"/>
                  </a:cubicBezTo>
                  <a:close/>
                  <a:moveTo>
                    <a:pt x="1294095" y="41269"/>
                  </a:moveTo>
                  <a:lnTo>
                    <a:pt x="1281478" y="43503"/>
                  </a:lnTo>
                  <a:cubicBezTo>
                    <a:pt x="1280951" y="41891"/>
                    <a:pt x="1280115" y="40355"/>
                    <a:pt x="1278965" y="38898"/>
                  </a:cubicBezTo>
                  <a:cubicBezTo>
                    <a:pt x="1277847" y="37440"/>
                    <a:pt x="1276326" y="36244"/>
                    <a:pt x="1274403" y="35314"/>
                  </a:cubicBezTo>
                  <a:cubicBezTo>
                    <a:pt x="1272479" y="34384"/>
                    <a:pt x="1270073" y="33919"/>
                    <a:pt x="1267190" y="33919"/>
                  </a:cubicBezTo>
                  <a:cubicBezTo>
                    <a:pt x="1263247" y="33919"/>
                    <a:pt x="1259957" y="34803"/>
                    <a:pt x="1257319" y="36572"/>
                  </a:cubicBezTo>
                  <a:cubicBezTo>
                    <a:pt x="1254680" y="38308"/>
                    <a:pt x="1253363" y="40555"/>
                    <a:pt x="1253363" y="43316"/>
                  </a:cubicBezTo>
                  <a:cubicBezTo>
                    <a:pt x="1253363" y="45704"/>
                    <a:pt x="1254248" y="47630"/>
                    <a:pt x="1256014" y="49088"/>
                  </a:cubicBezTo>
                  <a:cubicBezTo>
                    <a:pt x="1257784" y="50546"/>
                    <a:pt x="1260638" y="51738"/>
                    <a:pt x="1264581" y="52668"/>
                  </a:cubicBezTo>
                  <a:lnTo>
                    <a:pt x="1275940" y="55275"/>
                  </a:lnTo>
                  <a:cubicBezTo>
                    <a:pt x="1282520" y="56795"/>
                    <a:pt x="1287423" y="59137"/>
                    <a:pt x="1290651" y="62302"/>
                  </a:cubicBezTo>
                  <a:cubicBezTo>
                    <a:pt x="1293876" y="65466"/>
                    <a:pt x="1295492" y="69573"/>
                    <a:pt x="1295492" y="74631"/>
                  </a:cubicBezTo>
                  <a:cubicBezTo>
                    <a:pt x="1295492" y="78912"/>
                    <a:pt x="1294249" y="82725"/>
                    <a:pt x="1291769" y="86076"/>
                  </a:cubicBezTo>
                  <a:cubicBezTo>
                    <a:pt x="1289314" y="89394"/>
                    <a:pt x="1285886" y="92001"/>
                    <a:pt x="1281478" y="93895"/>
                  </a:cubicBezTo>
                  <a:cubicBezTo>
                    <a:pt x="1277103" y="95785"/>
                    <a:pt x="1272030" y="96731"/>
                    <a:pt x="1266255" y="96731"/>
                  </a:cubicBezTo>
                  <a:cubicBezTo>
                    <a:pt x="1258249" y="96731"/>
                    <a:pt x="1251718" y="95025"/>
                    <a:pt x="1246658" y="91615"/>
                  </a:cubicBezTo>
                  <a:cubicBezTo>
                    <a:pt x="1241601" y="88169"/>
                    <a:pt x="1238497" y="83285"/>
                    <a:pt x="1237347" y="76957"/>
                  </a:cubicBezTo>
                  <a:lnTo>
                    <a:pt x="1250803" y="74909"/>
                  </a:lnTo>
                  <a:cubicBezTo>
                    <a:pt x="1251639" y="78414"/>
                    <a:pt x="1253363" y="81067"/>
                    <a:pt x="1255968" y="82866"/>
                  </a:cubicBezTo>
                  <a:cubicBezTo>
                    <a:pt x="1258577" y="84634"/>
                    <a:pt x="1261975" y="85519"/>
                    <a:pt x="1266164" y="85519"/>
                  </a:cubicBezTo>
                  <a:cubicBezTo>
                    <a:pt x="1270726" y="85519"/>
                    <a:pt x="1274373" y="84572"/>
                    <a:pt x="1277103" y="82679"/>
                  </a:cubicBezTo>
                  <a:cubicBezTo>
                    <a:pt x="1279833" y="80756"/>
                    <a:pt x="1281200" y="78414"/>
                    <a:pt x="1281200" y="75653"/>
                  </a:cubicBezTo>
                  <a:cubicBezTo>
                    <a:pt x="1281200" y="73422"/>
                    <a:pt x="1280361" y="71545"/>
                    <a:pt x="1278686" y="70025"/>
                  </a:cubicBezTo>
                  <a:cubicBezTo>
                    <a:pt x="1277041" y="68506"/>
                    <a:pt x="1274511" y="67356"/>
                    <a:pt x="1271099" y="66583"/>
                  </a:cubicBezTo>
                  <a:lnTo>
                    <a:pt x="1258996" y="63930"/>
                  </a:lnTo>
                  <a:cubicBezTo>
                    <a:pt x="1252324" y="62410"/>
                    <a:pt x="1247389" y="59989"/>
                    <a:pt x="1244190" y="56671"/>
                  </a:cubicBezTo>
                  <a:cubicBezTo>
                    <a:pt x="1241027" y="53353"/>
                    <a:pt x="1239445" y="49150"/>
                    <a:pt x="1239445" y="44063"/>
                  </a:cubicBezTo>
                  <a:cubicBezTo>
                    <a:pt x="1239445" y="39844"/>
                    <a:pt x="1240621" y="36153"/>
                    <a:pt x="1242981" y="32988"/>
                  </a:cubicBezTo>
                  <a:cubicBezTo>
                    <a:pt x="1245340" y="29824"/>
                    <a:pt x="1248598" y="27358"/>
                    <a:pt x="1252757" y="25589"/>
                  </a:cubicBezTo>
                  <a:cubicBezTo>
                    <a:pt x="1256915" y="23791"/>
                    <a:pt x="1261681" y="22890"/>
                    <a:pt x="1267049" y="22890"/>
                  </a:cubicBezTo>
                  <a:cubicBezTo>
                    <a:pt x="1274776" y="22890"/>
                    <a:pt x="1280859" y="24567"/>
                    <a:pt x="1285296" y="27918"/>
                  </a:cubicBezTo>
                  <a:cubicBezTo>
                    <a:pt x="1289733" y="31236"/>
                    <a:pt x="1292667" y="35687"/>
                    <a:pt x="1294095" y="41269"/>
                  </a:cubicBezTo>
                  <a:close/>
                </a:path>
              </a:pathLst>
            </a:custGeom>
            <a:solidFill>
              <a:srgbClr val="000000"/>
            </a:solidFill>
            <a:ln w="3274" cap="flat">
              <a:noFill/>
              <a:prstDash val="solid"/>
              <a:miter/>
            </a:ln>
          </p:spPr>
          <p:txBody>
            <a:bodyPr rtlCol="0" anchor="ctr"/>
            <a:lstStyle/>
            <a:p>
              <a:endParaRPr lang="zh-CN" altLang="en-US"/>
            </a:p>
          </p:txBody>
        </p:sp>
        <p:sp>
          <p:nvSpPr>
            <p:cNvPr id="306" name="任意形状 305"/>
            <p:cNvSpPr/>
            <p:nvPr/>
          </p:nvSpPr>
          <p:spPr>
            <a:xfrm>
              <a:off x="946989" y="2263113"/>
              <a:ext cx="1991517" cy="96872"/>
            </a:xfrm>
            <a:custGeom>
              <a:avLst/>
              <a:gdLst>
                <a:gd name="connsiteX0" fmla="*/ 76949 w 1991517"/>
                <a:gd name="connsiteY0" fmla="*/ 0 h 96872"/>
                <a:gd name="connsiteX1" fmla="*/ 76949 w 1991517"/>
                <a:gd name="connsiteY1" fmla="*/ 95290 h 96872"/>
                <a:gd name="connsiteX2" fmla="*/ 63729 w 1991517"/>
                <a:gd name="connsiteY2" fmla="*/ 95290 h 96872"/>
                <a:gd name="connsiteX3" fmla="*/ 15269 w 1991517"/>
                <a:gd name="connsiteY3" fmla="*/ 25405 h 96872"/>
                <a:gd name="connsiteX4" fmla="*/ 14384 w 1991517"/>
                <a:gd name="connsiteY4" fmla="*/ 25405 h 96872"/>
                <a:gd name="connsiteX5" fmla="*/ 14384 w 1991517"/>
                <a:gd name="connsiteY5" fmla="*/ 95290 h 96872"/>
                <a:gd name="connsiteX6" fmla="*/ 0 w 1991517"/>
                <a:gd name="connsiteY6" fmla="*/ 95290 h 96872"/>
                <a:gd name="connsiteX7" fmla="*/ 0 w 1991517"/>
                <a:gd name="connsiteY7" fmla="*/ 0 h 96872"/>
                <a:gd name="connsiteX8" fmla="*/ 13314 w 1991517"/>
                <a:gd name="connsiteY8" fmla="*/ 0 h 96872"/>
                <a:gd name="connsiteX9" fmla="*/ 61820 w 1991517"/>
                <a:gd name="connsiteY9" fmla="*/ 69980 h 96872"/>
                <a:gd name="connsiteX10" fmla="*/ 62705 w 1991517"/>
                <a:gd name="connsiteY10" fmla="*/ 69980 h 96872"/>
                <a:gd name="connsiteX11" fmla="*/ 62705 w 1991517"/>
                <a:gd name="connsiteY11" fmla="*/ 0 h 96872"/>
                <a:gd name="connsiteX12" fmla="*/ 76949 w 1991517"/>
                <a:gd name="connsiteY12" fmla="*/ 0 h 96872"/>
                <a:gd name="connsiteX13" fmla="*/ 127632 w 1991517"/>
                <a:gd name="connsiteY13" fmla="*/ 96731 h 96872"/>
                <a:gd name="connsiteX14" fmla="*/ 109431 w 1991517"/>
                <a:gd name="connsiteY14" fmla="*/ 92217 h 96872"/>
                <a:gd name="connsiteX15" fmla="*/ 97700 w 1991517"/>
                <a:gd name="connsiteY15" fmla="*/ 79423 h 96872"/>
                <a:gd name="connsiteX16" fmla="*/ 93603 w 1991517"/>
                <a:gd name="connsiteY16" fmla="*/ 60022 h 96872"/>
                <a:gd name="connsiteX17" fmla="*/ 97700 w 1991517"/>
                <a:gd name="connsiteY17" fmla="*/ 40666 h 96872"/>
                <a:gd name="connsiteX18" fmla="*/ 109244 w 1991517"/>
                <a:gd name="connsiteY18" fmla="*/ 27590 h 96872"/>
                <a:gd name="connsiteX19" fmla="*/ 126655 w 1991517"/>
                <a:gd name="connsiteY19" fmla="*/ 22893 h 96872"/>
                <a:gd name="connsiteX20" fmla="*/ 138386 w 1991517"/>
                <a:gd name="connsiteY20" fmla="*/ 24891 h 96872"/>
                <a:gd name="connsiteX21" fmla="*/ 148581 w 1991517"/>
                <a:gd name="connsiteY21" fmla="*/ 31174 h 96872"/>
                <a:gd name="connsiteX22" fmla="*/ 155703 w 1991517"/>
                <a:gd name="connsiteY22" fmla="*/ 42294 h 96872"/>
                <a:gd name="connsiteX23" fmla="*/ 158310 w 1991517"/>
                <a:gd name="connsiteY23" fmla="*/ 58810 h 96872"/>
                <a:gd name="connsiteX24" fmla="*/ 158310 w 1991517"/>
                <a:gd name="connsiteY24" fmla="*/ 63743 h 96872"/>
                <a:gd name="connsiteX25" fmla="*/ 101471 w 1991517"/>
                <a:gd name="connsiteY25" fmla="*/ 63743 h 96872"/>
                <a:gd name="connsiteX26" fmla="*/ 101471 w 1991517"/>
                <a:gd name="connsiteY26" fmla="*/ 53320 h 96872"/>
                <a:gd name="connsiteX27" fmla="*/ 144670 w 1991517"/>
                <a:gd name="connsiteY27" fmla="*/ 53320 h 96872"/>
                <a:gd name="connsiteX28" fmla="*/ 142436 w 1991517"/>
                <a:gd name="connsiteY28" fmla="*/ 43598 h 96872"/>
                <a:gd name="connsiteX29" fmla="*/ 136151 w 1991517"/>
                <a:gd name="connsiteY29" fmla="*/ 36850 h 96872"/>
                <a:gd name="connsiteX30" fmla="*/ 126748 w 1991517"/>
                <a:gd name="connsiteY30" fmla="*/ 34384 h 96872"/>
                <a:gd name="connsiteX31" fmla="*/ 116506 w 1991517"/>
                <a:gd name="connsiteY31" fmla="*/ 37270 h 96872"/>
                <a:gd name="connsiteX32" fmla="*/ 109803 w 1991517"/>
                <a:gd name="connsiteY32" fmla="*/ 44712 h 96872"/>
                <a:gd name="connsiteX33" fmla="*/ 107476 w 1991517"/>
                <a:gd name="connsiteY33" fmla="*/ 54624 h 96872"/>
                <a:gd name="connsiteX34" fmla="*/ 107476 w 1991517"/>
                <a:gd name="connsiteY34" fmla="*/ 62767 h 96872"/>
                <a:gd name="connsiteX35" fmla="*/ 109989 w 1991517"/>
                <a:gd name="connsiteY35" fmla="*/ 74955 h 96872"/>
                <a:gd name="connsiteX36" fmla="*/ 117112 w 1991517"/>
                <a:gd name="connsiteY36" fmla="*/ 82633 h 96872"/>
                <a:gd name="connsiteX37" fmla="*/ 127772 w 1991517"/>
                <a:gd name="connsiteY37" fmla="*/ 85241 h 96872"/>
                <a:gd name="connsiteX38" fmla="*/ 134988 w 1991517"/>
                <a:gd name="connsiteY38" fmla="*/ 84124 h 96872"/>
                <a:gd name="connsiteX39" fmla="*/ 140620 w 1991517"/>
                <a:gd name="connsiteY39" fmla="*/ 80681 h 96872"/>
                <a:gd name="connsiteX40" fmla="*/ 144251 w 1991517"/>
                <a:gd name="connsiteY40" fmla="*/ 75050 h 96872"/>
                <a:gd name="connsiteX41" fmla="*/ 157425 w 1991517"/>
                <a:gd name="connsiteY41" fmla="*/ 77422 h 96872"/>
                <a:gd name="connsiteX42" fmla="*/ 151746 w 1991517"/>
                <a:gd name="connsiteY42" fmla="*/ 87612 h 96872"/>
                <a:gd name="connsiteX43" fmla="*/ 141551 w 1991517"/>
                <a:gd name="connsiteY43" fmla="*/ 94360 h 96872"/>
                <a:gd name="connsiteX44" fmla="*/ 127632 w 1991517"/>
                <a:gd name="connsiteY44" fmla="*/ 96731 h 96872"/>
                <a:gd name="connsiteX45" fmla="*/ 219049 w 1991517"/>
                <a:gd name="connsiteY45" fmla="*/ 65653 h 96872"/>
                <a:gd name="connsiteX46" fmla="*/ 219049 w 1991517"/>
                <a:gd name="connsiteY46" fmla="*/ 23823 h 96872"/>
                <a:gd name="connsiteX47" fmla="*/ 233014 w 1991517"/>
                <a:gd name="connsiteY47" fmla="*/ 23823 h 96872"/>
                <a:gd name="connsiteX48" fmla="*/ 233014 w 1991517"/>
                <a:gd name="connsiteY48" fmla="*/ 95290 h 96872"/>
                <a:gd name="connsiteX49" fmla="*/ 219328 w 1991517"/>
                <a:gd name="connsiteY49" fmla="*/ 95290 h 96872"/>
                <a:gd name="connsiteX50" fmla="*/ 219328 w 1991517"/>
                <a:gd name="connsiteY50" fmla="*/ 82912 h 96872"/>
                <a:gd name="connsiteX51" fmla="*/ 218582 w 1991517"/>
                <a:gd name="connsiteY51" fmla="*/ 82912 h 96872"/>
                <a:gd name="connsiteX52" fmla="*/ 210669 w 1991517"/>
                <a:gd name="connsiteY52" fmla="*/ 92450 h 96872"/>
                <a:gd name="connsiteX53" fmla="*/ 197215 w 1991517"/>
                <a:gd name="connsiteY53" fmla="*/ 96220 h 96872"/>
                <a:gd name="connsiteX54" fmla="*/ 185019 w 1991517"/>
                <a:gd name="connsiteY54" fmla="*/ 93197 h 96872"/>
                <a:gd name="connsiteX55" fmla="*/ 176733 w 1991517"/>
                <a:gd name="connsiteY55" fmla="*/ 84124 h 96872"/>
                <a:gd name="connsiteX56" fmla="*/ 173753 w 1991517"/>
                <a:gd name="connsiteY56" fmla="*/ 69279 h 96872"/>
                <a:gd name="connsiteX57" fmla="*/ 173753 w 1991517"/>
                <a:gd name="connsiteY57" fmla="*/ 23823 h 96872"/>
                <a:gd name="connsiteX58" fmla="*/ 187672 w 1991517"/>
                <a:gd name="connsiteY58" fmla="*/ 23823 h 96872"/>
                <a:gd name="connsiteX59" fmla="*/ 187672 w 1991517"/>
                <a:gd name="connsiteY59" fmla="*/ 67605 h 96872"/>
                <a:gd name="connsiteX60" fmla="*/ 191722 w 1991517"/>
                <a:gd name="connsiteY60" fmla="*/ 79236 h 96872"/>
                <a:gd name="connsiteX61" fmla="*/ 202243 w 1991517"/>
                <a:gd name="connsiteY61" fmla="*/ 83563 h 96872"/>
                <a:gd name="connsiteX62" fmla="*/ 210017 w 1991517"/>
                <a:gd name="connsiteY62" fmla="*/ 81611 h 96872"/>
                <a:gd name="connsiteX63" fmla="*/ 216488 w 1991517"/>
                <a:gd name="connsiteY63" fmla="*/ 75702 h 96872"/>
                <a:gd name="connsiteX64" fmla="*/ 219049 w 1991517"/>
                <a:gd name="connsiteY64" fmla="*/ 65653 h 96872"/>
                <a:gd name="connsiteX65" fmla="*/ 251717 w 1991517"/>
                <a:gd name="connsiteY65" fmla="*/ 95290 h 96872"/>
                <a:gd name="connsiteX66" fmla="*/ 251717 w 1991517"/>
                <a:gd name="connsiteY66" fmla="*/ 23823 h 96872"/>
                <a:gd name="connsiteX67" fmla="*/ 265170 w 1991517"/>
                <a:gd name="connsiteY67" fmla="*/ 23823 h 96872"/>
                <a:gd name="connsiteX68" fmla="*/ 265170 w 1991517"/>
                <a:gd name="connsiteY68" fmla="*/ 35177 h 96872"/>
                <a:gd name="connsiteX69" fmla="*/ 265914 w 1991517"/>
                <a:gd name="connsiteY69" fmla="*/ 35177 h 96872"/>
                <a:gd name="connsiteX70" fmla="*/ 272802 w 1991517"/>
                <a:gd name="connsiteY70" fmla="*/ 26103 h 96872"/>
                <a:gd name="connsiteX71" fmla="*/ 284069 w 1991517"/>
                <a:gd name="connsiteY71" fmla="*/ 22752 h 96872"/>
                <a:gd name="connsiteX72" fmla="*/ 287140 w 1991517"/>
                <a:gd name="connsiteY72" fmla="*/ 22844 h 96872"/>
                <a:gd name="connsiteX73" fmla="*/ 289982 w 1991517"/>
                <a:gd name="connsiteY73" fmla="*/ 23077 h 96872"/>
                <a:gd name="connsiteX74" fmla="*/ 289982 w 1991517"/>
                <a:gd name="connsiteY74" fmla="*/ 36385 h 96872"/>
                <a:gd name="connsiteX75" fmla="*/ 287003 w 1991517"/>
                <a:gd name="connsiteY75" fmla="*/ 35874 h 96872"/>
                <a:gd name="connsiteX76" fmla="*/ 282719 w 1991517"/>
                <a:gd name="connsiteY76" fmla="*/ 35547 h 96872"/>
                <a:gd name="connsiteX77" fmla="*/ 273920 w 1991517"/>
                <a:gd name="connsiteY77" fmla="*/ 37640 h 96872"/>
                <a:gd name="connsiteX78" fmla="*/ 267870 w 1991517"/>
                <a:gd name="connsiteY78" fmla="*/ 43365 h 96872"/>
                <a:gd name="connsiteX79" fmla="*/ 265635 w 1991517"/>
                <a:gd name="connsiteY79" fmla="*/ 51646 h 96872"/>
                <a:gd name="connsiteX80" fmla="*/ 265635 w 1991517"/>
                <a:gd name="connsiteY80" fmla="*/ 95290 h 96872"/>
                <a:gd name="connsiteX81" fmla="*/ 251717 w 1991517"/>
                <a:gd name="connsiteY81" fmla="*/ 95290 h 96872"/>
                <a:gd name="connsiteX82" fmla="*/ 322193 w 1991517"/>
                <a:gd name="connsiteY82" fmla="*/ 96872 h 96872"/>
                <a:gd name="connsiteX83" fmla="*/ 309904 w 1991517"/>
                <a:gd name="connsiteY83" fmla="*/ 94360 h 96872"/>
                <a:gd name="connsiteX84" fmla="*/ 301199 w 1991517"/>
                <a:gd name="connsiteY84" fmla="*/ 86960 h 96872"/>
                <a:gd name="connsiteX85" fmla="*/ 298034 w 1991517"/>
                <a:gd name="connsiteY85" fmla="*/ 75096 h 96872"/>
                <a:gd name="connsiteX86" fmla="*/ 300360 w 1991517"/>
                <a:gd name="connsiteY86" fmla="*/ 65138 h 96872"/>
                <a:gd name="connsiteX87" fmla="*/ 306646 w 1991517"/>
                <a:gd name="connsiteY87" fmla="*/ 58951 h 96872"/>
                <a:gd name="connsiteX88" fmla="*/ 315491 w 1991517"/>
                <a:gd name="connsiteY88" fmla="*/ 55508 h 96872"/>
                <a:gd name="connsiteX89" fmla="*/ 325454 w 1991517"/>
                <a:gd name="connsiteY89" fmla="*/ 53739 h 96872"/>
                <a:gd name="connsiteX90" fmla="*/ 335879 w 1991517"/>
                <a:gd name="connsiteY90" fmla="*/ 52530 h 96872"/>
                <a:gd name="connsiteX91" fmla="*/ 341699 w 1991517"/>
                <a:gd name="connsiteY91" fmla="*/ 50903 h 96872"/>
                <a:gd name="connsiteX92" fmla="*/ 343515 w 1991517"/>
                <a:gd name="connsiteY92" fmla="*/ 47273 h 96872"/>
                <a:gd name="connsiteX93" fmla="*/ 343515 w 1991517"/>
                <a:gd name="connsiteY93" fmla="*/ 46946 h 96872"/>
                <a:gd name="connsiteX94" fmla="*/ 340071 w 1991517"/>
                <a:gd name="connsiteY94" fmla="*/ 37502 h 96872"/>
                <a:gd name="connsiteX95" fmla="*/ 329921 w 1991517"/>
                <a:gd name="connsiteY95" fmla="*/ 34151 h 96872"/>
                <a:gd name="connsiteX96" fmla="*/ 318844 w 1991517"/>
                <a:gd name="connsiteY96" fmla="*/ 37270 h 96872"/>
                <a:gd name="connsiteX97" fmla="*/ 313302 w 1991517"/>
                <a:gd name="connsiteY97" fmla="*/ 44109 h 96872"/>
                <a:gd name="connsiteX98" fmla="*/ 300223 w 1991517"/>
                <a:gd name="connsiteY98" fmla="*/ 41132 h 96872"/>
                <a:gd name="connsiteX99" fmla="*/ 307020 w 1991517"/>
                <a:gd name="connsiteY99" fmla="*/ 30617 h 96872"/>
                <a:gd name="connsiteX100" fmla="*/ 317399 w 1991517"/>
                <a:gd name="connsiteY100" fmla="*/ 24754 h 96872"/>
                <a:gd name="connsiteX101" fmla="*/ 329734 w 1991517"/>
                <a:gd name="connsiteY101" fmla="*/ 22893 h 96872"/>
                <a:gd name="connsiteX102" fmla="*/ 338812 w 1991517"/>
                <a:gd name="connsiteY102" fmla="*/ 23915 h 96872"/>
                <a:gd name="connsiteX103" fmla="*/ 347844 w 1991517"/>
                <a:gd name="connsiteY103" fmla="*/ 27544 h 96872"/>
                <a:gd name="connsiteX104" fmla="*/ 354779 w 1991517"/>
                <a:gd name="connsiteY104" fmla="*/ 35127 h 96872"/>
                <a:gd name="connsiteX105" fmla="*/ 357479 w 1991517"/>
                <a:gd name="connsiteY105" fmla="*/ 47830 h 96872"/>
                <a:gd name="connsiteX106" fmla="*/ 357479 w 1991517"/>
                <a:gd name="connsiteY106" fmla="*/ 95290 h 96872"/>
                <a:gd name="connsiteX107" fmla="*/ 343889 w 1991517"/>
                <a:gd name="connsiteY107" fmla="*/ 95290 h 96872"/>
                <a:gd name="connsiteX108" fmla="*/ 343889 w 1991517"/>
                <a:gd name="connsiteY108" fmla="*/ 85519 h 96872"/>
                <a:gd name="connsiteX109" fmla="*/ 343328 w 1991517"/>
                <a:gd name="connsiteY109" fmla="*/ 85519 h 96872"/>
                <a:gd name="connsiteX110" fmla="*/ 339277 w 1991517"/>
                <a:gd name="connsiteY110" fmla="*/ 90822 h 96872"/>
                <a:gd name="connsiteX111" fmla="*/ 332343 w 1991517"/>
                <a:gd name="connsiteY111" fmla="*/ 95149 h 96872"/>
                <a:gd name="connsiteX112" fmla="*/ 322193 w 1991517"/>
                <a:gd name="connsiteY112" fmla="*/ 96872 h 96872"/>
                <a:gd name="connsiteX113" fmla="*/ 325221 w 1991517"/>
                <a:gd name="connsiteY113" fmla="*/ 85706 h 96872"/>
                <a:gd name="connsiteX114" fmla="*/ 335089 w 1991517"/>
                <a:gd name="connsiteY114" fmla="*/ 83426 h 96872"/>
                <a:gd name="connsiteX115" fmla="*/ 341375 w 1991517"/>
                <a:gd name="connsiteY115" fmla="*/ 77468 h 96872"/>
                <a:gd name="connsiteX116" fmla="*/ 343561 w 1991517"/>
                <a:gd name="connsiteY116" fmla="*/ 69514 h 96872"/>
                <a:gd name="connsiteX117" fmla="*/ 343561 w 1991517"/>
                <a:gd name="connsiteY117" fmla="*/ 60300 h 96872"/>
                <a:gd name="connsiteX118" fmla="*/ 340674 w 1991517"/>
                <a:gd name="connsiteY118" fmla="*/ 61696 h 96872"/>
                <a:gd name="connsiteX119" fmla="*/ 335879 w 1991517"/>
                <a:gd name="connsiteY119" fmla="*/ 62767 h 96872"/>
                <a:gd name="connsiteX120" fmla="*/ 330619 w 1991517"/>
                <a:gd name="connsiteY120" fmla="*/ 63556 h 96872"/>
                <a:gd name="connsiteX121" fmla="*/ 326336 w 1991517"/>
                <a:gd name="connsiteY121" fmla="*/ 64116 h 96872"/>
                <a:gd name="connsiteX122" fmla="*/ 318936 w 1991517"/>
                <a:gd name="connsiteY122" fmla="*/ 65836 h 96872"/>
                <a:gd name="connsiteX123" fmla="*/ 313630 w 1991517"/>
                <a:gd name="connsiteY123" fmla="*/ 69328 h 96872"/>
                <a:gd name="connsiteX124" fmla="*/ 311673 w 1991517"/>
                <a:gd name="connsiteY124" fmla="*/ 75283 h 96872"/>
                <a:gd name="connsiteX125" fmla="*/ 315491 w 1991517"/>
                <a:gd name="connsiteY125" fmla="*/ 83098 h 96872"/>
                <a:gd name="connsiteX126" fmla="*/ 325221 w 1991517"/>
                <a:gd name="connsiteY126" fmla="*/ 85706 h 96872"/>
                <a:gd name="connsiteX127" fmla="*/ 389937 w 1991517"/>
                <a:gd name="connsiteY127" fmla="*/ 0 h 96872"/>
                <a:gd name="connsiteX128" fmla="*/ 389937 w 1991517"/>
                <a:gd name="connsiteY128" fmla="*/ 95290 h 96872"/>
                <a:gd name="connsiteX129" fmla="*/ 376018 w 1991517"/>
                <a:gd name="connsiteY129" fmla="*/ 95290 h 96872"/>
                <a:gd name="connsiteX130" fmla="*/ 376018 w 1991517"/>
                <a:gd name="connsiteY130" fmla="*/ 0 h 96872"/>
                <a:gd name="connsiteX131" fmla="*/ 389937 w 1991517"/>
                <a:gd name="connsiteY131" fmla="*/ 0 h 96872"/>
                <a:gd name="connsiteX132" fmla="*/ 521422 w 1991517"/>
                <a:gd name="connsiteY132" fmla="*/ 0 h 96872"/>
                <a:gd name="connsiteX133" fmla="*/ 521422 w 1991517"/>
                <a:gd name="connsiteY133" fmla="*/ 95290 h 96872"/>
                <a:gd name="connsiteX134" fmla="*/ 508202 w 1991517"/>
                <a:gd name="connsiteY134" fmla="*/ 95290 h 96872"/>
                <a:gd name="connsiteX135" fmla="*/ 459741 w 1991517"/>
                <a:gd name="connsiteY135" fmla="*/ 25405 h 96872"/>
                <a:gd name="connsiteX136" fmla="*/ 458857 w 1991517"/>
                <a:gd name="connsiteY136" fmla="*/ 25405 h 96872"/>
                <a:gd name="connsiteX137" fmla="*/ 458857 w 1991517"/>
                <a:gd name="connsiteY137" fmla="*/ 95290 h 96872"/>
                <a:gd name="connsiteX138" fmla="*/ 444473 w 1991517"/>
                <a:gd name="connsiteY138" fmla="*/ 95290 h 96872"/>
                <a:gd name="connsiteX139" fmla="*/ 444473 w 1991517"/>
                <a:gd name="connsiteY139" fmla="*/ 0 h 96872"/>
                <a:gd name="connsiteX140" fmla="*/ 457788 w 1991517"/>
                <a:gd name="connsiteY140" fmla="*/ 0 h 96872"/>
                <a:gd name="connsiteX141" fmla="*/ 506294 w 1991517"/>
                <a:gd name="connsiteY141" fmla="*/ 69980 h 96872"/>
                <a:gd name="connsiteX142" fmla="*/ 507179 w 1991517"/>
                <a:gd name="connsiteY142" fmla="*/ 69980 h 96872"/>
                <a:gd name="connsiteX143" fmla="*/ 507179 w 1991517"/>
                <a:gd name="connsiteY143" fmla="*/ 0 h 96872"/>
                <a:gd name="connsiteX144" fmla="*/ 521422 w 1991517"/>
                <a:gd name="connsiteY144" fmla="*/ 0 h 96872"/>
                <a:gd name="connsiteX145" fmla="*/ 572104 w 1991517"/>
                <a:gd name="connsiteY145" fmla="*/ 96731 h 96872"/>
                <a:gd name="connsiteX146" fmla="*/ 553903 w 1991517"/>
                <a:gd name="connsiteY146" fmla="*/ 92217 h 96872"/>
                <a:gd name="connsiteX147" fmla="*/ 542173 w 1991517"/>
                <a:gd name="connsiteY147" fmla="*/ 79423 h 96872"/>
                <a:gd name="connsiteX148" fmla="*/ 538077 w 1991517"/>
                <a:gd name="connsiteY148" fmla="*/ 60022 h 96872"/>
                <a:gd name="connsiteX149" fmla="*/ 542173 w 1991517"/>
                <a:gd name="connsiteY149" fmla="*/ 40666 h 96872"/>
                <a:gd name="connsiteX150" fmla="*/ 553719 w 1991517"/>
                <a:gd name="connsiteY150" fmla="*/ 27590 h 96872"/>
                <a:gd name="connsiteX151" fmla="*/ 571128 w 1991517"/>
                <a:gd name="connsiteY151" fmla="*/ 22893 h 96872"/>
                <a:gd name="connsiteX152" fmla="*/ 582860 w 1991517"/>
                <a:gd name="connsiteY152" fmla="*/ 24891 h 96872"/>
                <a:gd name="connsiteX153" fmla="*/ 593052 w 1991517"/>
                <a:gd name="connsiteY153" fmla="*/ 31174 h 96872"/>
                <a:gd name="connsiteX154" fmla="*/ 600177 w 1991517"/>
                <a:gd name="connsiteY154" fmla="*/ 42294 h 96872"/>
                <a:gd name="connsiteX155" fmla="*/ 602782 w 1991517"/>
                <a:gd name="connsiteY155" fmla="*/ 58810 h 96872"/>
                <a:gd name="connsiteX156" fmla="*/ 602782 w 1991517"/>
                <a:gd name="connsiteY156" fmla="*/ 63743 h 96872"/>
                <a:gd name="connsiteX157" fmla="*/ 545942 w 1991517"/>
                <a:gd name="connsiteY157" fmla="*/ 63743 h 96872"/>
                <a:gd name="connsiteX158" fmla="*/ 545942 w 1991517"/>
                <a:gd name="connsiteY158" fmla="*/ 53320 h 96872"/>
                <a:gd name="connsiteX159" fmla="*/ 589143 w 1991517"/>
                <a:gd name="connsiteY159" fmla="*/ 53320 h 96872"/>
                <a:gd name="connsiteX160" fmla="*/ 586908 w 1991517"/>
                <a:gd name="connsiteY160" fmla="*/ 43598 h 96872"/>
                <a:gd name="connsiteX161" fmla="*/ 580625 w 1991517"/>
                <a:gd name="connsiteY161" fmla="*/ 36850 h 96872"/>
                <a:gd name="connsiteX162" fmla="*/ 571219 w 1991517"/>
                <a:gd name="connsiteY162" fmla="*/ 34384 h 96872"/>
                <a:gd name="connsiteX163" fmla="*/ 560978 w 1991517"/>
                <a:gd name="connsiteY163" fmla="*/ 37270 h 96872"/>
                <a:gd name="connsiteX164" fmla="*/ 554276 w 1991517"/>
                <a:gd name="connsiteY164" fmla="*/ 44712 h 96872"/>
                <a:gd name="connsiteX165" fmla="*/ 551949 w 1991517"/>
                <a:gd name="connsiteY165" fmla="*/ 54624 h 96872"/>
                <a:gd name="connsiteX166" fmla="*/ 551949 w 1991517"/>
                <a:gd name="connsiteY166" fmla="*/ 62767 h 96872"/>
                <a:gd name="connsiteX167" fmla="*/ 554463 w 1991517"/>
                <a:gd name="connsiteY167" fmla="*/ 74955 h 96872"/>
                <a:gd name="connsiteX168" fmla="*/ 561584 w 1991517"/>
                <a:gd name="connsiteY168" fmla="*/ 82633 h 96872"/>
                <a:gd name="connsiteX169" fmla="*/ 572245 w 1991517"/>
                <a:gd name="connsiteY169" fmla="*/ 85241 h 96872"/>
                <a:gd name="connsiteX170" fmla="*/ 579462 w 1991517"/>
                <a:gd name="connsiteY170" fmla="*/ 84124 h 96872"/>
                <a:gd name="connsiteX171" fmla="*/ 585092 w 1991517"/>
                <a:gd name="connsiteY171" fmla="*/ 80681 h 96872"/>
                <a:gd name="connsiteX172" fmla="*/ 588723 w 1991517"/>
                <a:gd name="connsiteY172" fmla="*/ 75050 h 96872"/>
                <a:gd name="connsiteX173" fmla="*/ 601897 w 1991517"/>
                <a:gd name="connsiteY173" fmla="*/ 77422 h 96872"/>
                <a:gd name="connsiteX174" fmla="*/ 596218 w 1991517"/>
                <a:gd name="connsiteY174" fmla="*/ 87612 h 96872"/>
                <a:gd name="connsiteX175" fmla="*/ 586023 w 1991517"/>
                <a:gd name="connsiteY175" fmla="*/ 94360 h 96872"/>
                <a:gd name="connsiteX176" fmla="*/ 572104 w 1991517"/>
                <a:gd name="connsiteY176" fmla="*/ 96731 h 96872"/>
                <a:gd name="connsiteX177" fmla="*/ 651603 w 1991517"/>
                <a:gd name="connsiteY177" fmla="*/ 23823 h 96872"/>
                <a:gd name="connsiteX178" fmla="*/ 651603 w 1991517"/>
                <a:gd name="connsiteY178" fmla="*/ 34990 h 96872"/>
                <a:gd name="connsiteX179" fmla="*/ 612548 w 1991517"/>
                <a:gd name="connsiteY179" fmla="*/ 34990 h 96872"/>
                <a:gd name="connsiteX180" fmla="*/ 612548 w 1991517"/>
                <a:gd name="connsiteY180" fmla="*/ 23823 h 96872"/>
                <a:gd name="connsiteX181" fmla="*/ 651603 w 1991517"/>
                <a:gd name="connsiteY181" fmla="*/ 23823 h 96872"/>
                <a:gd name="connsiteX182" fmla="*/ 623022 w 1991517"/>
                <a:gd name="connsiteY182" fmla="*/ 6699 h 96872"/>
                <a:gd name="connsiteX183" fmla="*/ 636941 w 1991517"/>
                <a:gd name="connsiteY183" fmla="*/ 6699 h 96872"/>
                <a:gd name="connsiteX184" fmla="*/ 636941 w 1991517"/>
                <a:gd name="connsiteY184" fmla="*/ 74307 h 96872"/>
                <a:gd name="connsiteX185" fmla="*/ 638150 w 1991517"/>
                <a:gd name="connsiteY185" fmla="*/ 80399 h 96872"/>
                <a:gd name="connsiteX186" fmla="*/ 641270 w 1991517"/>
                <a:gd name="connsiteY186" fmla="*/ 83144 h 96872"/>
                <a:gd name="connsiteX187" fmla="*/ 645504 w 1991517"/>
                <a:gd name="connsiteY187" fmla="*/ 83845 h 96872"/>
                <a:gd name="connsiteX188" fmla="*/ 648437 w 1991517"/>
                <a:gd name="connsiteY188" fmla="*/ 83609 h 96872"/>
                <a:gd name="connsiteX189" fmla="*/ 650394 w 1991517"/>
                <a:gd name="connsiteY189" fmla="*/ 83239 h 96872"/>
                <a:gd name="connsiteX190" fmla="*/ 652907 w 1991517"/>
                <a:gd name="connsiteY190" fmla="*/ 94730 h 96872"/>
                <a:gd name="connsiteX191" fmla="*/ 649463 w 1991517"/>
                <a:gd name="connsiteY191" fmla="*/ 95660 h 96872"/>
                <a:gd name="connsiteX192" fmla="*/ 643875 w 1991517"/>
                <a:gd name="connsiteY192" fmla="*/ 96220 h 96872"/>
                <a:gd name="connsiteX193" fmla="*/ 633634 w 1991517"/>
                <a:gd name="connsiteY193" fmla="*/ 94265 h 96872"/>
                <a:gd name="connsiteX194" fmla="*/ 625952 w 1991517"/>
                <a:gd name="connsiteY194" fmla="*/ 87940 h 96872"/>
                <a:gd name="connsiteX195" fmla="*/ 623022 w 1991517"/>
                <a:gd name="connsiteY195" fmla="*/ 77189 h 96872"/>
                <a:gd name="connsiteX196" fmla="*/ 623022 w 1991517"/>
                <a:gd name="connsiteY196" fmla="*/ 6699 h 96872"/>
                <a:gd name="connsiteX197" fmla="*/ 682501 w 1991517"/>
                <a:gd name="connsiteY197" fmla="*/ 95290 h 96872"/>
                <a:gd name="connsiteX198" fmla="*/ 661461 w 1991517"/>
                <a:gd name="connsiteY198" fmla="*/ 23823 h 96872"/>
                <a:gd name="connsiteX199" fmla="*/ 675845 w 1991517"/>
                <a:gd name="connsiteY199" fmla="*/ 23823 h 96872"/>
                <a:gd name="connsiteX200" fmla="*/ 689858 w 1991517"/>
                <a:gd name="connsiteY200" fmla="*/ 76305 h 96872"/>
                <a:gd name="connsiteX201" fmla="*/ 690556 w 1991517"/>
                <a:gd name="connsiteY201" fmla="*/ 76305 h 96872"/>
                <a:gd name="connsiteX202" fmla="*/ 704615 w 1991517"/>
                <a:gd name="connsiteY202" fmla="*/ 23823 h 96872"/>
                <a:gd name="connsiteX203" fmla="*/ 718999 w 1991517"/>
                <a:gd name="connsiteY203" fmla="*/ 23823 h 96872"/>
                <a:gd name="connsiteX204" fmla="*/ 732963 w 1991517"/>
                <a:gd name="connsiteY204" fmla="*/ 76072 h 96872"/>
                <a:gd name="connsiteX205" fmla="*/ 733661 w 1991517"/>
                <a:gd name="connsiteY205" fmla="*/ 76072 h 96872"/>
                <a:gd name="connsiteX206" fmla="*/ 747580 w 1991517"/>
                <a:gd name="connsiteY206" fmla="*/ 23823 h 96872"/>
                <a:gd name="connsiteX207" fmla="*/ 761967 w 1991517"/>
                <a:gd name="connsiteY207" fmla="*/ 23823 h 96872"/>
                <a:gd name="connsiteX208" fmla="*/ 740970 w 1991517"/>
                <a:gd name="connsiteY208" fmla="*/ 95290 h 96872"/>
                <a:gd name="connsiteX209" fmla="*/ 726773 w 1991517"/>
                <a:gd name="connsiteY209" fmla="*/ 95290 h 96872"/>
                <a:gd name="connsiteX210" fmla="*/ 712248 w 1991517"/>
                <a:gd name="connsiteY210" fmla="*/ 43690 h 96872"/>
                <a:gd name="connsiteX211" fmla="*/ 711176 w 1991517"/>
                <a:gd name="connsiteY211" fmla="*/ 43690 h 96872"/>
                <a:gd name="connsiteX212" fmla="*/ 696655 w 1991517"/>
                <a:gd name="connsiteY212" fmla="*/ 95290 h 96872"/>
                <a:gd name="connsiteX213" fmla="*/ 682501 w 1991517"/>
                <a:gd name="connsiteY213" fmla="*/ 95290 h 96872"/>
                <a:gd name="connsiteX214" fmla="*/ 803116 w 1991517"/>
                <a:gd name="connsiteY214" fmla="*/ 96731 h 96872"/>
                <a:gd name="connsiteX215" fmla="*/ 785566 w 1991517"/>
                <a:gd name="connsiteY215" fmla="*/ 92126 h 96872"/>
                <a:gd name="connsiteX216" fmla="*/ 773929 w 1991517"/>
                <a:gd name="connsiteY216" fmla="*/ 79236 h 96872"/>
                <a:gd name="connsiteX217" fmla="*/ 769786 w 1991517"/>
                <a:gd name="connsiteY217" fmla="*/ 59881 h 96872"/>
                <a:gd name="connsiteX218" fmla="*/ 773929 w 1991517"/>
                <a:gd name="connsiteY218" fmla="*/ 40434 h 96872"/>
                <a:gd name="connsiteX219" fmla="*/ 785566 w 1991517"/>
                <a:gd name="connsiteY219" fmla="*/ 27498 h 96872"/>
                <a:gd name="connsiteX220" fmla="*/ 803116 w 1991517"/>
                <a:gd name="connsiteY220" fmla="*/ 22893 h 96872"/>
                <a:gd name="connsiteX221" fmla="*/ 820668 w 1991517"/>
                <a:gd name="connsiteY221" fmla="*/ 27498 h 96872"/>
                <a:gd name="connsiteX222" fmla="*/ 832306 w 1991517"/>
                <a:gd name="connsiteY222" fmla="*/ 40434 h 96872"/>
                <a:gd name="connsiteX223" fmla="*/ 836448 w 1991517"/>
                <a:gd name="connsiteY223" fmla="*/ 59881 h 96872"/>
                <a:gd name="connsiteX224" fmla="*/ 832306 w 1991517"/>
                <a:gd name="connsiteY224" fmla="*/ 79236 h 96872"/>
                <a:gd name="connsiteX225" fmla="*/ 820668 w 1991517"/>
                <a:gd name="connsiteY225" fmla="*/ 92126 h 96872"/>
                <a:gd name="connsiteX226" fmla="*/ 803116 w 1991517"/>
                <a:gd name="connsiteY226" fmla="*/ 96731 h 96872"/>
                <a:gd name="connsiteX227" fmla="*/ 803165 w 1991517"/>
                <a:gd name="connsiteY227" fmla="*/ 85054 h 96872"/>
                <a:gd name="connsiteX228" fmla="*/ 813963 w 1991517"/>
                <a:gd name="connsiteY228" fmla="*/ 81611 h 96872"/>
                <a:gd name="connsiteX229" fmla="*/ 820295 w 1991517"/>
                <a:gd name="connsiteY229" fmla="*/ 72443 h 96872"/>
                <a:gd name="connsiteX230" fmla="*/ 822389 w 1991517"/>
                <a:gd name="connsiteY230" fmla="*/ 59835 h 96872"/>
                <a:gd name="connsiteX231" fmla="*/ 820295 w 1991517"/>
                <a:gd name="connsiteY231" fmla="*/ 47273 h 96872"/>
                <a:gd name="connsiteX232" fmla="*/ 813963 w 1991517"/>
                <a:gd name="connsiteY232" fmla="*/ 38013 h 96872"/>
                <a:gd name="connsiteX233" fmla="*/ 803165 w 1991517"/>
                <a:gd name="connsiteY233" fmla="*/ 34525 h 96872"/>
                <a:gd name="connsiteX234" fmla="*/ 792271 w 1991517"/>
                <a:gd name="connsiteY234" fmla="*/ 38013 h 96872"/>
                <a:gd name="connsiteX235" fmla="*/ 785894 w 1991517"/>
                <a:gd name="connsiteY235" fmla="*/ 47273 h 96872"/>
                <a:gd name="connsiteX236" fmla="*/ 783845 w 1991517"/>
                <a:gd name="connsiteY236" fmla="*/ 59835 h 96872"/>
                <a:gd name="connsiteX237" fmla="*/ 785894 w 1991517"/>
                <a:gd name="connsiteY237" fmla="*/ 72443 h 96872"/>
                <a:gd name="connsiteX238" fmla="*/ 792271 w 1991517"/>
                <a:gd name="connsiteY238" fmla="*/ 81611 h 96872"/>
                <a:gd name="connsiteX239" fmla="*/ 803165 w 1991517"/>
                <a:gd name="connsiteY239" fmla="*/ 85054 h 96872"/>
                <a:gd name="connsiteX240" fmla="*/ 851985 w 1991517"/>
                <a:gd name="connsiteY240" fmla="*/ 95290 h 96872"/>
                <a:gd name="connsiteX241" fmla="*/ 851985 w 1991517"/>
                <a:gd name="connsiteY241" fmla="*/ 23823 h 96872"/>
                <a:gd name="connsiteX242" fmla="*/ 865438 w 1991517"/>
                <a:gd name="connsiteY242" fmla="*/ 23823 h 96872"/>
                <a:gd name="connsiteX243" fmla="*/ 865438 w 1991517"/>
                <a:gd name="connsiteY243" fmla="*/ 35177 h 96872"/>
                <a:gd name="connsiteX244" fmla="*/ 866182 w 1991517"/>
                <a:gd name="connsiteY244" fmla="*/ 35177 h 96872"/>
                <a:gd name="connsiteX245" fmla="*/ 873071 w 1991517"/>
                <a:gd name="connsiteY245" fmla="*/ 26103 h 96872"/>
                <a:gd name="connsiteX246" fmla="*/ 884338 w 1991517"/>
                <a:gd name="connsiteY246" fmla="*/ 22752 h 96872"/>
                <a:gd name="connsiteX247" fmla="*/ 887409 w 1991517"/>
                <a:gd name="connsiteY247" fmla="*/ 22844 h 96872"/>
                <a:gd name="connsiteX248" fmla="*/ 890250 w 1991517"/>
                <a:gd name="connsiteY248" fmla="*/ 23077 h 96872"/>
                <a:gd name="connsiteX249" fmla="*/ 890250 w 1991517"/>
                <a:gd name="connsiteY249" fmla="*/ 36385 h 96872"/>
                <a:gd name="connsiteX250" fmla="*/ 887271 w 1991517"/>
                <a:gd name="connsiteY250" fmla="*/ 35874 h 96872"/>
                <a:gd name="connsiteX251" fmla="*/ 882988 w 1991517"/>
                <a:gd name="connsiteY251" fmla="*/ 35547 h 96872"/>
                <a:gd name="connsiteX252" fmla="*/ 874189 w 1991517"/>
                <a:gd name="connsiteY252" fmla="*/ 37640 h 96872"/>
                <a:gd name="connsiteX253" fmla="*/ 868139 w 1991517"/>
                <a:gd name="connsiteY253" fmla="*/ 43365 h 96872"/>
                <a:gd name="connsiteX254" fmla="*/ 865904 w 1991517"/>
                <a:gd name="connsiteY254" fmla="*/ 51646 h 96872"/>
                <a:gd name="connsiteX255" fmla="*/ 865904 w 1991517"/>
                <a:gd name="connsiteY255" fmla="*/ 95290 h 96872"/>
                <a:gd name="connsiteX256" fmla="*/ 851985 w 1991517"/>
                <a:gd name="connsiteY256" fmla="*/ 95290 h 96872"/>
                <a:gd name="connsiteX257" fmla="*/ 915095 w 1991517"/>
                <a:gd name="connsiteY257" fmla="*/ 71047 h 96872"/>
                <a:gd name="connsiteX258" fmla="*/ 915003 w 1991517"/>
                <a:gd name="connsiteY258" fmla="*/ 54067 h 96872"/>
                <a:gd name="connsiteX259" fmla="*/ 917425 w 1991517"/>
                <a:gd name="connsiteY259" fmla="*/ 54067 h 96872"/>
                <a:gd name="connsiteX260" fmla="*/ 945914 w 1991517"/>
                <a:gd name="connsiteY260" fmla="*/ 23823 h 96872"/>
                <a:gd name="connsiteX261" fmla="*/ 962578 w 1991517"/>
                <a:gd name="connsiteY261" fmla="*/ 23823 h 96872"/>
                <a:gd name="connsiteX262" fmla="*/ 930085 w 1991517"/>
                <a:gd name="connsiteY262" fmla="*/ 58253 h 96872"/>
                <a:gd name="connsiteX263" fmla="*/ 927899 w 1991517"/>
                <a:gd name="connsiteY263" fmla="*/ 58253 h 96872"/>
                <a:gd name="connsiteX264" fmla="*/ 915095 w 1991517"/>
                <a:gd name="connsiteY264" fmla="*/ 71047 h 96872"/>
                <a:gd name="connsiteX265" fmla="*/ 902294 w 1991517"/>
                <a:gd name="connsiteY265" fmla="*/ 95290 h 96872"/>
                <a:gd name="connsiteX266" fmla="*/ 902294 w 1991517"/>
                <a:gd name="connsiteY266" fmla="*/ 0 h 96872"/>
                <a:gd name="connsiteX267" fmla="*/ 916212 w 1991517"/>
                <a:gd name="connsiteY267" fmla="*/ 0 h 96872"/>
                <a:gd name="connsiteX268" fmla="*/ 916212 w 1991517"/>
                <a:gd name="connsiteY268" fmla="*/ 95290 h 96872"/>
                <a:gd name="connsiteX269" fmla="*/ 902294 w 1991517"/>
                <a:gd name="connsiteY269" fmla="*/ 95290 h 96872"/>
                <a:gd name="connsiteX270" fmla="*/ 947451 w 1991517"/>
                <a:gd name="connsiteY270" fmla="*/ 95290 h 96872"/>
                <a:gd name="connsiteX271" fmla="*/ 921846 w 1991517"/>
                <a:gd name="connsiteY271" fmla="*/ 61325 h 96872"/>
                <a:gd name="connsiteX272" fmla="*/ 931435 w 1991517"/>
                <a:gd name="connsiteY272" fmla="*/ 51600 h 96872"/>
                <a:gd name="connsiteX273" fmla="*/ 964535 w 1991517"/>
                <a:gd name="connsiteY273" fmla="*/ 95290 h 96872"/>
                <a:gd name="connsiteX274" fmla="*/ 947451 w 1991517"/>
                <a:gd name="connsiteY274" fmla="*/ 95290 h 96872"/>
                <a:gd name="connsiteX275" fmla="*/ 1012530 w 1991517"/>
                <a:gd name="connsiteY275" fmla="*/ 48993 h 96872"/>
                <a:gd name="connsiteX276" fmla="*/ 1012530 w 1991517"/>
                <a:gd name="connsiteY276" fmla="*/ 61044 h 96872"/>
                <a:gd name="connsiteX277" fmla="*/ 970260 w 1991517"/>
                <a:gd name="connsiteY277" fmla="*/ 61044 h 96872"/>
                <a:gd name="connsiteX278" fmla="*/ 970260 w 1991517"/>
                <a:gd name="connsiteY278" fmla="*/ 48993 h 96872"/>
                <a:gd name="connsiteX279" fmla="*/ 1012530 w 1991517"/>
                <a:gd name="connsiteY279" fmla="*/ 48993 h 96872"/>
                <a:gd name="connsiteX280" fmla="*/ 1032196 w 1991517"/>
                <a:gd name="connsiteY280" fmla="*/ 95290 h 96872"/>
                <a:gd name="connsiteX281" fmla="*/ 1032196 w 1991517"/>
                <a:gd name="connsiteY281" fmla="*/ 0 h 96872"/>
                <a:gd name="connsiteX282" fmla="*/ 1046115 w 1991517"/>
                <a:gd name="connsiteY282" fmla="*/ 0 h 96872"/>
                <a:gd name="connsiteX283" fmla="*/ 1046115 w 1991517"/>
                <a:gd name="connsiteY283" fmla="*/ 35409 h 96872"/>
                <a:gd name="connsiteX284" fmla="*/ 1046954 w 1991517"/>
                <a:gd name="connsiteY284" fmla="*/ 35409 h 96872"/>
                <a:gd name="connsiteX285" fmla="*/ 1050444 w 1991517"/>
                <a:gd name="connsiteY285" fmla="*/ 30243 h 96872"/>
                <a:gd name="connsiteX286" fmla="*/ 1056776 w 1991517"/>
                <a:gd name="connsiteY286" fmla="*/ 25124 h 96872"/>
                <a:gd name="connsiteX287" fmla="*/ 1067482 w 1991517"/>
                <a:gd name="connsiteY287" fmla="*/ 22893 h 96872"/>
                <a:gd name="connsiteX288" fmla="*/ 1082938 w 1991517"/>
                <a:gd name="connsiteY288" fmla="*/ 27266 h 96872"/>
                <a:gd name="connsiteX289" fmla="*/ 1093598 w 1991517"/>
                <a:gd name="connsiteY289" fmla="*/ 39874 h 96872"/>
                <a:gd name="connsiteX290" fmla="*/ 1097508 w 1991517"/>
                <a:gd name="connsiteY290" fmla="*/ 59694 h 96872"/>
                <a:gd name="connsiteX291" fmla="*/ 1093644 w 1991517"/>
                <a:gd name="connsiteY291" fmla="*/ 79564 h 96872"/>
                <a:gd name="connsiteX292" fmla="*/ 1083029 w 1991517"/>
                <a:gd name="connsiteY292" fmla="*/ 92267 h 96872"/>
                <a:gd name="connsiteX293" fmla="*/ 1067623 w 1991517"/>
                <a:gd name="connsiteY293" fmla="*/ 96685 h 96872"/>
                <a:gd name="connsiteX294" fmla="*/ 1056962 w 1991517"/>
                <a:gd name="connsiteY294" fmla="*/ 94497 h 96872"/>
                <a:gd name="connsiteX295" fmla="*/ 1050539 w 1991517"/>
                <a:gd name="connsiteY295" fmla="*/ 89381 h 96872"/>
                <a:gd name="connsiteX296" fmla="*/ 1046954 w 1991517"/>
                <a:gd name="connsiteY296" fmla="*/ 84169 h 96872"/>
                <a:gd name="connsiteX297" fmla="*/ 1045790 w 1991517"/>
                <a:gd name="connsiteY297" fmla="*/ 84169 h 96872"/>
                <a:gd name="connsiteX298" fmla="*/ 1045790 w 1991517"/>
                <a:gd name="connsiteY298" fmla="*/ 95290 h 96872"/>
                <a:gd name="connsiteX299" fmla="*/ 1032196 w 1991517"/>
                <a:gd name="connsiteY299" fmla="*/ 95290 h 96872"/>
                <a:gd name="connsiteX300" fmla="*/ 1045836 w 1991517"/>
                <a:gd name="connsiteY300" fmla="*/ 59557 h 96872"/>
                <a:gd name="connsiteX301" fmla="*/ 1048025 w 1991517"/>
                <a:gd name="connsiteY301" fmla="*/ 72770 h 96872"/>
                <a:gd name="connsiteX302" fmla="*/ 1054354 w 1991517"/>
                <a:gd name="connsiteY302" fmla="*/ 81657 h 96872"/>
                <a:gd name="connsiteX303" fmla="*/ 1064503 w 1991517"/>
                <a:gd name="connsiteY303" fmla="*/ 84821 h 96872"/>
                <a:gd name="connsiteX304" fmla="*/ 1074931 w 1991517"/>
                <a:gd name="connsiteY304" fmla="*/ 81516 h 96872"/>
                <a:gd name="connsiteX305" fmla="*/ 1081263 w 1991517"/>
                <a:gd name="connsiteY305" fmla="*/ 72443 h 96872"/>
                <a:gd name="connsiteX306" fmla="*/ 1083449 w 1991517"/>
                <a:gd name="connsiteY306" fmla="*/ 59557 h 96872"/>
                <a:gd name="connsiteX307" fmla="*/ 1081309 w 1991517"/>
                <a:gd name="connsiteY307" fmla="*/ 46854 h 96872"/>
                <a:gd name="connsiteX308" fmla="*/ 1074977 w 1991517"/>
                <a:gd name="connsiteY308" fmla="*/ 37967 h 96872"/>
                <a:gd name="connsiteX309" fmla="*/ 1064503 w 1991517"/>
                <a:gd name="connsiteY309" fmla="*/ 34711 h 96872"/>
                <a:gd name="connsiteX310" fmla="*/ 1054262 w 1991517"/>
                <a:gd name="connsiteY310" fmla="*/ 37826 h 96872"/>
                <a:gd name="connsiteX311" fmla="*/ 1047976 w 1991517"/>
                <a:gd name="connsiteY311" fmla="*/ 46526 h 96872"/>
                <a:gd name="connsiteX312" fmla="*/ 1045836 w 1991517"/>
                <a:gd name="connsiteY312" fmla="*/ 59557 h 96872"/>
                <a:gd name="connsiteX313" fmla="*/ 1133948 w 1991517"/>
                <a:gd name="connsiteY313" fmla="*/ 96872 h 96872"/>
                <a:gd name="connsiteX314" fmla="*/ 1121658 w 1991517"/>
                <a:gd name="connsiteY314" fmla="*/ 94360 h 96872"/>
                <a:gd name="connsiteX315" fmla="*/ 1112950 w 1991517"/>
                <a:gd name="connsiteY315" fmla="*/ 86960 h 96872"/>
                <a:gd name="connsiteX316" fmla="*/ 1109785 w 1991517"/>
                <a:gd name="connsiteY316" fmla="*/ 75096 h 96872"/>
                <a:gd name="connsiteX317" fmla="*/ 1112115 w 1991517"/>
                <a:gd name="connsiteY317" fmla="*/ 65138 h 96872"/>
                <a:gd name="connsiteX318" fmla="*/ 1118397 w 1991517"/>
                <a:gd name="connsiteY318" fmla="*/ 58951 h 96872"/>
                <a:gd name="connsiteX319" fmla="*/ 1127242 w 1991517"/>
                <a:gd name="connsiteY319" fmla="*/ 55508 h 96872"/>
                <a:gd name="connsiteX320" fmla="*/ 1137205 w 1991517"/>
                <a:gd name="connsiteY320" fmla="*/ 53739 h 96872"/>
                <a:gd name="connsiteX321" fmla="*/ 1147633 w 1991517"/>
                <a:gd name="connsiteY321" fmla="*/ 52530 h 96872"/>
                <a:gd name="connsiteX322" fmla="*/ 1153450 w 1991517"/>
                <a:gd name="connsiteY322" fmla="*/ 50903 h 96872"/>
                <a:gd name="connsiteX323" fmla="*/ 1155266 w 1991517"/>
                <a:gd name="connsiteY323" fmla="*/ 47273 h 96872"/>
                <a:gd name="connsiteX324" fmla="*/ 1155266 w 1991517"/>
                <a:gd name="connsiteY324" fmla="*/ 46946 h 96872"/>
                <a:gd name="connsiteX325" fmla="*/ 1151822 w 1991517"/>
                <a:gd name="connsiteY325" fmla="*/ 37502 h 96872"/>
                <a:gd name="connsiteX326" fmla="*/ 1141672 w 1991517"/>
                <a:gd name="connsiteY326" fmla="*/ 34151 h 96872"/>
                <a:gd name="connsiteX327" fmla="*/ 1130595 w 1991517"/>
                <a:gd name="connsiteY327" fmla="*/ 37270 h 96872"/>
                <a:gd name="connsiteX328" fmla="*/ 1125053 w 1991517"/>
                <a:gd name="connsiteY328" fmla="*/ 44109 h 96872"/>
                <a:gd name="connsiteX329" fmla="*/ 1111974 w 1991517"/>
                <a:gd name="connsiteY329" fmla="*/ 41132 h 96872"/>
                <a:gd name="connsiteX330" fmla="*/ 1118771 w 1991517"/>
                <a:gd name="connsiteY330" fmla="*/ 30617 h 96872"/>
                <a:gd name="connsiteX331" fmla="*/ 1129150 w 1991517"/>
                <a:gd name="connsiteY331" fmla="*/ 24754 h 96872"/>
                <a:gd name="connsiteX332" fmla="*/ 1141489 w 1991517"/>
                <a:gd name="connsiteY332" fmla="*/ 22893 h 96872"/>
                <a:gd name="connsiteX333" fmla="*/ 1150566 w 1991517"/>
                <a:gd name="connsiteY333" fmla="*/ 23915 h 96872"/>
                <a:gd name="connsiteX334" fmla="*/ 1159595 w 1991517"/>
                <a:gd name="connsiteY334" fmla="*/ 27544 h 96872"/>
                <a:gd name="connsiteX335" fmla="*/ 1166533 w 1991517"/>
                <a:gd name="connsiteY335" fmla="*/ 35127 h 96872"/>
                <a:gd name="connsiteX336" fmla="*/ 1169233 w 1991517"/>
                <a:gd name="connsiteY336" fmla="*/ 47830 h 96872"/>
                <a:gd name="connsiteX337" fmla="*/ 1169233 w 1991517"/>
                <a:gd name="connsiteY337" fmla="*/ 95290 h 96872"/>
                <a:gd name="connsiteX338" fmla="*/ 1155640 w 1991517"/>
                <a:gd name="connsiteY338" fmla="*/ 95290 h 96872"/>
                <a:gd name="connsiteX339" fmla="*/ 1155640 w 1991517"/>
                <a:gd name="connsiteY339" fmla="*/ 85519 h 96872"/>
                <a:gd name="connsiteX340" fmla="*/ 1155079 w 1991517"/>
                <a:gd name="connsiteY340" fmla="*/ 85519 h 96872"/>
                <a:gd name="connsiteX341" fmla="*/ 1151032 w 1991517"/>
                <a:gd name="connsiteY341" fmla="*/ 90822 h 96872"/>
                <a:gd name="connsiteX342" fmla="*/ 1144094 w 1991517"/>
                <a:gd name="connsiteY342" fmla="*/ 95149 h 96872"/>
                <a:gd name="connsiteX343" fmla="*/ 1133948 w 1991517"/>
                <a:gd name="connsiteY343" fmla="*/ 96872 h 96872"/>
                <a:gd name="connsiteX344" fmla="*/ 1136972 w 1991517"/>
                <a:gd name="connsiteY344" fmla="*/ 85706 h 96872"/>
                <a:gd name="connsiteX345" fmla="*/ 1146840 w 1991517"/>
                <a:gd name="connsiteY345" fmla="*/ 83426 h 96872"/>
                <a:gd name="connsiteX346" fmla="*/ 1153126 w 1991517"/>
                <a:gd name="connsiteY346" fmla="*/ 77468 h 96872"/>
                <a:gd name="connsiteX347" fmla="*/ 1155312 w 1991517"/>
                <a:gd name="connsiteY347" fmla="*/ 69514 h 96872"/>
                <a:gd name="connsiteX348" fmla="*/ 1155312 w 1991517"/>
                <a:gd name="connsiteY348" fmla="*/ 60300 h 96872"/>
                <a:gd name="connsiteX349" fmla="*/ 1152428 w 1991517"/>
                <a:gd name="connsiteY349" fmla="*/ 61696 h 96872"/>
                <a:gd name="connsiteX350" fmla="*/ 1147633 w 1991517"/>
                <a:gd name="connsiteY350" fmla="*/ 62767 h 96872"/>
                <a:gd name="connsiteX351" fmla="*/ 1142373 w 1991517"/>
                <a:gd name="connsiteY351" fmla="*/ 63556 h 96872"/>
                <a:gd name="connsiteX352" fmla="*/ 1138090 w 1991517"/>
                <a:gd name="connsiteY352" fmla="*/ 64116 h 96872"/>
                <a:gd name="connsiteX353" fmla="*/ 1130687 w 1991517"/>
                <a:gd name="connsiteY353" fmla="*/ 65836 h 96872"/>
                <a:gd name="connsiteX354" fmla="*/ 1125381 w 1991517"/>
                <a:gd name="connsiteY354" fmla="*/ 69328 h 96872"/>
                <a:gd name="connsiteX355" fmla="*/ 1123424 w 1991517"/>
                <a:gd name="connsiteY355" fmla="*/ 75283 h 96872"/>
                <a:gd name="connsiteX356" fmla="*/ 1127242 w 1991517"/>
                <a:gd name="connsiteY356" fmla="*/ 83098 h 96872"/>
                <a:gd name="connsiteX357" fmla="*/ 1136972 w 1991517"/>
                <a:gd name="connsiteY357" fmla="*/ 85706 h 96872"/>
                <a:gd name="connsiteX358" fmla="*/ 1241352 w 1991517"/>
                <a:gd name="connsiteY358" fmla="*/ 41269 h 96872"/>
                <a:gd name="connsiteX359" fmla="*/ 1228738 w 1991517"/>
                <a:gd name="connsiteY359" fmla="*/ 43503 h 96872"/>
                <a:gd name="connsiteX360" fmla="*/ 1226224 w 1991517"/>
                <a:gd name="connsiteY360" fmla="*/ 38898 h 96872"/>
                <a:gd name="connsiteX361" fmla="*/ 1221659 w 1991517"/>
                <a:gd name="connsiteY361" fmla="*/ 35314 h 96872"/>
                <a:gd name="connsiteX362" fmla="*/ 1214446 w 1991517"/>
                <a:gd name="connsiteY362" fmla="*/ 33919 h 96872"/>
                <a:gd name="connsiteX363" fmla="*/ 1204575 w 1991517"/>
                <a:gd name="connsiteY363" fmla="*/ 36572 h 96872"/>
                <a:gd name="connsiteX364" fmla="*/ 1200619 w 1991517"/>
                <a:gd name="connsiteY364" fmla="*/ 43316 h 96872"/>
                <a:gd name="connsiteX365" fmla="*/ 1203274 w 1991517"/>
                <a:gd name="connsiteY365" fmla="*/ 49088 h 96872"/>
                <a:gd name="connsiteX366" fmla="*/ 1211837 w 1991517"/>
                <a:gd name="connsiteY366" fmla="*/ 52668 h 96872"/>
                <a:gd name="connsiteX367" fmla="*/ 1223196 w 1991517"/>
                <a:gd name="connsiteY367" fmla="*/ 55275 h 96872"/>
                <a:gd name="connsiteX368" fmla="*/ 1237908 w 1991517"/>
                <a:gd name="connsiteY368" fmla="*/ 62302 h 96872"/>
                <a:gd name="connsiteX369" fmla="*/ 1242748 w 1991517"/>
                <a:gd name="connsiteY369" fmla="*/ 74631 h 96872"/>
                <a:gd name="connsiteX370" fmla="*/ 1239025 w 1991517"/>
                <a:gd name="connsiteY370" fmla="*/ 86076 h 96872"/>
                <a:gd name="connsiteX371" fmla="*/ 1228738 w 1991517"/>
                <a:gd name="connsiteY371" fmla="*/ 93895 h 96872"/>
                <a:gd name="connsiteX372" fmla="*/ 1213515 w 1991517"/>
                <a:gd name="connsiteY372" fmla="*/ 96731 h 96872"/>
                <a:gd name="connsiteX373" fmla="*/ 1193917 w 1991517"/>
                <a:gd name="connsiteY373" fmla="*/ 91615 h 96872"/>
                <a:gd name="connsiteX374" fmla="*/ 1184607 w 1991517"/>
                <a:gd name="connsiteY374" fmla="*/ 76957 h 96872"/>
                <a:gd name="connsiteX375" fmla="*/ 1198060 w 1991517"/>
                <a:gd name="connsiteY375" fmla="*/ 74909 h 96872"/>
                <a:gd name="connsiteX376" fmla="*/ 1203225 w 1991517"/>
                <a:gd name="connsiteY376" fmla="*/ 82866 h 96872"/>
                <a:gd name="connsiteX377" fmla="*/ 1213420 w 1991517"/>
                <a:gd name="connsiteY377" fmla="*/ 85519 h 96872"/>
                <a:gd name="connsiteX378" fmla="*/ 1224360 w 1991517"/>
                <a:gd name="connsiteY378" fmla="*/ 82679 h 96872"/>
                <a:gd name="connsiteX379" fmla="*/ 1228456 w 1991517"/>
                <a:gd name="connsiteY379" fmla="*/ 75656 h 96872"/>
                <a:gd name="connsiteX380" fmla="*/ 1225942 w 1991517"/>
                <a:gd name="connsiteY380" fmla="*/ 70025 h 96872"/>
                <a:gd name="connsiteX381" fmla="*/ 1218356 w 1991517"/>
                <a:gd name="connsiteY381" fmla="*/ 66583 h 96872"/>
                <a:gd name="connsiteX382" fmla="*/ 1206253 w 1991517"/>
                <a:gd name="connsiteY382" fmla="*/ 63930 h 96872"/>
                <a:gd name="connsiteX383" fmla="*/ 1191450 w 1991517"/>
                <a:gd name="connsiteY383" fmla="*/ 56671 h 96872"/>
                <a:gd name="connsiteX384" fmla="*/ 1186701 w 1991517"/>
                <a:gd name="connsiteY384" fmla="*/ 44063 h 96872"/>
                <a:gd name="connsiteX385" fmla="*/ 1190237 w 1991517"/>
                <a:gd name="connsiteY385" fmla="*/ 32988 h 96872"/>
                <a:gd name="connsiteX386" fmla="*/ 1200013 w 1991517"/>
                <a:gd name="connsiteY386" fmla="*/ 25589 h 96872"/>
                <a:gd name="connsiteX387" fmla="*/ 1214305 w 1991517"/>
                <a:gd name="connsiteY387" fmla="*/ 22893 h 96872"/>
                <a:gd name="connsiteX388" fmla="*/ 1232553 w 1991517"/>
                <a:gd name="connsiteY388" fmla="*/ 27918 h 96872"/>
                <a:gd name="connsiteX389" fmla="*/ 1241352 w 1991517"/>
                <a:gd name="connsiteY389" fmla="*/ 41269 h 96872"/>
                <a:gd name="connsiteX390" fmla="*/ 1288868 w 1991517"/>
                <a:gd name="connsiteY390" fmla="*/ 96731 h 96872"/>
                <a:gd name="connsiteX391" fmla="*/ 1270667 w 1991517"/>
                <a:gd name="connsiteY391" fmla="*/ 92217 h 96872"/>
                <a:gd name="connsiteX392" fmla="*/ 1258937 w 1991517"/>
                <a:gd name="connsiteY392" fmla="*/ 79423 h 96872"/>
                <a:gd name="connsiteX393" fmla="*/ 1254841 w 1991517"/>
                <a:gd name="connsiteY393" fmla="*/ 60022 h 96872"/>
                <a:gd name="connsiteX394" fmla="*/ 1258937 w 1991517"/>
                <a:gd name="connsiteY394" fmla="*/ 40666 h 96872"/>
                <a:gd name="connsiteX395" fmla="*/ 1270480 w 1991517"/>
                <a:gd name="connsiteY395" fmla="*/ 27590 h 96872"/>
                <a:gd name="connsiteX396" fmla="*/ 1287892 w 1991517"/>
                <a:gd name="connsiteY396" fmla="*/ 22893 h 96872"/>
                <a:gd name="connsiteX397" fmla="*/ 1299624 w 1991517"/>
                <a:gd name="connsiteY397" fmla="*/ 24891 h 96872"/>
                <a:gd name="connsiteX398" fmla="*/ 1309816 w 1991517"/>
                <a:gd name="connsiteY398" fmla="*/ 31174 h 96872"/>
                <a:gd name="connsiteX399" fmla="*/ 1316941 w 1991517"/>
                <a:gd name="connsiteY399" fmla="*/ 42294 h 96872"/>
                <a:gd name="connsiteX400" fmla="*/ 1319546 w 1991517"/>
                <a:gd name="connsiteY400" fmla="*/ 58810 h 96872"/>
                <a:gd name="connsiteX401" fmla="*/ 1319546 w 1991517"/>
                <a:gd name="connsiteY401" fmla="*/ 63743 h 96872"/>
                <a:gd name="connsiteX402" fmla="*/ 1262706 w 1991517"/>
                <a:gd name="connsiteY402" fmla="*/ 63743 h 96872"/>
                <a:gd name="connsiteX403" fmla="*/ 1262706 w 1991517"/>
                <a:gd name="connsiteY403" fmla="*/ 53320 h 96872"/>
                <a:gd name="connsiteX404" fmla="*/ 1305907 w 1991517"/>
                <a:gd name="connsiteY404" fmla="*/ 53320 h 96872"/>
                <a:gd name="connsiteX405" fmla="*/ 1303671 w 1991517"/>
                <a:gd name="connsiteY405" fmla="*/ 43598 h 96872"/>
                <a:gd name="connsiteX406" fmla="*/ 1297389 w 1991517"/>
                <a:gd name="connsiteY406" fmla="*/ 36850 h 96872"/>
                <a:gd name="connsiteX407" fmla="*/ 1287983 w 1991517"/>
                <a:gd name="connsiteY407" fmla="*/ 34384 h 96872"/>
                <a:gd name="connsiteX408" fmla="*/ 1277742 w 1991517"/>
                <a:gd name="connsiteY408" fmla="*/ 37270 h 96872"/>
                <a:gd name="connsiteX409" fmla="*/ 1271040 w 1991517"/>
                <a:gd name="connsiteY409" fmla="*/ 44712 h 96872"/>
                <a:gd name="connsiteX410" fmla="*/ 1268713 w 1991517"/>
                <a:gd name="connsiteY410" fmla="*/ 54624 h 96872"/>
                <a:gd name="connsiteX411" fmla="*/ 1268713 w 1991517"/>
                <a:gd name="connsiteY411" fmla="*/ 62767 h 96872"/>
                <a:gd name="connsiteX412" fmla="*/ 1271227 w 1991517"/>
                <a:gd name="connsiteY412" fmla="*/ 74955 h 96872"/>
                <a:gd name="connsiteX413" fmla="*/ 1278348 w 1991517"/>
                <a:gd name="connsiteY413" fmla="*/ 82633 h 96872"/>
                <a:gd name="connsiteX414" fmla="*/ 1289009 w 1991517"/>
                <a:gd name="connsiteY414" fmla="*/ 85241 h 96872"/>
                <a:gd name="connsiteX415" fmla="*/ 1296226 w 1991517"/>
                <a:gd name="connsiteY415" fmla="*/ 84124 h 96872"/>
                <a:gd name="connsiteX416" fmla="*/ 1301856 w 1991517"/>
                <a:gd name="connsiteY416" fmla="*/ 80681 h 96872"/>
                <a:gd name="connsiteX417" fmla="*/ 1305487 w 1991517"/>
                <a:gd name="connsiteY417" fmla="*/ 75050 h 96872"/>
                <a:gd name="connsiteX418" fmla="*/ 1318662 w 1991517"/>
                <a:gd name="connsiteY418" fmla="*/ 77422 h 96872"/>
                <a:gd name="connsiteX419" fmla="*/ 1312982 w 1991517"/>
                <a:gd name="connsiteY419" fmla="*/ 87612 h 96872"/>
                <a:gd name="connsiteX420" fmla="*/ 1302787 w 1991517"/>
                <a:gd name="connsiteY420" fmla="*/ 94360 h 96872"/>
                <a:gd name="connsiteX421" fmla="*/ 1288868 w 1991517"/>
                <a:gd name="connsiteY421" fmla="*/ 96731 h 96872"/>
                <a:gd name="connsiteX422" fmla="*/ 1361757 w 1991517"/>
                <a:gd name="connsiteY422" fmla="*/ 96685 h 96872"/>
                <a:gd name="connsiteX423" fmla="*/ 1346302 w 1991517"/>
                <a:gd name="connsiteY423" fmla="*/ 92267 h 96872"/>
                <a:gd name="connsiteX424" fmla="*/ 1335687 w 1991517"/>
                <a:gd name="connsiteY424" fmla="*/ 79564 h 96872"/>
                <a:gd name="connsiteX425" fmla="*/ 1331872 w 1991517"/>
                <a:gd name="connsiteY425" fmla="*/ 59694 h 96872"/>
                <a:gd name="connsiteX426" fmla="*/ 1335736 w 1991517"/>
                <a:gd name="connsiteY426" fmla="*/ 39874 h 96872"/>
                <a:gd name="connsiteX427" fmla="*/ 1346443 w 1991517"/>
                <a:gd name="connsiteY427" fmla="*/ 27266 h 96872"/>
                <a:gd name="connsiteX428" fmla="*/ 1361849 w 1991517"/>
                <a:gd name="connsiteY428" fmla="*/ 22893 h 96872"/>
                <a:gd name="connsiteX429" fmla="*/ 1372555 w 1991517"/>
                <a:gd name="connsiteY429" fmla="*/ 25124 h 96872"/>
                <a:gd name="connsiteX430" fmla="*/ 1378887 w 1991517"/>
                <a:gd name="connsiteY430" fmla="*/ 30243 h 96872"/>
                <a:gd name="connsiteX431" fmla="*/ 1382426 w 1991517"/>
                <a:gd name="connsiteY431" fmla="*/ 35409 h 96872"/>
                <a:gd name="connsiteX432" fmla="*/ 1383265 w 1991517"/>
                <a:gd name="connsiteY432" fmla="*/ 35409 h 96872"/>
                <a:gd name="connsiteX433" fmla="*/ 1383265 w 1991517"/>
                <a:gd name="connsiteY433" fmla="*/ 0 h 96872"/>
                <a:gd name="connsiteX434" fmla="*/ 1397184 w 1991517"/>
                <a:gd name="connsiteY434" fmla="*/ 0 h 96872"/>
                <a:gd name="connsiteX435" fmla="*/ 1397184 w 1991517"/>
                <a:gd name="connsiteY435" fmla="*/ 95290 h 96872"/>
                <a:gd name="connsiteX436" fmla="*/ 1383590 w 1991517"/>
                <a:gd name="connsiteY436" fmla="*/ 95290 h 96872"/>
                <a:gd name="connsiteX437" fmla="*/ 1383590 w 1991517"/>
                <a:gd name="connsiteY437" fmla="*/ 84169 h 96872"/>
                <a:gd name="connsiteX438" fmla="*/ 1382426 w 1991517"/>
                <a:gd name="connsiteY438" fmla="*/ 84169 h 96872"/>
                <a:gd name="connsiteX439" fmla="*/ 1378795 w 1991517"/>
                <a:gd name="connsiteY439" fmla="*/ 89381 h 96872"/>
                <a:gd name="connsiteX440" fmla="*/ 1372372 w 1991517"/>
                <a:gd name="connsiteY440" fmla="*/ 94497 h 96872"/>
                <a:gd name="connsiteX441" fmla="*/ 1361757 w 1991517"/>
                <a:gd name="connsiteY441" fmla="*/ 96685 h 96872"/>
                <a:gd name="connsiteX442" fmla="*/ 1364831 w 1991517"/>
                <a:gd name="connsiteY442" fmla="*/ 84821 h 96872"/>
                <a:gd name="connsiteX443" fmla="*/ 1374977 w 1991517"/>
                <a:gd name="connsiteY443" fmla="*/ 81657 h 96872"/>
                <a:gd name="connsiteX444" fmla="*/ 1381309 w 1991517"/>
                <a:gd name="connsiteY444" fmla="*/ 72770 h 96872"/>
                <a:gd name="connsiteX445" fmla="*/ 1383498 w 1991517"/>
                <a:gd name="connsiteY445" fmla="*/ 59557 h 96872"/>
                <a:gd name="connsiteX446" fmla="*/ 1381355 w 1991517"/>
                <a:gd name="connsiteY446" fmla="*/ 46526 h 96872"/>
                <a:gd name="connsiteX447" fmla="*/ 1375072 w 1991517"/>
                <a:gd name="connsiteY447" fmla="*/ 37826 h 96872"/>
                <a:gd name="connsiteX448" fmla="*/ 1364831 w 1991517"/>
                <a:gd name="connsiteY448" fmla="*/ 34711 h 96872"/>
                <a:gd name="connsiteX449" fmla="*/ 1354357 w 1991517"/>
                <a:gd name="connsiteY449" fmla="*/ 37967 h 96872"/>
                <a:gd name="connsiteX450" fmla="*/ 1348025 w 1991517"/>
                <a:gd name="connsiteY450" fmla="*/ 46854 h 96872"/>
                <a:gd name="connsiteX451" fmla="*/ 1345928 w 1991517"/>
                <a:gd name="connsiteY451" fmla="*/ 59557 h 96872"/>
                <a:gd name="connsiteX452" fmla="*/ 1348071 w 1991517"/>
                <a:gd name="connsiteY452" fmla="*/ 72443 h 96872"/>
                <a:gd name="connsiteX453" fmla="*/ 1354403 w 1991517"/>
                <a:gd name="connsiteY453" fmla="*/ 81516 h 96872"/>
                <a:gd name="connsiteX454" fmla="*/ 1364831 w 1991517"/>
                <a:gd name="connsiteY454" fmla="*/ 84821 h 96872"/>
                <a:gd name="connsiteX455" fmla="*/ 1452857 w 1991517"/>
                <a:gd name="connsiteY455" fmla="*/ 0 h 96872"/>
                <a:gd name="connsiteX456" fmla="*/ 1470315 w 1991517"/>
                <a:gd name="connsiteY456" fmla="*/ 0 h 96872"/>
                <a:gd name="connsiteX457" fmla="*/ 1500665 w 1991517"/>
                <a:gd name="connsiteY457" fmla="*/ 74074 h 96872"/>
                <a:gd name="connsiteX458" fmla="*/ 1501783 w 1991517"/>
                <a:gd name="connsiteY458" fmla="*/ 74074 h 96872"/>
                <a:gd name="connsiteX459" fmla="*/ 1532136 w 1991517"/>
                <a:gd name="connsiteY459" fmla="*/ 0 h 96872"/>
                <a:gd name="connsiteX460" fmla="*/ 1549591 w 1991517"/>
                <a:gd name="connsiteY460" fmla="*/ 0 h 96872"/>
                <a:gd name="connsiteX461" fmla="*/ 1549591 w 1991517"/>
                <a:gd name="connsiteY461" fmla="*/ 95290 h 96872"/>
                <a:gd name="connsiteX462" fmla="*/ 1535905 w 1991517"/>
                <a:gd name="connsiteY462" fmla="*/ 95290 h 96872"/>
                <a:gd name="connsiteX463" fmla="*/ 1535905 w 1991517"/>
                <a:gd name="connsiteY463" fmla="*/ 26336 h 96872"/>
                <a:gd name="connsiteX464" fmla="*/ 1535020 w 1991517"/>
                <a:gd name="connsiteY464" fmla="*/ 26336 h 96872"/>
                <a:gd name="connsiteX465" fmla="*/ 1506905 w 1991517"/>
                <a:gd name="connsiteY465" fmla="*/ 95149 h 96872"/>
                <a:gd name="connsiteX466" fmla="*/ 1495546 w 1991517"/>
                <a:gd name="connsiteY466" fmla="*/ 95149 h 96872"/>
                <a:gd name="connsiteX467" fmla="*/ 1467428 w 1991517"/>
                <a:gd name="connsiteY467" fmla="*/ 26287 h 96872"/>
                <a:gd name="connsiteX468" fmla="*/ 1466543 w 1991517"/>
                <a:gd name="connsiteY468" fmla="*/ 26287 h 96872"/>
                <a:gd name="connsiteX469" fmla="*/ 1466543 w 1991517"/>
                <a:gd name="connsiteY469" fmla="*/ 95290 h 96872"/>
                <a:gd name="connsiteX470" fmla="*/ 1452857 w 1991517"/>
                <a:gd name="connsiteY470" fmla="*/ 95290 h 96872"/>
                <a:gd name="connsiteX471" fmla="*/ 1452857 w 1991517"/>
                <a:gd name="connsiteY471" fmla="*/ 0 h 96872"/>
                <a:gd name="connsiteX472" fmla="*/ 1600204 w 1991517"/>
                <a:gd name="connsiteY472" fmla="*/ 96731 h 96872"/>
                <a:gd name="connsiteX473" fmla="*/ 1582002 w 1991517"/>
                <a:gd name="connsiteY473" fmla="*/ 92217 h 96872"/>
                <a:gd name="connsiteX474" fmla="*/ 1570273 w 1991517"/>
                <a:gd name="connsiteY474" fmla="*/ 79423 h 96872"/>
                <a:gd name="connsiteX475" fmla="*/ 1566177 w 1991517"/>
                <a:gd name="connsiteY475" fmla="*/ 60022 h 96872"/>
                <a:gd name="connsiteX476" fmla="*/ 1570273 w 1991517"/>
                <a:gd name="connsiteY476" fmla="*/ 40666 h 96872"/>
                <a:gd name="connsiteX477" fmla="*/ 1581816 w 1991517"/>
                <a:gd name="connsiteY477" fmla="*/ 27590 h 96872"/>
                <a:gd name="connsiteX478" fmla="*/ 1599228 w 1991517"/>
                <a:gd name="connsiteY478" fmla="*/ 22893 h 96872"/>
                <a:gd name="connsiteX479" fmla="*/ 1610960 w 1991517"/>
                <a:gd name="connsiteY479" fmla="*/ 24891 h 96872"/>
                <a:gd name="connsiteX480" fmla="*/ 1621152 w 1991517"/>
                <a:gd name="connsiteY480" fmla="*/ 31174 h 96872"/>
                <a:gd name="connsiteX481" fmla="*/ 1628277 w 1991517"/>
                <a:gd name="connsiteY481" fmla="*/ 42294 h 96872"/>
                <a:gd name="connsiteX482" fmla="*/ 1630882 w 1991517"/>
                <a:gd name="connsiteY482" fmla="*/ 58810 h 96872"/>
                <a:gd name="connsiteX483" fmla="*/ 1630882 w 1991517"/>
                <a:gd name="connsiteY483" fmla="*/ 63743 h 96872"/>
                <a:gd name="connsiteX484" fmla="*/ 1574042 w 1991517"/>
                <a:gd name="connsiteY484" fmla="*/ 63743 h 96872"/>
                <a:gd name="connsiteX485" fmla="*/ 1574042 w 1991517"/>
                <a:gd name="connsiteY485" fmla="*/ 53320 h 96872"/>
                <a:gd name="connsiteX486" fmla="*/ 1617243 w 1991517"/>
                <a:gd name="connsiteY486" fmla="*/ 53320 h 96872"/>
                <a:gd name="connsiteX487" fmla="*/ 1615007 w 1991517"/>
                <a:gd name="connsiteY487" fmla="*/ 43598 h 96872"/>
                <a:gd name="connsiteX488" fmla="*/ 1608725 w 1991517"/>
                <a:gd name="connsiteY488" fmla="*/ 36850 h 96872"/>
                <a:gd name="connsiteX489" fmla="*/ 1599319 w 1991517"/>
                <a:gd name="connsiteY489" fmla="*/ 34384 h 96872"/>
                <a:gd name="connsiteX490" fmla="*/ 1589078 w 1991517"/>
                <a:gd name="connsiteY490" fmla="*/ 37270 h 96872"/>
                <a:gd name="connsiteX491" fmla="*/ 1582376 w 1991517"/>
                <a:gd name="connsiteY491" fmla="*/ 44712 h 96872"/>
                <a:gd name="connsiteX492" fmla="*/ 1580049 w 1991517"/>
                <a:gd name="connsiteY492" fmla="*/ 54624 h 96872"/>
                <a:gd name="connsiteX493" fmla="*/ 1580049 w 1991517"/>
                <a:gd name="connsiteY493" fmla="*/ 62767 h 96872"/>
                <a:gd name="connsiteX494" fmla="*/ 1582563 w 1991517"/>
                <a:gd name="connsiteY494" fmla="*/ 74955 h 96872"/>
                <a:gd name="connsiteX495" fmla="*/ 1589684 w 1991517"/>
                <a:gd name="connsiteY495" fmla="*/ 82633 h 96872"/>
                <a:gd name="connsiteX496" fmla="*/ 1600345 w 1991517"/>
                <a:gd name="connsiteY496" fmla="*/ 85241 h 96872"/>
                <a:gd name="connsiteX497" fmla="*/ 1607562 w 1991517"/>
                <a:gd name="connsiteY497" fmla="*/ 84124 h 96872"/>
                <a:gd name="connsiteX498" fmla="*/ 1613192 w 1991517"/>
                <a:gd name="connsiteY498" fmla="*/ 80681 h 96872"/>
                <a:gd name="connsiteX499" fmla="*/ 1616823 w 1991517"/>
                <a:gd name="connsiteY499" fmla="*/ 75050 h 96872"/>
                <a:gd name="connsiteX500" fmla="*/ 1629997 w 1991517"/>
                <a:gd name="connsiteY500" fmla="*/ 77422 h 96872"/>
                <a:gd name="connsiteX501" fmla="*/ 1624318 w 1991517"/>
                <a:gd name="connsiteY501" fmla="*/ 87612 h 96872"/>
                <a:gd name="connsiteX502" fmla="*/ 1614123 w 1991517"/>
                <a:gd name="connsiteY502" fmla="*/ 94360 h 96872"/>
                <a:gd name="connsiteX503" fmla="*/ 1600204 w 1991517"/>
                <a:gd name="connsiteY503" fmla="*/ 96731 h 96872"/>
                <a:gd name="connsiteX504" fmla="*/ 1679703 w 1991517"/>
                <a:gd name="connsiteY504" fmla="*/ 23823 h 96872"/>
                <a:gd name="connsiteX505" fmla="*/ 1679703 w 1991517"/>
                <a:gd name="connsiteY505" fmla="*/ 34990 h 96872"/>
                <a:gd name="connsiteX506" fmla="*/ 1640645 w 1991517"/>
                <a:gd name="connsiteY506" fmla="*/ 34990 h 96872"/>
                <a:gd name="connsiteX507" fmla="*/ 1640645 w 1991517"/>
                <a:gd name="connsiteY507" fmla="*/ 23823 h 96872"/>
                <a:gd name="connsiteX508" fmla="*/ 1679703 w 1991517"/>
                <a:gd name="connsiteY508" fmla="*/ 23823 h 96872"/>
                <a:gd name="connsiteX509" fmla="*/ 1651119 w 1991517"/>
                <a:gd name="connsiteY509" fmla="*/ 6699 h 96872"/>
                <a:gd name="connsiteX510" fmla="*/ 1665041 w 1991517"/>
                <a:gd name="connsiteY510" fmla="*/ 6699 h 96872"/>
                <a:gd name="connsiteX511" fmla="*/ 1665041 w 1991517"/>
                <a:gd name="connsiteY511" fmla="*/ 74307 h 96872"/>
                <a:gd name="connsiteX512" fmla="*/ 1666250 w 1991517"/>
                <a:gd name="connsiteY512" fmla="*/ 80399 h 96872"/>
                <a:gd name="connsiteX513" fmla="*/ 1669370 w 1991517"/>
                <a:gd name="connsiteY513" fmla="*/ 83144 h 96872"/>
                <a:gd name="connsiteX514" fmla="*/ 1673604 w 1991517"/>
                <a:gd name="connsiteY514" fmla="*/ 83845 h 96872"/>
                <a:gd name="connsiteX515" fmla="*/ 1676537 w 1991517"/>
                <a:gd name="connsiteY515" fmla="*/ 83609 h 96872"/>
                <a:gd name="connsiteX516" fmla="*/ 1678494 w 1991517"/>
                <a:gd name="connsiteY516" fmla="*/ 83239 h 96872"/>
                <a:gd name="connsiteX517" fmla="*/ 1681007 w 1991517"/>
                <a:gd name="connsiteY517" fmla="*/ 94730 h 96872"/>
                <a:gd name="connsiteX518" fmla="*/ 1677563 w 1991517"/>
                <a:gd name="connsiteY518" fmla="*/ 95660 h 96872"/>
                <a:gd name="connsiteX519" fmla="*/ 1671975 w 1991517"/>
                <a:gd name="connsiteY519" fmla="*/ 96220 h 96872"/>
                <a:gd name="connsiteX520" fmla="*/ 1661734 w 1991517"/>
                <a:gd name="connsiteY520" fmla="*/ 94265 h 96872"/>
                <a:gd name="connsiteX521" fmla="*/ 1654052 w 1991517"/>
                <a:gd name="connsiteY521" fmla="*/ 87940 h 96872"/>
                <a:gd name="connsiteX522" fmla="*/ 1651119 w 1991517"/>
                <a:gd name="connsiteY522" fmla="*/ 77189 h 96872"/>
                <a:gd name="connsiteX523" fmla="*/ 1651119 w 1991517"/>
                <a:gd name="connsiteY523" fmla="*/ 6699 h 96872"/>
                <a:gd name="connsiteX524" fmla="*/ 1710555 w 1991517"/>
                <a:gd name="connsiteY524" fmla="*/ 52855 h 96872"/>
                <a:gd name="connsiteX525" fmla="*/ 1710555 w 1991517"/>
                <a:gd name="connsiteY525" fmla="*/ 95290 h 96872"/>
                <a:gd name="connsiteX526" fmla="*/ 1696636 w 1991517"/>
                <a:gd name="connsiteY526" fmla="*/ 95290 h 96872"/>
                <a:gd name="connsiteX527" fmla="*/ 1696636 w 1991517"/>
                <a:gd name="connsiteY527" fmla="*/ 0 h 96872"/>
                <a:gd name="connsiteX528" fmla="*/ 1710368 w 1991517"/>
                <a:gd name="connsiteY528" fmla="*/ 0 h 96872"/>
                <a:gd name="connsiteX529" fmla="*/ 1710368 w 1991517"/>
                <a:gd name="connsiteY529" fmla="*/ 35455 h 96872"/>
                <a:gd name="connsiteX530" fmla="*/ 1711253 w 1991517"/>
                <a:gd name="connsiteY530" fmla="*/ 35455 h 96872"/>
                <a:gd name="connsiteX531" fmla="*/ 1718935 w 1991517"/>
                <a:gd name="connsiteY531" fmla="*/ 26287 h 96872"/>
                <a:gd name="connsiteX532" fmla="*/ 1732433 w 1991517"/>
                <a:gd name="connsiteY532" fmla="*/ 22893 h 96872"/>
                <a:gd name="connsiteX533" fmla="*/ 1745283 w 1991517"/>
                <a:gd name="connsiteY533" fmla="*/ 25916 h 96872"/>
                <a:gd name="connsiteX534" fmla="*/ 1753847 w 1991517"/>
                <a:gd name="connsiteY534" fmla="*/ 34944 h 96872"/>
                <a:gd name="connsiteX535" fmla="*/ 1756921 w 1991517"/>
                <a:gd name="connsiteY535" fmla="*/ 49831 h 96872"/>
                <a:gd name="connsiteX536" fmla="*/ 1756921 w 1991517"/>
                <a:gd name="connsiteY536" fmla="*/ 95290 h 96872"/>
                <a:gd name="connsiteX537" fmla="*/ 1743002 w 1991517"/>
                <a:gd name="connsiteY537" fmla="*/ 95290 h 96872"/>
                <a:gd name="connsiteX538" fmla="*/ 1743002 w 1991517"/>
                <a:gd name="connsiteY538" fmla="*/ 51505 h 96872"/>
                <a:gd name="connsiteX539" fmla="*/ 1738952 w 1991517"/>
                <a:gd name="connsiteY539" fmla="*/ 39317 h 96872"/>
                <a:gd name="connsiteX540" fmla="*/ 1727685 w 1991517"/>
                <a:gd name="connsiteY540" fmla="*/ 34944 h 96872"/>
                <a:gd name="connsiteX541" fmla="*/ 1718843 w 1991517"/>
                <a:gd name="connsiteY541" fmla="*/ 37037 h 96872"/>
                <a:gd name="connsiteX542" fmla="*/ 1712744 w 1991517"/>
                <a:gd name="connsiteY542" fmla="*/ 43179 h 96872"/>
                <a:gd name="connsiteX543" fmla="*/ 1710555 w 1991517"/>
                <a:gd name="connsiteY543" fmla="*/ 52855 h 96872"/>
                <a:gd name="connsiteX544" fmla="*/ 1805614 w 1991517"/>
                <a:gd name="connsiteY544" fmla="*/ 96731 h 96872"/>
                <a:gd name="connsiteX545" fmla="*/ 1788064 w 1991517"/>
                <a:gd name="connsiteY545" fmla="*/ 92126 h 96872"/>
                <a:gd name="connsiteX546" fmla="*/ 1776427 w 1991517"/>
                <a:gd name="connsiteY546" fmla="*/ 79236 h 96872"/>
                <a:gd name="connsiteX547" fmla="*/ 1772281 w 1991517"/>
                <a:gd name="connsiteY547" fmla="*/ 59881 h 96872"/>
                <a:gd name="connsiteX548" fmla="*/ 1776427 w 1991517"/>
                <a:gd name="connsiteY548" fmla="*/ 40434 h 96872"/>
                <a:gd name="connsiteX549" fmla="*/ 1788064 w 1991517"/>
                <a:gd name="connsiteY549" fmla="*/ 27498 h 96872"/>
                <a:gd name="connsiteX550" fmla="*/ 1805614 w 1991517"/>
                <a:gd name="connsiteY550" fmla="*/ 22893 h 96872"/>
                <a:gd name="connsiteX551" fmla="*/ 1823163 w 1991517"/>
                <a:gd name="connsiteY551" fmla="*/ 27498 h 96872"/>
                <a:gd name="connsiteX552" fmla="*/ 1834801 w 1991517"/>
                <a:gd name="connsiteY552" fmla="*/ 40434 h 96872"/>
                <a:gd name="connsiteX553" fmla="*/ 1838943 w 1991517"/>
                <a:gd name="connsiteY553" fmla="*/ 59881 h 96872"/>
                <a:gd name="connsiteX554" fmla="*/ 1834801 w 1991517"/>
                <a:gd name="connsiteY554" fmla="*/ 79236 h 96872"/>
                <a:gd name="connsiteX555" fmla="*/ 1823163 w 1991517"/>
                <a:gd name="connsiteY555" fmla="*/ 92126 h 96872"/>
                <a:gd name="connsiteX556" fmla="*/ 1805614 w 1991517"/>
                <a:gd name="connsiteY556" fmla="*/ 96731 h 96872"/>
                <a:gd name="connsiteX557" fmla="*/ 1805660 w 1991517"/>
                <a:gd name="connsiteY557" fmla="*/ 85054 h 96872"/>
                <a:gd name="connsiteX558" fmla="*/ 1816458 w 1991517"/>
                <a:gd name="connsiteY558" fmla="*/ 81611 h 96872"/>
                <a:gd name="connsiteX559" fmla="*/ 1822790 w 1991517"/>
                <a:gd name="connsiteY559" fmla="*/ 72443 h 96872"/>
                <a:gd name="connsiteX560" fmla="*/ 1824887 w 1991517"/>
                <a:gd name="connsiteY560" fmla="*/ 59835 h 96872"/>
                <a:gd name="connsiteX561" fmla="*/ 1822790 w 1991517"/>
                <a:gd name="connsiteY561" fmla="*/ 47273 h 96872"/>
                <a:gd name="connsiteX562" fmla="*/ 1816458 w 1991517"/>
                <a:gd name="connsiteY562" fmla="*/ 38013 h 96872"/>
                <a:gd name="connsiteX563" fmla="*/ 1805660 w 1991517"/>
                <a:gd name="connsiteY563" fmla="*/ 34525 h 96872"/>
                <a:gd name="connsiteX564" fmla="*/ 1794766 w 1991517"/>
                <a:gd name="connsiteY564" fmla="*/ 38013 h 96872"/>
                <a:gd name="connsiteX565" fmla="*/ 1788389 w 1991517"/>
                <a:gd name="connsiteY565" fmla="*/ 47273 h 96872"/>
                <a:gd name="connsiteX566" fmla="*/ 1786340 w 1991517"/>
                <a:gd name="connsiteY566" fmla="*/ 59835 h 96872"/>
                <a:gd name="connsiteX567" fmla="*/ 1788389 w 1991517"/>
                <a:gd name="connsiteY567" fmla="*/ 72443 h 96872"/>
                <a:gd name="connsiteX568" fmla="*/ 1794766 w 1991517"/>
                <a:gd name="connsiteY568" fmla="*/ 81611 h 96872"/>
                <a:gd name="connsiteX569" fmla="*/ 1805660 w 1991517"/>
                <a:gd name="connsiteY569" fmla="*/ 85054 h 96872"/>
                <a:gd name="connsiteX570" fmla="*/ 1881249 w 1991517"/>
                <a:gd name="connsiteY570" fmla="*/ 96685 h 96872"/>
                <a:gd name="connsiteX571" fmla="*/ 1865793 w 1991517"/>
                <a:gd name="connsiteY571" fmla="*/ 92267 h 96872"/>
                <a:gd name="connsiteX572" fmla="*/ 1855178 w 1991517"/>
                <a:gd name="connsiteY572" fmla="*/ 79564 h 96872"/>
                <a:gd name="connsiteX573" fmla="*/ 1851361 w 1991517"/>
                <a:gd name="connsiteY573" fmla="*/ 59694 h 96872"/>
                <a:gd name="connsiteX574" fmla="*/ 1855224 w 1991517"/>
                <a:gd name="connsiteY574" fmla="*/ 39874 h 96872"/>
                <a:gd name="connsiteX575" fmla="*/ 1865931 w 1991517"/>
                <a:gd name="connsiteY575" fmla="*/ 27266 h 96872"/>
                <a:gd name="connsiteX576" fmla="*/ 1881341 w 1991517"/>
                <a:gd name="connsiteY576" fmla="*/ 22893 h 96872"/>
                <a:gd name="connsiteX577" fmla="*/ 1892047 w 1991517"/>
                <a:gd name="connsiteY577" fmla="*/ 25124 h 96872"/>
                <a:gd name="connsiteX578" fmla="*/ 1898379 w 1991517"/>
                <a:gd name="connsiteY578" fmla="*/ 30243 h 96872"/>
                <a:gd name="connsiteX579" fmla="*/ 1901915 w 1991517"/>
                <a:gd name="connsiteY579" fmla="*/ 35409 h 96872"/>
                <a:gd name="connsiteX580" fmla="*/ 1902754 w 1991517"/>
                <a:gd name="connsiteY580" fmla="*/ 35409 h 96872"/>
                <a:gd name="connsiteX581" fmla="*/ 1902754 w 1991517"/>
                <a:gd name="connsiteY581" fmla="*/ 0 h 96872"/>
                <a:gd name="connsiteX582" fmla="*/ 1916672 w 1991517"/>
                <a:gd name="connsiteY582" fmla="*/ 0 h 96872"/>
                <a:gd name="connsiteX583" fmla="*/ 1916672 w 1991517"/>
                <a:gd name="connsiteY583" fmla="*/ 95290 h 96872"/>
                <a:gd name="connsiteX584" fmla="*/ 1903082 w 1991517"/>
                <a:gd name="connsiteY584" fmla="*/ 95290 h 96872"/>
                <a:gd name="connsiteX585" fmla="*/ 1903082 w 1991517"/>
                <a:gd name="connsiteY585" fmla="*/ 84169 h 96872"/>
                <a:gd name="connsiteX586" fmla="*/ 1901915 w 1991517"/>
                <a:gd name="connsiteY586" fmla="*/ 84169 h 96872"/>
                <a:gd name="connsiteX587" fmla="*/ 1898287 w 1991517"/>
                <a:gd name="connsiteY587" fmla="*/ 89381 h 96872"/>
                <a:gd name="connsiteX588" fmla="*/ 1891860 w 1991517"/>
                <a:gd name="connsiteY588" fmla="*/ 94497 h 96872"/>
                <a:gd name="connsiteX589" fmla="*/ 1881249 w 1991517"/>
                <a:gd name="connsiteY589" fmla="*/ 96685 h 96872"/>
                <a:gd name="connsiteX590" fmla="*/ 1884320 w 1991517"/>
                <a:gd name="connsiteY590" fmla="*/ 84821 h 96872"/>
                <a:gd name="connsiteX591" fmla="*/ 1894469 w 1991517"/>
                <a:gd name="connsiteY591" fmla="*/ 81657 h 96872"/>
                <a:gd name="connsiteX592" fmla="*/ 1900801 w 1991517"/>
                <a:gd name="connsiteY592" fmla="*/ 72770 h 96872"/>
                <a:gd name="connsiteX593" fmla="*/ 1902987 w 1991517"/>
                <a:gd name="connsiteY593" fmla="*/ 59557 h 96872"/>
                <a:gd name="connsiteX594" fmla="*/ 1900846 w 1991517"/>
                <a:gd name="connsiteY594" fmla="*/ 46526 h 96872"/>
                <a:gd name="connsiteX595" fmla="*/ 1894561 w 1991517"/>
                <a:gd name="connsiteY595" fmla="*/ 37826 h 96872"/>
                <a:gd name="connsiteX596" fmla="*/ 1884320 w 1991517"/>
                <a:gd name="connsiteY596" fmla="*/ 34711 h 96872"/>
                <a:gd name="connsiteX597" fmla="*/ 1873845 w 1991517"/>
                <a:gd name="connsiteY597" fmla="*/ 37967 h 96872"/>
                <a:gd name="connsiteX598" fmla="*/ 1867514 w 1991517"/>
                <a:gd name="connsiteY598" fmla="*/ 46854 h 96872"/>
                <a:gd name="connsiteX599" fmla="*/ 1865420 w 1991517"/>
                <a:gd name="connsiteY599" fmla="*/ 59557 h 96872"/>
                <a:gd name="connsiteX600" fmla="*/ 1867563 w 1991517"/>
                <a:gd name="connsiteY600" fmla="*/ 72443 h 96872"/>
                <a:gd name="connsiteX601" fmla="*/ 1873891 w 1991517"/>
                <a:gd name="connsiteY601" fmla="*/ 81516 h 96872"/>
                <a:gd name="connsiteX602" fmla="*/ 1884320 w 1991517"/>
                <a:gd name="connsiteY602" fmla="*/ 84821 h 96872"/>
                <a:gd name="connsiteX603" fmla="*/ 1990121 w 1991517"/>
                <a:gd name="connsiteY603" fmla="*/ 41269 h 96872"/>
                <a:gd name="connsiteX604" fmla="*/ 1977504 w 1991517"/>
                <a:gd name="connsiteY604" fmla="*/ 43503 h 96872"/>
                <a:gd name="connsiteX605" fmla="*/ 1974990 w 1991517"/>
                <a:gd name="connsiteY605" fmla="*/ 38898 h 96872"/>
                <a:gd name="connsiteX606" fmla="*/ 1970428 w 1991517"/>
                <a:gd name="connsiteY606" fmla="*/ 35314 h 96872"/>
                <a:gd name="connsiteX607" fmla="*/ 1963212 w 1991517"/>
                <a:gd name="connsiteY607" fmla="*/ 33919 h 96872"/>
                <a:gd name="connsiteX608" fmla="*/ 1953344 w 1991517"/>
                <a:gd name="connsiteY608" fmla="*/ 36572 h 96872"/>
                <a:gd name="connsiteX609" fmla="*/ 1949389 w 1991517"/>
                <a:gd name="connsiteY609" fmla="*/ 43316 h 96872"/>
                <a:gd name="connsiteX610" fmla="*/ 1952040 w 1991517"/>
                <a:gd name="connsiteY610" fmla="*/ 49088 h 96872"/>
                <a:gd name="connsiteX611" fmla="*/ 1960607 w 1991517"/>
                <a:gd name="connsiteY611" fmla="*/ 52668 h 96872"/>
                <a:gd name="connsiteX612" fmla="*/ 1971965 w 1991517"/>
                <a:gd name="connsiteY612" fmla="*/ 55275 h 96872"/>
                <a:gd name="connsiteX613" fmla="*/ 1986674 w 1991517"/>
                <a:gd name="connsiteY613" fmla="*/ 62302 h 96872"/>
                <a:gd name="connsiteX614" fmla="*/ 1991517 w 1991517"/>
                <a:gd name="connsiteY614" fmla="*/ 74631 h 96872"/>
                <a:gd name="connsiteX615" fmla="*/ 1987791 w 1991517"/>
                <a:gd name="connsiteY615" fmla="*/ 86076 h 96872"/>
                <a:gd name="connsiteX616" fmla="*/ 1977504 w 1991517"/>
                <a:gd name="connsiteY616" fmla="*/ 93895 h 96872"/>
                <a:gd name="connsiteX617" fmla="*/ 1962281 w 1991517"/>
                <a:gd name="connsiteY617" fmla="*/ 96731 h 96872"/>
                <a:gd name="connsiteX618" fmla="*/ 1942683 w 1991517"/>
                <a:gd name="connsiteY618" fmla="*/ 91615 h 96872"/>
                <a:gd name="connsiteX619" fmla="*/ 1933373 w 1991517"/>
                <a:gd name="connsiteY619" fmla="*/ 76957 h 96872"/>
                <a:gd name="connsiteX620" fmla="*/ 1946826 w 1991517"/>
                <a:gd name="connsiteY620" fmla="*/ 74909 h 96872"/>
                <a:gd name="connsiteX621" fmla="*/ 1951994 w 1991517"/>
                <a:gd name="connsiteY621" fmla="*/ 82866 h 96872"/>
                <a:gd name="connsiteX622" fmla="*/ 1962190 w 1991517"/>
                <a:gd name="connsiteY622" fmla="*/ 85519 h 96872"/>
                <a:gd name="connsiteX623" fmla="*/ 1973129 w 1991517"/>
                <a:gd name="connsiteY623" fmla="*/ 82679 h 96872"/>
                <a:gd name="connsiteX624" fmla="*/ 1977225 w 1991517"/>
                <a:gd name="connsiteY624" fmla="*/ 75656 h 96872"/>
                <a:gd name="connsiteX625" fmla="*/ 1974712 w 1991517"/>
                <a:gd name="connsiteY625" fmla="*/ 70025 h 96872"/>
                <a:gd name="connsiteX626" fmla="*/ 1967125 w 1991517"/>
                <a:gd name="connsiteY626" fmla="*/ 66583 h 96872"/>
                <a:gd name="connsiteX627" fmla="*/ 1955019 w 1991517"/>
                <a:gd name="connsiteY627" fmla="*/ 63930 h 96872"/>
                <a:gd name="connsiteX628" fmla="*/ 1940216 w 1991517"/>
                <a:gd name="connsiteY628" fmla="*/ 56671 h 96872"/>
                <a:gd name="connsiteX629" fmla="*/ 1935467 w 1991517"/>
                <a:gd name="connsiteY629" fmla="*/ 44063 h 96872"/>
                <a:gd name="connsiteX630" fmla="*/ 1939006 w 1991517"/>
                <a:gd name="connsiteY630" fmla="*/ 32988 h 96872"/>
                <a:gd name="connsiteX631" fmla="*/ 1948782 w 1991517"/>
                <a:gd name="connsiteY631" fmla="*/ 25589 h 96872"/>
                <a:gd name="connsiteX632" fmla="*/ 1963074 w 1991517"/>
                <a:gd name="connsiteY632" fmla="*/ 22893 h 96872"/>
                <a:gd name="connsiteX633" fmla="*/ 1981322 w 1991517"/>
                <a:gd name="connsiteY633" fmla="*/ 27918 h 96872"/>
                <a:gd name="connsiteX634" fmla="*/ 1990121 w 1991517"/>
                <a:gd name="connsiteY634"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1991517" h="96872">
                  <a:moveTo>
                    <a:pt x="76949" y="0"/>
                  </a:moveTo>
                  <a:lnTo>
                    <a:pt x="76949" y="95290"/>
                  </a:lnTo>
                  <a:lnTo>
                    <a:pt x="63729" y="95290"/>
                  </a:lnTo>
                  <a:lnTo>
                    <a:pt x="15269" y="25405"/>
                  </a:lnTo>
                  <a:lnTo>
                    <a:pt x="14384" y="25405"/>
                  </a:lnTo>
                  <a:lnTo>
                    <a:pt x="14384" y="95290"/>
                  </a:lnTo>
                  <a:lnTo>
                    <a:pt x="0" y="95290"/>
                  </a:lnTo>
                  <a:lnTo>
                    <a:pt x="0" y="0"/>
                  </a:lnTo>
                  <a:lnTo>
                    <a:pt x="13314" y="0"/>
                  </a:lnTo>
                  <a:lnTo>
                    <a:pt x="61820" y="69980"/>
                  </a:lnTo>
                  <a:lnTo>
                    <a:pt x="62705" y="69980"/>
                  </a:lnTo>
                  <a:lnTo>
                    <a:pt x="62705" y="0"/>
                  </a:lnTo>
                  <a:lnTo>
                    <a:pt x="76949" y="0"/>
                  </a:lnTo>
                  <a:close/>
                  <a:moveTo>
                    <a:pt x="127632" y="96731"/>
                  </a:moveTo>
                  <a:cubicBezTo>
                    <a:pt x="120588" y="96731"/>
                    <a:pt x="114520" y="95228"/>
                    <a:pt x="109431" y="92217"/>
                  </a:cubicBezTo>
                  <a:cubicBezTo>
                    <a:pt x="104372" y="89178"/>
                    <a:pt x="100462" y="84913"/>
                    <a:pt x="97700" y="79423"/>
                  </a:cubicBezTo>
                  <a:cubicBezTo>
                    <a:pt x="94969" y="73900"/>
                    <a:pt x="93603" y="67434"/>
                    <a:pt x="93603" y="60022"/>
                  </a:cubicBezTo>
                  <a:cubicBezTo>
                    <a:pt x="93603" y="52701"/>
                    <a:pt x="94969" y="46248"/>
                    <a:pt x="97700" y="40666"/>
                  </a:cubicBezTo>
                  <a:cubicBezTo>
                    <a:pt x="100462" y="35081"/>
                    <a:pt x="104310" y="30725"/>
                    <a:pt x="109244" y="27590"/>
                  </a:cubicBezTo>
                  <a:cubicBezTo>
                    <a:pt x="114210" y="24459"/>
                    <a:pt x="120013" y="22893"/>
                    <a:pt x="126655" y="22893"/>
                  </a:cubicBezTo>
                  <a:cubicBezTo>
                    <a:pt x="130689" y="22893"/>
                    <a:pt x="134600" y="23558"/>
                    <a:pt x="138386" y="24891"/>
                  </a:cubicBezTo>
                  <a:cubicBezTo>
                    <a:pt x="142172" y="26228"/>
                    <a:pt x="145570" y="28321"/>
                    <a:pt x="148581" y="31174"/>
                  </a:cubicBezTo>
                  <a:cubicBezTo>
                    <a:pt x="151591" y="34027"/>
                    <a:pt x="153965" y="37735"/>
                    <a:pt x="155703" y="42294"/>
                  </a:cubicBezTo>
                  <a:cubicBezTo>
                    <a:pt x="157441" y="46821"/>
                    <a:pt x="158310" y="52327"/>
                    <a:pt x="158310" y="58810"/>
                  </a:cubicBezTo>
                  <a:lnTo>
                    <a:pt x="158310" y="63743"/>
                  </a:lnTo>
                  <a:lnTo>
                    <a:pt x="101471" y="63743"/>
                  </a:lnTo>
                  <a:lnTo>
                    <a:pt x="101471" y="53320"/>
                  </a:lnTo>
                  <a:lnTo>
                    <a:pt x="144670" y="53320"/>
                  </a:lnTo>
                  <a:cubicBezTo>
                    <a:pt x="144670" y="49661"/>
                    <a:pt x="143925" y="46418"/>
                    <a:pt x="142436" y="43598"/>
                  </a:cubicBezTo>
                  <a:cubicBezTo>
                    <a:pt x="140946" y="40742"/>
                    <a:pt x="138851" y="38495"/>
                    <a:pt x="136151" y="36850"/>
                  </a:cubicBezTo>
                  <a:cubicBezTo>
                    <a:pt x="133482" y="35206"/>
                    <a:pt x="130348" y="34384"/>
                    <a:pt x="126748" y="34384"/>
                  </a:cubicBezTo>
                  <a:cubicBezTo>
                    <a:pt x="122838" y="34384"/>
                    <a:pt x="119424" y="35347"/>
                    <a:pt x="116506" y="37270"/>
                  </a:cubicBezTo>
                  <a:cubicBezTo>
                    <a:pt x="113621" y="39160"/>
                    <a:pt x="111386" y="41643"/>
                    <a:pt x="109803" y="44712"/>
                  </a:cubicBezTo>
                  <a:cubicBezTo>
                    <a:pt x="108251" y="47755"/>
                    <a:pt x="107476" y="51057"/>
                    <a:pt x="107476" y="54624"/>
                  </a:cubicBezTo>
                  <a:lnTo>
                    <a:pt x="107476" y="62767"/>
                  </a:lnTo>
                  <a:cubicBezTo>
                    <a:pt x="107476" y="67543"/>
                    <a:pt x="108313" y="71608"/>
                    <a:pt x="109989" y="74955"/>
                  </a:cubicBezTo>
                  <a:cubicBezTo>
                    <a:pt x="111696" y="78306"/>
                    <a:pt x="114071" y="80864"/>
                    <a:pt x="117112" y="82633"/>
                  </a:cubicBezTo>
                  <a:cubicBezTo>
                    <a:pt x="120153" y="84369"/>
                    <a:pt x="123707" y="85241"/>
                    <a:pt x="127772" y="85241"/>
                  </a:cubicBezTo>
                  <a:cubicBezTo>
                    <a:pt x="130410" y="85241"/>
                    <a:pt x="132815" y="84867"/>
                    <a:pt x="134988" y="84124"/>
                  </a:cubicBezTo>
                  <a:cubicBezTo>
                    <a:pt x="137160" y="83347"/>
                    <a:pt x="139037" y="82201"/>
                    <a:pt x="140620" y="80681"/>
                  </a:cubicBezTo>
                  <a:cubicBezTo>
                    <a:pt x="142203" y="79161"/>
                    <a:pt x="143413" y="77284"/>
                    <a:pt x="144251" y="75050"/>
                  </a:cubicBezTo>
                  <a:lnTo>
                    <a:pt x="157425" y="77422"/>
                  </a:lnTo>
                  <a:cubicBezTo>
                    <a:pt x="156370" y="81300"/>
                    <a:pt x="154477" y="84697"/>
                    <a:pt x="151746" y="87612"/>
                  </a:cubicBezTo>
                  <a:cubicBezTo>
                    <a:pt x="149046" y="90498"/>
                    <a:pt x="145648" y="92745"/>
                    <a:pt x="141551" y="94360"/>
                  </a:cubicBezTo>
                  <a:cubicBezTo>
                    <a:pt x="137486" y="95942"/>
                    <a:pt x="132846" y="96731"/>
                    <a:pt x="127632" y="96731"/>
                  </a:cubicBezTo>
                  <a:close/>
                  <a:moveTo>
                    <a:pt x="219049" y="65653"/>
                  </a:moveTo>
                  <a:lnTo>
                    <a:pt x="219049" y="23823"/>
                  </a:lnTo>
                  <a:lnTo>
                    <a:pt x="233014" y="23823"/>
                  </a:lnTo>
                  <a:lnTo>
                    <a:pt x="233014" y="95290"/>
                  </a:lnTo>
                  <a:lnTo>
                    <a:pt x="219328" y="95290"/>
                  </a:lnTo>
                  <a:lnTo>
                    <a:pt x="219328" y="82912"/>
                  </a:lnTo>
                  <a:lnTo>
                    <a:pt x="218582" y="82912"/>
                  </a:lnTo>
                  <a:cubicBezTo>
                    <a:pt x="216938" y="86728"/>
                    <a:pt x="214299" y="89908"/>
                    <a:pt x="210669" y="92450"/>
                  </a:cubicBezTo>
                  <a:cubicBezTo>
                    <a:pt x="207069" y="94962"/>
                    <a:pt x="202584" y="96220"/>
                    <a:pt x="197215" y="96220"/>
                  </a:cubicBezTo>
                  <a:cubicBezTo>
                    <a:pt x="192622" y="96220"/>
                    <a:pt x="188556" y="95211"/>
                    <a:pt x="185019" y="93197"/>
                  </a:cubicBezTo>
                  <a:cubicBezTo>
                    <a:pt x="181512" y="91150"/>
                    <a:pt x="178750" y="88123"/>
                    <a:pt x="176733" y="84124"/>
                  </a:cubicBezTo>
                  <a:cubicBezTo>
                    <a:pt x="174746" y="80121"/>
                    <a:pt x="173753" y="75175"/>
                    <a:pt x="173753" y="69279"/>
                  </a:cubicBezTo>
                  <a:lnTo>
                    <a:pt x="173753" y="23823"/>
                  </a:lnTo>
                  <a:lnTo>
                    <a:pt x="187672" y="23823"/>
                  </a:lnTo>
                  <a:lnTo>
                    <a:pt x="187672" y="67605"/>
                  </a:lnTo>
                  <a:cubicBezTo>
                    <a:pt x="187672" y="72476"/>
                    <a:pt x="189022" y="76354"/>
                    <a:pt x="191722" y="79236"/>
                  </a:cubicBezTo>
                  <a:cubicBezTo>
                    <a:pt x="194422" y="82122"/>
                    <a:pt x="197929" y="83563"/>
                    <a:pt x="202243" y="83563"/>
                  </a:cubicBezTo>
                  <a:cubicBezTo>
                    <a:pt x="204850" y="83563"/>
                    <a:pt x="207441" y="82912"/>
                    <a:pt x="210017" y="81611"/>
                  </a:cubicBezTo>
                  <a:cubicBezTo>
                    <a:pt x="212624" y="80307"/>
                    <a:pt x="214780" y="78339"/>
                    <a:pt x="216488" y="75702"/>
                  </a:cubicBezTo>
                  <a:cubicBezTo>
                    <a:pt x="218225" y="73065"/>
                    <a:pt x="219079" y="69714"/>
                    <a:pt x="219049" y="65653"/>
                  </a:cubicBezTo>
                  <a:close/>
                  <a:moveTo>
                    <a:pt x="251717" y="95290"/>
                  </a:moveTo>
                  <a:lnTo>
                    <a:pt x="251717" y="23823"/>
                  </a:lnTo>
                  <a:lnTo>
                    <a:pt x="265170" y="23823"/>
                  </a:lnTo>
                  <a:lnTo>
                    <a:pt x="265170" y="35177"/>
                  </a:lnTo>
                  <a:lnTo>
                    <a:pt x="265914" y="35177"/>
                  </a:lnTo>
                  <a:cubicBezTo>
                    <a:pt x="267218" y="31328"/>
                    <a:pt x="269512" y="28304"/>
                    <a:pt x="272802" y="26103"/>
                  </a:cubicBezTo>
                  <a:cubicBezTo>
                    <a:pt x="276122" y="23869"/>
                    <a:pt x="279878" y="22752"/>
                    <a:pt x="284069" y="22752"/>
                  </a:cubicBezTo>
                  <a:cubicBezTo>
                    <a:pt x="284938" y="22752"/>
                    <a:pt x="285960" y="22782"/>
                    <a:pt x="287140" y="22844"/>
                  </a:cubicBezTo>
                  <a:cubicBezTo>
                    <a:pt x="288353" y="22906"/>
                    <a:pt x="289297" y="22985"/>
                    <a:pt x="289982" y="23077"/>
                  </a:cubicBezTo>
                  <a:lnTo>
                    <a:pt x="289982" y="36385"/>
                  </a:lnTo>
                  <a:cubicBezTo>
                    <a:pt x="289421" y="36231"/>
                    <a:pt x="288428" y="36058"/>
                    <a:pt x="287003" y="35874"/>
                  </a:cubicBezTo>
                  <a:cubicBezTo>
                    <a:pt x="285574" y="35655"/>
                    <a:pt x="284145" y="35547"/>
                    <a:pt x="282719" y="35547"/>
                  </a:cubicBezTo>
                  <a:cubicBezTo>
                    <a:pt x="279429" y="35547"/>
                    <a:pt x="276496" y="36244"/>
                    <a:pt x="273920" y="37640"/>
                  </a:cubicBezTo>
                  <a:cubicBezTo>
                    <a:pt x="271377" y="39006"/>
                    <a:pt x="269358" y="40912"/>
                    <a:pt x="267870" y="43365"/>
                  </a:cubicBezTo>
                  <a:cubicBezTo>
                    <a:pt x="266379" y="45783"/>
                    <a:pt x="265635" y="48544"/>
                    <a:pt x="265635" y="51646"/>
                  </a:cubicBezTo>
                  <a:lnTo>
                    <a:pt x="265635" y="95290"/>
                  </a:lnTo>
                  <a:lnTo>
                    <a:pt x="251717" y="95290"/>
                  </a:lnTo>
                  <a:close/>
                  <a:moveTo>
                    <a:pt x="322193" y="96872"/>
                  </a:moveTo>
                  <a:cubicBezTo>
                    <a:pt x="317664" y="96872"/>
                    <a:pt x="313568" y="96034"/>
                    <a:pt x="309904" y="94360"/>
                  </a:cubicBezTo>
                  <a:cubicBezTo>
                    <a:pt x="306243" y="92653"/>
                    <a:pt x="303339" y="90187"/>
                    <a:pt x="301199" y="86960"/>
                  </a:cubicBezTo>
                  <a:cubicBezTo>
                    <a:pt x="299089" y="83734"/>
                    <a:pt x="298034" y="79780"/>
                    <a:pt x="298034" y="75096"/>
                  </a:cubicBezTo>
                  <a:cubicBezTo>
                    <a:pt x="298034" y="71064"/>
                    <a:pt x="298810" y="67746"/>
                    <a:pt x="300360" y="65138"/>
                  </a:cubicBezTo>
                  <a:cubicBezTo>
                    <a:pt x="301914" y="62534"/>
                    <a:pt x="304008" y="60471"/>
                    <a:pt x="306646" y="58951"/>
                  </a:cubicBezTo>
                  <a:cubicBezTo>
                    <a:pt x="309284" y="57431"/>
                    <a:pt x="312231" y="56284"/>
                    <a:pt x="315491" y="55508"/>
                  </a:cubicBezTo>
                  <a:cubicBezTo>
                    <a:pt x="318749" y="54732"/>
                    <a:pt x="322069" y="54142"/>
                    <a:pt x="325454" y="53739"/>
                  </a:cubicBezTo>
                  <a:cubicBezTo>
                    <a:pt x="329734" y="53245"/>
                    <a:pt x="333211" y="52842"/>
                    <a:pt x="335879" y="52530"/>
                  </a:cubicBezTo>
                  <a:cubicBezTo>
                    <a:pt x="338550" y="52190"/>
                    <a:pt x="340490" y="51646"/>
                    <a:pt x="341699" y="50903"/>
                  </a:cubicBezTo>
                  <a:cubicBezTo>
                    <a:pt x="342909" y="50156"/>
                    <a:pt x="343515" y="48947"/>
                    <a:pt x="343515" y="47273"/>
                  </a:cubicBezTo>
                  <a:lnTo>
                    <a:pt x="343515" y="46946"/>
                  </a:lnTo>
                  <a:cubicBezTo>
                    <a:pt x="343515" y="42884"/>
                    <a:pt x="342368" y="39736"/>
                    <a:pt x="340071" y="37502"/>
                  </a:cubicBezTo>
                  <a:cubicBezTo>
                    <a:pt x="337803" y="35268"/>
                    <a:pt x="334421" y="34151"/>
                    <a:pt x="329921" y="34151"/>
                  </a:cubicBezTo>
                  <a:cubicBezTo>
                    <a:pt x="325235" y="34151"/>
                    <a:pt x="321541" y="35190"/>
                    <a:pt x="318844" y="37270"/>
                  </a:cubicBezTo>
                  <a:cubicBezTo>
                    <a:pt x="316173" y="39317"/>
                    <a:pt x="314328" y="41597"/>
                    <a:pt x="313302" y="44109"/>
                  </a:cubicBezTo>
                  <a:lnTo>
                    <a:pt x="300223" y="41132"/>
                  </a:lnTo>
                  <a:cubicBezTo>
                    <a:pt x="301773" y="36788"/>
                    <a:pt x="304038" y="33283"/>
                    <a:pt x="307020" y="30617"/>
                  </a:cubicBezTo>
                  <a:cubicBezTo>
                    <a:pt x="310028" y="27918"/>
                    <a:pt x="313489" y="25962"/>
                    <a:pt x="317399" y="24754"/>
                  </a:cubicBezTo>
                  <a:cubicBezTo>
                    <a:pt x="321308" y="23512"/>
                    <a:pt x="325421" y="22893"/>
                    <a:pt x="329734" y="22893"/>
                  </a:cubicBezTo>
                  <a:cubicBezTo>
                    <a:pt x="332592" y="22893"/>
                    <a:pt x="335617" y="23234"/>
                    <a:pt x="338812" y="23915"/>
                  </a:cubicBezTo>
                  <a:cubicBezTo>
                    <a:pt x="342040" y="24567"/>
                    <a:pt x="345052" y="25776"/>
                    <a:pt x="347844" y="27544"/>
                  </a:cubicBezTo>
                  <a:cubicBezTo>
                    <a:pt x="350669" y="29313"/>
                    <a:pt x="352980" y="31842"/>
                    <a:pt x="354779" y="35127"/>
                  </a:cubicBezTo>
                  <a:cubicBezTo>
                    <a:pt x="356581" y="38387"/>
                    <a:pt x="357479" y="42619"/>
                    <a:pt x="357479" y="47830"/>
                  </a:cubicBezTo>
                  <a:lnTo>
                    <a:pt x="357479" y="95290"/>
                  </a:lnTo>
                  <a:lnTo>
                    <a:pt x="343889" y="95290"/>
                  </a:lnTo>
                  <a:lnTo>
                    <a:pt x="343889" y="85519"/>
                  </a:lnTo>
                  <a:lnTo>
                    <a:pt x="343328" y="85519"/>
                  </a:lnTo>
                  <a:cubicBezTo>
                    <a:pt x="342427" y="87317"/>
                    <a:pt x="341080" y="89086"/>
                    <a:pt x="339277" y="90822"/>
                  </a:cubicBezTo>
                  <a:cubicBezTo>
                    <a:pt x="337478" y="92558"/>
                    <a:pt x="335168" y="94003"/>
                    <a:pt x="332343" y="95149"/>
                  </a:cubicBezTo>
                  <a:cubicBezTo>
                    <a:pt x="329518" y="96299"/>
                    <a:pt x="326136" y="96872"/>
                    <a:pt x="322193" y="96872"/>
                  </a:cubicBezTo>
                  <a:close/>
                  <a:moveTo>
                    <a:pt x="325221" y="85706"/>
                  </a:moveTo>
                  <a:cubicBezTo>
                    <a:pt x="329069" y="85706"/>
                    <a:pt x="332359" y="84946"/>
                    <a:pt x="335089" y="83426"/>
                  </a:cubicBezTo>
                  <a:cubicBezTo>
                    <a:pt x="337852" y="81906"/>
                    <a:pt x="339946" y="79921"/>
                    <a:pt x="341375" y="77468"/>
                  </a:cubicBezTo>
                  <a:cubicBezTo>
                    <a:pt x="342833" y="74988"/>
                    <a:pt x="343561" y="72335"/>
                    <a:pt x="343561" y="69514"/>
                  </a:cubicBezTo>
                  <a:lnTo>
                    <a:pt x="343561" y="60300"/>
                  </a:lnTo>
                  <a:cubicBezTo>
                    <a:pt x="343066" y="60798"/>
                    <a:pt x="342102" y="61263"/>
                    <a:pt x="340674" y="61696"/>
                  </a:cubicBezTo>
                  <a:cubicBezTo>
                    <a:pt x="339277" y="62099"/>
                    <a:pt x="337681" y="62456"/>
                    <a:pt x="335879" y="62767"/>
                  </a:cubicBezTo>
                  <a:cubicBezTo>
                    <a:pt x="334080" y="63045"/>
                    <a:pt x="332326" y="63310"/>
                    <a:pt x="330619" y="63556"/>
                  </a:cubicBezTo>
                  <a:cubicBezTo>
                    <a:pt x="328912" y="63776"/>
                    <a:pt x="327486" y="63959"/>
                    <a:pt x="326336" y="64116"/>
                  </a:cubicBezTo>
                  <a:cubicBezTo>
                    <a:pt x="323639" y="64457"/>
                    <a:pt x="321171" y="65030"/>
                    <a:pt x="318936" y="65836"/>
                  </a:cubicBezTo>
                  <a:cubicBezTo>
                    <a:pt x="316733" y="66645"/>
                    <a:pt x="314964" y="67808"/>
                    <a:pt x="313630" y="69328"/>
                  </a:cubicBezTo>
                  <a:cubicBezTo>
                    <a:pt x="312326" y="70815"/>
                    <a:pt x="311673" y="72800"/>
                    <a:pt x="311673" y="75283"/>
                  </a:cubicBezTo>
                  <a:cubicBezTo>
                    <a:pt x="311673" y="78725"/>
                    <a:pt x="312945" y="81329"/>
                    <a:pt x="315491" y="83098"/>
                  </a:cubicBezTo>
                  <a:cubicBezTo>
                    <a:pt x="318035" y="84838"/>
                    <a:pt x="321279" y="85706"/>
                    <a:pt x="325221" y="85706"/>
                  </a:cubicBezTo>
                  <a:close/>
                  <a:moveTo>
                    <a:pt x="389937" y="0"/>
                  </a:moveTo>
                  <a:lnTo>
                    <a:pt x="389937" y="95290"/>
                  </a:lnTo>
                  <a:lnTo>
                    <a:pt x="376018" y="95290"/>
                  </a:lnTo>
                  <a:lnTo>
                    <a:pt x="376018" y="0"/>
                  </a:lnTo>
                  <a:lnTo>
                    <a:pt x="389937" y="0"/>
                  </a:lnTo>
                  <a:close/>
                  <a:moveTo>
                    <a:pt x="521422" y="0"/>
                  </a:moveTo>
                  <a:lnTo>
                    <a:pt x="521422" y="95290"/>
                  </a:lnTo>
                  <a:lnTo>
                    <a:pt x="508202" y="95290"/>
                  </a:lnTo>
                  <a:lnTo>
                    <a:pt x="459741" y="25405"/>
                  </a:lnTo>
                  <a:lnTo>
                    <a:pt x="458857" y="25405"/>
                  </a:lnTo>
                  <a:lnTo>
                    <a:pt x="458857" y="95290"/>
                  </a:lnTo>
                  <a:lnTo>
                    <a:pt x="444473" y="95290"/>
                  </a:lnTo>
                  <a:lnTo>
                    <a:pt x="444473" y="0"/>
                  </a:lnTo>
                  <a:lnTo>
                    <a:pt x="457788" y="0"/>
                  </a:lnTo>
                  <a:lnTo>
                    <a:pt x="506294" y="69980"/>
                  </a:lnTo>
                  <a:lnTo>
                    <a:pt x="507179" y="69980"/>
                  </a:lnTo>
                  <a:lnTo>
                    <a:pt x="507179" y="0"/>
                  </a:lnTo>
                  <a:lnTo>
                    <a:pt x="521422" y="0"/>
                  </a:lnTo>
                  <a:close/>
                  <a:moveTo>
                    <a:pt x="572104" y="96731"/>
                  </a:moveTo>
                  <a:cubicBezTo>
                    <a:pt x="565062" y="96731"/>
                    <a:pt x="558992" y="95228"/>
                    <a:pt x="553903" y="92217"/>
                  </a:cubicBezTo>
                  <a:cubicBezTo>
                    <a:pt x="548846" y="89178"/>
                    <a:pt x="544936" y="84913"/>
                    <a:pt x="542173" y="79423"/>
                  </a:cubicBezTo>
                  <a:cubicBezTo>
                    <a:pt x="539440" y="73900"/>
                    <a:pt x="538077" y="67434"/>
                    <a:pt x="538077" y="60022"/>
                  </a:cubicBezTo>
                  <a:cubicBezTo>
                    <a:pt x="538077" y="52701"/>
                    <a:pt x="539440" y="46248"/>
                    <a:pt x="542173" y="40666"/>
                  </a:cubicBezTo>
                  <a:cubicBezTo>
                    <a:pt x="544936" y="35081"/>
                    <a:pt x="548784" y="30725"/>
                    <a:pt x="553719" y="27590"/>
                  </a:cubicBezTo>
                  <a:cubicBezTo>
                    <a:pt x="558684" y="24459"/>
                    <a:pt x="564488" y="22893"/>
                    <a:pt x="571128" y="22893"/>
                  </a:cubicBezTo>
                  <a:cubicBezTo>
                    <a:pt x="575162" y="22893"/>
                    <a:pt x="579072" y="23558"/>
                    <a:pt x="582860" y="24891"/>
                  </a:cubicBezTo>
                  <a:cubicBezTo>
                    <a:pt x="586645" y="26228"/>
                    <a:pt x="590044" y="28321"/>
                    <a:pt x="593052" y="31174"/>
                  </a:cubicBezTo>
                  <a:cubicBezTo>
                    <a:pt x="596064" y="34027"/>
                    <a:pt x="598437" y="37735"/>
                    <a:pt x="600177" y="42294"/>
                  </a:cubicBezTo>
                  <a:cubicBezTo>
                    <a:pt x="601914" y="46821"/>
                    <a:pt x="602782" y="52327"/>
                    <a:pt x="602782" y="58810"/>
                  </a:cubicBezTo>
                  <a:lnTo>
                    <a:pt x="602782" y="63743"/>
                  </a:lnTo>
                  <a:lnTo>
                    <a:pt x="545942" y="63743"/>
                  </a:lnTo>
                  <a:lnTo>
                    <a:pt x="545942" y="53320"/>
                  </a:lnTo>
                  <a:lnTo>
                    <a:pt x="589143" y="53320"/>
                  </a:lnTo>
                  <a:cubicBezTo>
                    <a:pt x="589143" y="49661"/>
                    <a:pt x="588399" y="46418"/>
                    <a:pt x="586908" y="43598"/>
                  </a:cubicBezTo>
                  <a:cubicBezTo>
                    <a:pt x="585420" y="40742"/>
                    <a:pt x="583325" y="38495"/>
                    <a:pt x="580625" y="36850"/>
                  </a:cubicBezTo>
                  <a:cubicBezTo>
                    <a:pt x="577954" y="35206"/>
                    <a:pt x="574821" y="34384"/>
                    <a:pt x="571219" y="34384"/>
                  </a:cubicBezTo>
                  <a:cubicBezTo>
                    <a:pt x="567310" y="34384"/>
                    <a:pt x="563898" y="35347"/>
                    <a:pt x="560978" y="37270"/>
                  </a:cubicBezTo>
                  <a:cubicBezTo>
                    <a:pt x="558094" y="39160"/>
                    <a:pt x="555859" y="41643"/>
                    <a:pt x="554276" y="44712"/>
                  </a:cubicBezTo>
                  <a:cubicBezTo>
                    <a:pt x="552726" y="47755"/>
                    <a:pt x="551949" y="51057"/>
                    <a:pt x="551949" y="54624"/>
                  </a:cubicBezTo>
                  <a:lnTo>
                    <a:pt x="551949" y="62767"/>
                  </a:lnTo>
                  <a:cubicBezTo>
                    <a:pt x="551949" y="67543"/>
                    <a:pt x="552785" y="71608"/>
                    <a:pt x="554463" y="74955"/>
                  </a:cubicBezTo>
                  <a:cubicBezTo>
                    <a:pt x="556170" y="78306"/>
                    <a:pt x="558543" y="80864"/>
                    <a:pt x="561584" y="82633"/>
                  </a:cubicBezTo>
                  <a:cubicBezTo>
                    <a:pt x="564626" y="84369"/>
                    <a:pt x="568178" y="85241"/>
                    <a:pt x="572245" y="85241"/>
                  </a:cubicBezTo>
                  <a:cubicBezTo>
                    <a:pt x="574883" y="85241"/>
                    <a:pt x="577289" y="84867"/>
                    <a:pt x="579462" y="84124"/>
                  </a:cubicBezTo>
                  <a:cubicBezTo>
                    <a:pt x="581634" y="83347"/>
                    <a:pt x="583509" y="82201"/>
                    <a:pt x="585092" y="80681"/>
                  </a:cubicBezTo>
                  <a:cubicBezTo>
                    <a:pt x="586675" y="79161"/>
                    <a:pt x="587887" y="77284"/>
                    <a:pt x="588723" y="75050"/>
                  </a:cubicBezTo>
                  <a:lnTo>
                    <a:pt x="601897" y="77422"/>
                  </a:lnTo>
                  <a:cubicBezTo>
                    <a:pt x="600842" y="81300"/>
                    <a:pt x="598951" y="84697"/>
                    <a:pt x="596218" y="87612"/>
                  </a:cubicBezTo>
                  <a:cubicBezTo>
                    <a:pt x="593518" y="90498"/>
                    <a:pt x="590119" y="92745"/>
                    <a:pt x="586023" y="94360"/>
                  </a:cubicBezTo>
                  <a:cubicBezTo>
                    <a:pt x="581959" y="95942"/>
                    <a:pt x="577318" y="96731"/>
                    <a:pt x="572104" y="96731"/>
                  </a:cubicBezTo>
                  <a:close/>
                  <a:moveTo>
                    <a:pt x="651603" y="23823"/>
                  </a:moveTo>
                  <a:lnTo>
                    <a:pt x="651603" y="34990"/>
                  </a:lnTo>
                  <a:lnTo>
                    <a:pt x="612548" y="34990"/>
                  </a:lnTo>
                  <a:lnTo>
                    <a:pt x="612548" y="23823"/>
                  </a:lnTo>
                  <a:lnTo>
                    <a:pt x="651603" y="23823"/>
                  </a:lnTo>
                  <a:close/>
                  <a:moveTo>
                    <a:pt x="623022" y="6699"/>
                  </a:moveTo>
                  <a:lnTo>
                    <a:pt x="636941" y="6699"/>
                  </a:lnTo>
                  <a:lnTo>
                    <a:pt x="636941" y="74307"/>
                  </a:lnTo>
                  <a:cubicBezTo>
                    <a:pt x="636941" y="77002"/>
                    <a:pt x="637344" y="79037"/>
                    <a:pt x="638150" y="80399"/>
                  </a:cubicBezTo>
                  <a:cubicBezTo>
                    <a:pt x="638956" y="81736"/>
                    <a:pt x="639995" y="82650"/>
                    <a:pt x="641270" y="83144"/>
                  </a:cubicBezTo>
                  <a:cubicBezTo>
                    <a:pt x="642571" y="83609"/>
                    <a:pt x="643984" y="83845"/>
                    <a:pt x="645504" y="83845"/>
                  </a:cubicBezTo>
                  <a:cubicBezTo>
                    <a:pt x="646622" y="83845"/>
                    <a:pt x="647602" y="83766"/>
                    <a:pt x="648437" y="83609"/>
                  </a:cubicBezTo>
                  <a:cubicBezTo>
                    <a:pt x="649276" y="83455"/>
                    <a:pt x="649928" y="83331"/>
                    <a:pt x="650394" y="83239"/>
                  </a:cubicBezTo>
                  <a:lnTo>
                    <a:pt x="652907" y="94730"/>
                  </a:lnTo>
                  <a:cubicBezTo>
                    <a:pt x="652101" y="95041"/>
                    <a:pt x="650951" y="95352"/>
                    <a:pt x="649463" y="95660"/>
                  </a:cubicBezTo>
                  <a:cubicBezTo>
                    <a:pt x="647972" y="96004"/>
                    <a:pt x="646110" y="96187"/>
                    <a:pt x="643875" y="96220"/>
                  </a:cubicBezTo>
                  <a:cubicBezTo>
                    <a:pt x="640215" y="96283"/>
                    <a:pt x="636800" y="95631"/>
                    <a:pt x="633634" y="94265"/>
                  </a:cubicBezTo>
                  <a:cubicBezTo>
                    <a:pt x="630468" y="92902"/>
                    <a:pt x="627909" y="90793"/>
                    <a:pt x="625952" y="87940"/>
                  </a:cubicBezTo>
                  <a:cubicBezTo>
                    <a:pt x="623999" y="85083"/>
                    <a:pt x="623022" y="81503"/>
                    <a:pt x="623022" y="77189"/>
                  </a:cubicBezTo>
                  <a:lnTo>
                    <a:pt x="623022" y="6699"/>
                  </a:lnTo>
                  <a:close/>
                  <a:moveTo>
                    <a:pt x="682501" y="95290"/>
                  </a:moveTo>
                  <a:lnTo>
                    <a:pt x="661461" y="23823"/>
                  </a:lnTo>
                  <a:lnTo>
                    <a:pt x="675845" y="23823"/>
                  </a:lnTo>
                  <a:lnTo>
                    <a:pt x="689858" y="76305"/>
                  </a:lnTo>
                  <a:lnTo>
                    <a:pt x="690556" y="76305"/>
                  </a:lnTo>
                  <a:lnTo>
                    <a:pt x="704615" y="23823"/>
                  </a:lnTo>
                  <a:lnTo>
                    <a:pt x="718999" y="23823"/>
                  </a:lnTo>
                  <a:lnTo>
                    <a:pt x="732963" y="76072"/>
                  </a:lnTo>
                  <a:lnTo>
                    <a:pt x="733661" y="76072"/>
                  </a:lnTo>
                  <a:lnTo>
                    <a:pt x="747580" y="23823"/>
                  </a:lnTo>
                  <a:lnTo>
                    <a:pt x="761967" y="23823"/>
                  </a:lnTo>
                  <a:lnTo>
                    <a:pt x="740970" y="95290"/>
                  </a:lnTo>
                  <a:lnTo>
                    <a:pt x="726773" y="95290"/>
                  </a:lnTo>
                  <a:lnTo>
                    <a:pt x="712248" y="43690"/>
                  </a:lnTo>
                  <a:lnTo>
                    <a:pt x="711176" y="43690"/>
                  </a:lnTo>
                  <a:lnTo>
                    <a:pt x="696655" y="95290"/>
                  </a:lnTo>
                  <a:lnTo>
                    <a:pt x="682501" y="95290"/>
                  </a:lnTo>
                  <a:close/>
                  <a:moveTo>
                    <a:pt x="803116" y="96731"/>
                  </a:moveTo>
                  <a:cubicBezTo>
                    <a:pt x="796414" y="96731"/>
                    <a:pt x="790564" y="95195"/>
                    <a:pt x="785566" y="92126"/>
                  </a:cubicBezTo>
                  <a:cubicBezTo>
                    <a:pt x="780572" y="89053"/>
                    <a:pt x="776691" y="84759"/>
                    <a:pt x="773929" y="79236"/>
                  </a:cubicBezTo>
                  <a:cubicBezTo>
                    <a:pt x="771166" y="73717"/>
                    <a:pt x="769786" y="67264"/>
                    <a:pt x="769786" y="59881"/>
                  </a:cubicBezTo>
                  <a:cubicBezTo>
                    <a:pt x="769786" y="52468"/>
                    <a:pt x="771166" y="45986"/>
                    <a:pt x="773929" y="40434"/>
                  </a:cubicBezTo>
                  <a:cubicBezTo>
                    <a:pt x="776691" y="34882"/>
                    <a:pt x="780572" y="30568"/>
                    <a:pt x="785566" y="27498"/>
                  </a:cubicBezTo>
                  <a:cubicBezTo>
                    <a:pt x="790564" y="24426"/>
                    <a:pt x="796414" y="22893"/>
                    <a:pt x="803116" y="22893"/>
                  </a:cubicBezTo>
                  <a:cubicBezTo>
                    <a:pt x="809821" y="22893"/>
                    <a:pt x="815671" y="24426"/>
                    <a:pt x="820668" y="27498"/>
                  </a:cubicBezTo>
                  <a:cubicBezTo>
                    <a:pt x="825663" y="30568"/>
                    <a:pt x="829543" y="34882"/>
                    <a:pt x="832306" y="40434"/>
                  </a:cubicBezTo>
                  <a:cubicBezTo>
                    <a:pt x="835065" y="45986"/>
                    <a:pt x="836448" y="52468"/>
                    <a:pt x="836448" y="59881"/>
                  </a:cubicBezTo>
                  <a:cubicBezTo>
                    <a:pt x="836448" y="67264"/>
                    <a:pt x="835065" y="73717"/>
                    <a:pt x="832306" y="79236"/>
                  </a:cubicBezTo>
                  <a:cubicBezTo>
                    <a:pt x="829543" y="84759"/>
                    <a:pt x="825663" y="89053"/>
                    <a:pt x="820668" y="92126"/>
                  </a:cubicBezTo>
                  <a:cubicBezTo>
                    <a:pt x="815671" y="95195"/>
                    <a:pt x="809821" y="96731"/>
                    <a:pt x="803116" y="96731"/>
                  </a:cubicBezTo>
                  <a:close/>
                  <a:moveTo>
                    <a:pt x="803165" y="85054"/>
                  </a:moveTo>
                  <a:cubicBezTo>
                    <a:pt x="807507" y="85054"/>
                    <a:pt x="811109" y="83904"/>
                    <a:pt x="813963" y="81611"/>
                  </a:cubicBezTo>
                  <a:cubicBezTo>
                    <a:pt x="816818" y="79315"/>
                    <a:pt x="818928" y="76259"/>
                    <a:pt x="820295" y="72443"/>
                  </a:cubicBezTo>
                  <a:cubicBezTo>
                    <a:pt x="821691" y="68630"/>
                    <a:pt x="822389" y="64424"/>
                    <a:pt x="822389" y="59835"/>
                  </a:cubicBezTo>
                  <a:cubicBezTo>
                    <a:pt x="822389" y="55275"/>
                    <a:pt x="821691" y="51089"/>
                    <a:pt x="820295" y="47273"/>
                  </a:cubicBezTo>
                  <a:cubicBezTo>
                    <a:pt x="818928" y="43424"/>
                    <a:pt x="816818" y="40339"/>
                    <a:pt x="813963" y="38013"/>
                  </a:cubicBezTo>
                  <a:cubicBezTo>
                    <a:pt x="811109" y="35687"/>
                    <a:pt x="807507" y="34525"/>
                    <a:pt x="803165" y="34525"/>
                  </a:cubicBezTo>
                  <a:cubicBezTo>
                    <a:pt x="798786" y="34525"/>
                    <a:pt x="795155" y="35687"/>
                    <a:pt x="792271" y="38013"/>
                  </a:cubicBezTo>
                  <a:cubicBezTo>
                    <a:pt x="789417" y="40339"/>
                    <a:pt x="787290" y="43424"/>
                    <a:pt x="785894" y="47273"/>
                  </a:cubicBezTo>
                  <a:cubicBezTo>
                    <a:pt x="784527" y="51089"/>
                    <a:pt x="783845" y="55275"/>
                    <a:pt x="783845" y="59835"/>
                  </a:cubicBezTo>
                  <a:cubicBezTo>
                    <a:pt x="783845" y="64424"/>
                    <a:pt x="784527" y="68630"/>
                    <a:pt x="785894" y="72443"/>
                  </a:cubicBezTo>
                  <a:cubicBezTo>
                    <a:pt x="787290" y="76259"/>
                    <a:pt x="789417" y="79315"/>
                    <a:pt x="792271" y="81611"/>
                  </a:cubicBezTo>
                  <a:cubicBezTo>
                    <a:pt x="795155" y="83904"/>
                    <a:pt x="798786" y="85054"/>
                    <a:pt x="803165" y="85054"/>
                  </a:cubicBezTo>
                  <a:close/>
                  <a:moveTo>
                    <a:pt x="851985" y="95290"/>
                  </a:moveTo>
                  <a:lnTo>
                    <a:pt x="851985" y="23823"/>
                  </a:lnTo>
                  <a:lnTo>
                    <a:pt x="865438" y="23823"/>
                  </a:lnTo>
                  <a:lnTo>
                    <a:pt x="865438" y="35177"/>
                  </a:lnTo>
                  <a:lnTo>
                    <a:pt x="866182" y="35177"/>
                  </a:lnTo>
                  <a:cubicBezTo>
                    <a:pt x="867487" y="31328"/>
                    <a:pt x="869781" y="28304"/>
                    <a:pt x="873071" y="26103"/>
                  </a:cubicBezTo>
                  <a:cubicBezTo>
                    <a:pt x="876394" y="23869"/>
                    <a:pt x="880147" y="22752"/>
                    <a:pt x="884338" y="22752"/>
                  </a:cubicBezTo>
                  <a:cubicBezTo>
                    <a:pt x="885207" y="22752"/>
                    <a:pt x="886229" y="22782"/>
                    <a:pt x="887409" y="22844"/>
                  </a:cubicBezTo>
                  <a:cubicBezTo>
                    <a:pt x="888621" y="22906"/>
                    <a:pt x="889565" y="22985"/>
                    <a:pt x="890250" y="23077"/>
                  </a:cubicBezTo>
                  <a:lnTo>
                    <a:pt x="890250" y="36385"/>
                  </a:lnTo>
                  <a:cubicBezTo>
                    <a:pt x="889690" y="36231"/>
                    <a:pt x="888697" y="36058"/>
                    <a:pt x="887271" y="35874"/>
                  </a:cubicBezTo>
                  <a:cubicBezTo>
                    <a:pt x="885842" y="35655"/>
                    <a:pt x="884413" y="35547"/>
                    <a:pt x="882988" y="35547"/>
                  </a:cubicBezTo>
                  <a:cubicBezTo>
                    <a:pt x="879698" y="35547"/>
                    <a:pt x="876764" y="36244"/>
                    <a:pt x="874189" y="37640"/>
                  </a:cubicBezTo>
                  <a:cubicBezTo>
                    <a:pt x="871645" y="39006"/>
                    <a:pt x="869627" y="40912"/>
                    <a:pt x="868139" y="43365"/>
                  </a:cubicBezTo>
                  <a:cubicBezTo>
                    <a:pt x="866648" y="45783"/>
                    <a:pt x="865904" y="48544"/>
                    <a:pt x="865904" y="51646"/>
                  </a:cubicBezTo>
                  <a:lnTo>
                    <a:pt x="865904" y="95290"/>
                  </a:lnTo>
                  <a:lnTo>
                    <a:pt x="851985" y="95290"/>
                  </a:lnTo>
                  <a:close/>
                  <a:moveTo>
                    <a:pt x="915095" y="71047"/>
                  </a:moveTo>
                  <a:lnTo>
                    <a:pt x="915003" y="54067"/>
                  </a:lnTo>
                  <a:lnTo>
                    <a:pt x="917425" y="54067"/>
                  </a:lnTo>
                  <a:lnTo>
                    <a:pt x="945914" y="23823"/>
                  </a:lnTo>
                  <a:lnTo>
                    <a:pt x="962578" y="23823"/>
                  </a:lnTo>
                  <a:lnTo>
                    <a:pt x="930085" y="58253"/>
                  </a:lnTo>
                  <a:lnTo>
                    <a:pt x="927899" y="58253"/>
                  </a:lnTo>
                  <a:lnTo>
                    <a:pt x="915095" y="71047"/>
                  </a:lnTo>
                  <a:close/>
                  <a:moveTo>
                    <a:pt x="902294" y="95290"/>
                  </a:moveTo>
                  <a:lnTo>
                    <a:pt x="902294" y="0"/>
                  </a:lnTo>
                  <a:lnTo>
                    <a:pt x="916212" y="0"/>
                  </a:lnTo>
                  <a:lnTo>
                    <a:pt x="916212" y="95290"/>
                  </a:lnTo>
                  <a:lnTo>
                    <a:pt x="902294" y="95290"/>
                  </a:lnTo>
                  <a:close/>
                  <a:moveTo>
                    <a:pt x="947451" y="95290"/>
                  </a:moveTo>
                  <a:lnTo>
                    <a:pt x="921846" y="61325"/>
                  </a:lnTo>
                  <a:lnTo>
                    <a:pt x="931435" y="51600"/>
                  </a:lnTo>
                  <a:lnTo>
                    <a:pt x="964535" y="95290"/>
                  </a:lnTo>
                  <a:lnTo>
                    <a:pt x="947451" y="95290"/>
                  </a:lnTo>
                  <a:close/>
                  <a:moveTo>
                    <a:pt x="1012530" y="48993"/>
                  </a:moveTo>
                  <a:lnTo>
                    <a:pt x="1012530" y="61044"/>
                  </a:lnTo>
                  <a:lnTo>
                    <a:pt x="970260" y="61044"/>
                  </a:lnTo>
                  <a:lnTo>
                    <a:pt x="970260" y="48993"/>
                  </a:lnTo>
                  <a:lnTo>
                    <a:pt x="1012530" y="48993"/>
                  </a:lnTo>
                  <a:close/>
                  <a:moveTo>
                    <a:pt x="1032196" y="95290"/>
                  </a:moveTo>
                  <a:lnTo>
                    <a:pt x="1032196" y="0"/>
                  </a:lnTo>
                  <a:lnTo>
                    <a:pt x="1046115" y="0"/>
                  </a:lnTo>
                  <a:lnTo>
                    <a:pt x="1046115" y="35409"/>
                  </a:lnTo>
                  <a:lnTo>
                    <a:pt x="1046954" y="35409"/>
                  </a:lnTo>
                  <a:cubicBezTo>
                    <a:pt x="1047760" y="33919"/>
                    <a:pt x="1048923" y="32196"/>
                    <a:pt x="1050444" y="30243"/>
                  </a:cubicBezTo>
                  <a:cubicBezTo>
                    <a:pt x="1051965" y="28288"/>
                    <a:pt x="1054075" y="26581"/>
                    <a:pt x="1056776" y="25124"/>
                  </a:cubicBezTo>
                  <a:cubicBezTo>
                    <a:pt x="1059476" y="23637"/>
                    <a:pt x="1063045" y="22893"/>
                    <a:pt x="1067482" y="22893"/>
                  </a:cubicBezTo>
                  <a:cubicBezTo>
                    <a:pt x="1073253" y="22893"/>
                    <a:pt x="1078405" y="24351"/>
                    <a:pt x="1082938" y="27266"/>
                  </a:cubicBezTo>
                  <a:cubicBezTo>
                    <a:pt x="1087467" y="30181"/>
                    <a:pt x="1091023" y="34384"/>
                    <a:pt x="1093598" y="39874"/>
                  </a:cubicBezTo>
                  <a:cubicBezTo>
                    <a:pt x="1096204" y="45364"/>
                    <a:pt x="1097508" y="51970"/>
                    <a:pt x="1097508" y="59694"/>
                  </a:cubicBezTo>
                  <a:cubicBezTo>
                    <a:pt x="1097508" y="67418"/>
                    <a:pt x="1096220" y="74041"/>
                    <a:pt x="1093644" y="79564"/>
                  </a:cubicBezTo>
                  <a:cubicBezTo>
                    <a:pt x="1091068" y="85054"/>
                    <a:pt x="1087529" y="89286"/>
                    <a:pt x="1083029" y="92267"/>
                  </a:cubicBezTo>
                  <a:cubicBezTo>
                    <a:pt x="1078530" y="95211"/>
                    <a:pt x="1073394" y="96685"/>
                    <a:pt x="1067623" y="96685"/>
                  </a:cubicBezTo>
                  <a:cubicBezTo>
                    <a:pt x="1063278" y="96685"/>
                    <a:pt x="1059725" y="95955"/>
                    <a:pt x="1056962" y="94497"/>
                  </a:cubicBezTo>
                  <a:cubicBezTo>
                    <a:pt x="1054229" y="93040"/>
                    <a:pt x="1052089" y="91333"/>
                    <a:pt x="1050539" y="89381"/>
                  </a:cubicBezTo>
                  <a:cubicBezTo>
                    <a:pt x="1048986" y="87425"/>
                    <a:pt x="1047789" y="85689"/>
                    <a:pt x="1046954" y="84169"/>
                  </a:cubicBezTo>
                  <a:lnTo>
                    <a:pt x="1045790" y="84169"/>
                  </a:lnTo>
                  <a:lnTo>
                    <a:pt x="1045790" y="95290"/>
                  </a:lnTo>
                  <a:lnTo>
                    <a:pt x="1032196" y="95290"/>
                  </a:lnTo>
                  <a:close/>
                  <a:moveTo>
                    <a:pt x="1045836" y="59557"/>
                  </a:moveTo>
                  <a:cubicBezTo>
                    <a:pt x="1045836" y="64581"/>
                    <a:pt x="1046564" y="68987"/>
                    <a:pt x="1048025" y="72770"/>
                  </a:cubicBezTo>
                  <a:cubicBezTo>
                    <a:pt x="1049484" y="76554"/>
                    <a:pt x="1051594" y="79515"/>
                    <a:pt x="1054354" y="81657"/>
                  </a:cubicBezTo>
                  <a:cubicBezTo>
                    <a:pt x="1057116" y="83766"/>
                    <a:pt x="1060499" y="84821"/>
                    <a:pt x="1064503" y="84821"/>
                  </a:cubicBezTo>
                  <a:cubicBezTo>
                    <a:pt x="1068662" y="84821"/>
                    <a:pt x="1072136" y="83721"/>
                    <a:pt x="1074931" y="81516"/>
                  </a:cubicBezTo>
                  <a:cubicBezTo>
                    <a:pt x="1077724" y="79282"/>
                    <a:pt x="1079834" y="76259"/>
                    <a:pt x="1081263" y="72443"/>
                  </a:cubicBezTo>
                  <a:cubicBezTo>
                    <a:pt x="1082721" y="68630"/>
                    <a:pt x="1083449" y="64332"/>
                    <a:pt x="1083449" y="59557"/>
                  </a:cubicBezTo>
                  <a:cubicBezTo>
                    <a:pt x="1083449" y="54840"/>
                    <a:pt x="1082734" y="50608"/>
                    <a:pt x="1081309" y="46854"/>
                  </a:cubicBezTo>
                  <a:cubicBezTo>
                    <a:pt x="1079913" y="43100"/>
                    <a:pt x="1077802" y="40139"/>
                    <a:pt x="1074977" y="37967"/>
                  </a:cubicBezTo>
                  <a:cubicBezTo>
                    <a:pt x="1072185" y="35796"/>
                    <a:pt x="1068692" y="34711"/>
                    <a:pt x="1064503" y="34711"/>
                  </a:cubicBezTo>
                  <a:cubicBezTo>
                    <a:pt x="1060469" y="34711"/>
                    <a:pt x="1057054" y="35750"/>
                    <a:pt x="1054262" y="37826"/>
                  </a:cubicBezTo>
                  <a:cubicBezTo>
                    <a:pt x="1051499" y="39906"/>
                    <a:pt x="1049405" y="42805"/>
                    <a:pt x="1047976" y="46526"/>
                  </a:cubicBezTo>
                  <a:cubicBezTo>
                    <a:pt x="1046551" y="50251"/>
                    <a:pt x="1045836" y="54594"/>
                    <a:pt x="1045836" y="59557"/>
                  </a:cubicBezTo>
                  <a:close/>
                  <a:moveTo>
                    <a:pt x="1133948" y="96872"/>
                  </a:moveTo>
                  <a:cubicBezTo>
                    <a:pt x="1129415" y="96872"/>
                    <a:pt x="1125319" y="96034"/>
                    <a:pt x="1121658" y="94360"/>
                  </a:cubicBezTo>
                  <a:cubicBezTo>
                    <a:pt x="1117994" y="92653"/>
                    <a:pt x="1115094" y="90187"/>
                    <a:pt x="1112950" y="86960"/>
                  </a:cubicBezTo>
                  <a:cubicBezTo>
                    <a:pt x="1110840" y="83734"/>
                    <a:pt x="1109785" y="79780"/>
                    <a:pt x="1109785" y="75096"/>
                  </a:cubicBezTo>
                  <a:cubicBezTo>
                    <a:pt x="1109785" y="71064"/>
                    <a:pt x="1110561" y="67746"/>
                    <a:pt x="1112115" y="65138"/>
                  </a:cubicBezTo>
                  <a:cubicBezTo>
                    <a:pt x="1113665" y="62534"/>
                    <a:pt x="1115759" y="60471"/>
                    <a:pt x="1118397" y="58951"/>
                  </a:cubicBezTo>
                  <a:cubicBezTo>
                    <a:pt x="1121035" y="57431"/>
                    <a:pt x="1123985" y="56284"/>
                    <a:pt x="1127242" y="55508"/>
                  </a:cubicBezTo>
                  <a:cubicBezTo>
                    <a:pt x="1130500" y="54732"/>
                    <a:pt x="1133823" y="54142"/>
                    <a:pt x="1137205" y="53739"/>
                  </a:cubicBezTo>
                  <a:cubicBezTo>
                    <a:pt x="1141489" y="53245"/>
                    <a:pt x="1144962" y="52842"/>
                    <a:pt x="1147633" y="52530"/>
                  </a:cubicBezTo>
                  <a:cubicBezTo>
                    <a:pt x="1150301" y="52190"/>
                    <a:pt x="1152241" y="51646"/>
                    <a:pt x="1153450" y="50903"/>
                  </a:cubicBezTo>
                  <a:cubicBezTo>
                    <a:pt x="1154663" y="50156"/>
                    <a:pt x="1155266" y="48947"/>
                    <a:pt x="1155266" y="47273"/>
                  </a:cubicBezTo>
                  <a:lnTo>
                    <a:pt x="1155266" y="46946"/>
                  </a:lnTo>
                  <a:cubicBezTo>
                    <a:pt x="1155266" y="42884"/>
                    <a:pt x="1154119" y="39736"/>
                    <a:pt x="1151822" y="37502"/>
                  </a:cubicBezTo>
                  <a:cubicBezTo>
                    <a:pt x="1149557" y="35268"/>
                    <a:pt x="1146175" y="34151"/>
                    <a:pt x="1141672" y="34151"/>
                  </a:cubicBezTo>
                  <a:cubicBezTo>
                    <a:pt x="1136989" y="34151"/>
                    <a:pt x="1133295" y="35190"/>
                    <a:pt x="1130595" y="37270"/>
                  </a:cubicBezTo>
                  <a:cubicBezTo>
                    <a:pt x="1127924" y="39317"/>
                    <a:pt x="1126079" y="41597"/>
                    <a:pt x="1125053" y="44109"/>
                  </a:cubicBezTo>
                  <a:lnTo>
                    <a:pt x="1111974" y="41132"/>
                  </a:lnTo>
                  <a:cubicBezTo>
                    <a:pt x="1113524" y="36788"/>
                    <a:pt x="1115792" y="33283"/>
                    <a:pt x="1118771" y="30617"/>
                  </a:cubicBezTo>
                  <a:cubicBezTo>
                    <a:pt x="1121779" y="27918"/>
                    <a:pt x="1125240" y="25962"/>
                    <a:pt x="1129150" y="24754"/>
                  </a:cubicBezTo>
                  <a:cubicBezTo>
                    <a:pt x="1133063" y="23512"/>
                    <a:pt x="1137172" y="22893"/>
                    <a:pt x="1141489" y="22893"/>
                  </a:cubicBezTo>
                  <a:cubicBezTo>
                    <a:pt x="1144343" y="22893"/>
                    <a:pt x="1147368" y="23234"/>
                    <a:pt x="1150566" y="23915"/>
                  </a:cubicBezTo>
                  <a:cubicBezTo>
                    <a:pt x="1153791" y="24567"/>
                    <a:pt x="1156803" y="25776"/>
                    <a:pt x="1159595" y="27544"/>
                  </a:cubicBezTo>
                  <a:cubicBezTo>
                    <a:pt x="1162420" y="29313"/>
                    <a:pt x="1164730" y="31842"/>
                    <a:pt x="1166533" y="35127"/>
                  </a:cubicBezTo>
                  <a:cubicBezTo>
                    <a:pt x="1168332" y="38387"/>
                    <a:pt x="1169233" y="42619"/>
                    <a:pt x="1169233" y="47830"/>
                  </a:cubicBezTo>
                  <a:lnTo>
                    <a:pt x="1169233" y="95290"/>
                  </a:lnTo>
                  <a:lnTo>
                    <a:pt x="1155640" y="95290"/>
                  </a:lnTo>
                  <a:lnTo>
                    <a:pt x="1155640" y="85519"/>
                  </a:lnTo>
                  <a:lnTo>
                    <a:pt x="1155079" y="85519"/>
                  </a:lnTo>
                  <a:cubicBezTo>
                    <a:pt x="1154181" y="87317"/>
                    <a:pt x="1152831" y="89086"/>
                    <a:pt x="1151032" y="90822"/>
                  </a:cubicBezTo>
                  <a:cubicBezTo>
                    <a:pt x="1149229" y="92558"/>
                    <a:pt x="1146919" y="94003"/>
                    <a:pt x="1144094" y="95149"/>
                  </a:cubicBezTo>
                  <a:cubicBezTo>
                    <a:pt x="1141269" y="96299"/>
                    <a:pt x="1137887" y="96872"/>
                    <a:pt x="1133948" y="96872"/>
                  </a:cubicBezTo>
                  <a:close/>
                  <a:moveTo>
                    <a:pt x="1136972" y="85706"/>
                  </a:moveTo>
                  <a:cubicBezTo>
                    <a:pt x="1140820" y="85706"/>
                    <a:pt x="1144110" y="84946"/>
                    <a:pt x="1146840" y="83426"/>
                  </a:cubicBezTo>
                  <a:cubicBezTo>
                    <a:pt x="1149603" y="81906"/>
                    <a:pt x="1151697" y="79921"/>
                    <a:pt x="1153126" y="77468"/>
                  </a:cubicBezTo>
                  <a:cubicBezTo>
                    <a:pt x="1154584" y="74988"/>
                    <a:pt x="1155312" y="72335"/>
                    <a:pt x="1155312" y="69514"/>
                  </a:cubicBezTo>
                  <a:lnTo>
                    <a:pt x="1155312" y="60300"/>
                  </a:lnTo>
                  <a:cubicBezTo>
                    <a:pt x="1154817" y="60798"/>
                    <a:pt x="1153853" y="61263"/>
                    <a:pt x="1152428" y="61696"/>
                  </a:cubicBezTo>
                  <a:cubicBezTo>
                    <a:pt x="1151032" y="62099"/>
                    <a:pt x="1149432" y="62456"/>
                    <a:pt x="1147633" y="62767"/>
                  </a:cubicBezTo>
                  <a:cubicBezTo>
                    <a:pt x="1145831" y="63045"/>
                    <a:pt x="1144077" y="63310"/>
                    <a:pt x="1142373" y="63556"/>
                  </a:cubicBezTo>
                  <a:cubicBezTo>
                    <a:pt x="1140666" y="63776"/>
                    <a:pt x="1139237" y="63959"/>
                    <a:pt x="1138090" y="64116"/>
                  </a:cubicBezTo>
                  <a:cubicBezTo>
                    <a:pt x="1135390" y="64457"/>
                    <a:pt x="1132922" y="65030"/>
                    <a:pt x="1130687" y="65836"/>
                  </a:cubicBezTo>
                  <a:cubicBezTo>
                    <a:pt x="1128484" y="66645"/>
                    <a:pt x="1126715" y="67808"/>
                    <a:pt x="1125381" y="69328"/>
                  </a:cubicBezTo>
                  <a:cubicBezTo>
                    <a:pt x="1124077" y="70815"/>
                    <a:pt x="1123424" y="72800"/>
                    <a:pt x="1123424" y="75283"/>
                  </a:cubicBezTo>
                  <a:cubicBezTo>
                    <a:pt x="1123424" y="78725"/>
                    <a:pt x="1124699" y="81329"/>
                    <a:pt x="1127242" y="83098"/>
                  </a:cubicBezTo>
                  <a:cubicBezTo>
                    <a:pt x="1129789" y="84838"/>
                    <a:pt x="1133030" y="85706"/>
                    <a:pt x="1136972" y="85706"/>
                  </a:cubicBezTo>
                  <a:close/>
                  <a:moveTo>
                    <a:pt x="1241352" y="41269"/>
                  </a:moveTo>
                  <a:lnTo>
                    <a:pt x="1228738" y="43503"/>
                  </a:lnTo>
                  <a:cubicBezTo>
                    <a:pt x="1228210" y="41891"/>
                    <a:pt x="1227371" y="40355"/>
                    <a:pt x="1226224" y="38898"/>
                  </a:cubicBezTo>
                  <a:cubicBezTo>
                    <a:pt x="1225107" y="37440"/>
                    <a:pt x="1223586" y="36244"/>
                    <a:pt x="1221659" y="35314"/>
                  </a:cubicBezTo>
                  <a:cubicBezTo>
                    <a:pt x="1219735" y="34384"/>
                    <a:pt x="1217330" y="33919"/>
                    <a:pt x="1214446" y="33919"/>
                  </a:cubicBezTo>
                  <a:cubicBezTo>
                    <a:pt x="1210503" y="33919"/>
                    <a:pt x="1207213" y="34803"/>
                    <a:pt x="1204575" y="36572"/>
                  </a:cubicBezTo>
                  <a:cubicBezTo>
                    <a:pt x="1201937" y="38308"/>
                    <a:pt x="1200619" y="40558"/>
                    <a:pt x="1200619" y="43316"/>
                  </a:cubicBezTo>
                  <a:cubicBezTo>
                    <a:pt x="1200619" y="45708"/>
                    <a:pt x="1201504" y="47630"/>
                    <a:pt x="1203274" y="49088"/>
                  </a:cubicBezTo>
                  <a:cubicBezTo>
                    <a:pt x="1205040" y="50546"/>
                    <a:pt x="1207898" y="51738"/>
                    <a:pt x="1211837" y="52668"/>
                  </a:cubicBezTo>
                  <a:lnTo>
                    <a:pt x="1223196" y="55275"/>
                  </a:lnTo>
                  <a:cubicBezTo>
                    <a:pt x="1229777" y="56795"/>
                    <a:pt x="1234679" y="59137"/>
                    <a:pt x="1237908" y="62302"/>
                  </a:cubicBezTo>
                  <a:cubicBezTo>
                    <a:pt x="1241136" y="65466"/>
                    <a:pt x="1242748" y="69573"/>
                    <a:pt x="1242748" y="74631"/>
                  </a:cubicBezTo>
                  <a:cubicBezTo>
                    <a:pt x="1242748" y="78912"/>
                    <a:pt x="1241506" y="82728"/>
                    <a:pt x="1239025" y="86076"/>
                  </a:cubicBezTo>
                  <a:cubicBezTo>
                    <a:pt x="1236574" y="89397"/>
                    <a:pt x="1233142" y="92001"/>
                    <a:pt x="1228738" y="93895"/>
                  </a:cubicBezTo>
                  <a:cubicBezTo>
                    <a:pt x="1224360" y="95785"/>
                    <a:pt x="1219286" y="96731"/>
                    <a:pt x="1213515" y="96731"/>
                  </a:cubicBezTo>
                  <a:cubicBezTo>
                    <a:pt x="1205506" y="96731"/>
                    <a:pt x="1198974" y="95025"/>
                    <a:pt x="1193917" y="91615"/>
                  </a:cubicBezTo>
                  <a:cubicBezTo>
                    <a:pt x="1188857" y="88172"/>
                    <a:pt x="1185754" y="83285"/>
                    <a:pt x="1184607" y="76957"/>
                  </a:cubicBezTo>
                  <a:lnTo>
                    <a:pt x="1198060" y="74909"/>
                  </a:lnTo>
                  <a:cubicBezTo>
                    <a:pt x="1198896" y="78414"/>
                    <a:pt x="1200619" y="81067"/>
                    <a:pt x="1203225" y="82866"/>
                  </a:cubicBezTo>
                  <a:cubicBezTo>
                    <a:pt x="1205833" y="84635"/>
                    <a:pt x="1209232" y="85519"/>
                    <a:pt x="1213420" y="85519"/>
                  </a:cubicBezTo>
                  <a:cubicBezTo>
                    <a:pt x="1217982" y="85519"/>
                    <a:pt x="1221630" y="84572"/>
                    <a:pt x="1224360" y="82679"/>
                  </a:cubicBezTo>
                  <a:cubicBezTo>
                    <a:pt x="1227093" y="80756"/>
                    <a:pt x="1228456" y="78414"/>
                    <a:pt x="1228456" y="75656"/>
                  </a:cubicBezTo>
                  <a:cubicBezTo>
                    <a:pt x="1228456" y="73422"/>
                    <a:pt x="1227620" y="71545"/>
                    <a:pt x="1225942" y="70025"/>
                  </a:cubicBezTo>
                  <a:cubicBezTo>
                    <a:pt x="1224297" y="68506"/>
                    <a:pt x="1221770" y="67356"/>
                    <a:pt x="1218356" y="66583"/>
                  </a:cubicBezTo>
                  <a:lnTo>
                    <a:pt x="1206253" y="63930"/>
                  </a:lnTo>
                  <a:cubicBezTo>
                    <a:pt x="1199580" y="62410"/>
                    <a:pt x="1194645" y="59989"/>
                    <a:pt x="1191450" y="56671"/>
                  </a:cubicBezTo>
                  <a:cubicBezTo>
                    <a:pt x="1188284" y="53353"/>
                    <a:pt x="1186701" y="49150"/>
                    <a:pt x="1186701" y="44063"/>
                  </a:cubicBezTo>
                  <a:cubicBezTo>
                    <a:pt x="1186701" y="39844"/>
                    <a:pt x="1187881" y="36153"/>
                    <a:pt x="1190237" y="32988"/>
                  </a:cubicBezTo>
                  <a:cubicBezTo>
                    <a:pt x="1192597" y="29824"/>
                    <a:pt x="1195854" y="27358"/>
                    <a:pt x="1200013" y="25589"/>
                  </a:cubicBezTo>
                  <a:cubicBezTo>
                    <a:pt x="1204172" y="23791"/>
                    <a:pt x="1208937" y="22893"/>
                    <a:pt x="1214305" y="22893"/>
                  </a:cubicBezTo>
                  <a:cubicBezTo>
                    <a:pt x="1222033" y="22893"/>
                    <a:pt x="1228115" y="24567"/>
                    <a:pt x="1232553" y="27918"/>
                  </a:cubicBezTo>
                  <a:cubicBezTo>
                    <a:pt x="1236990" y="31236"/>
                    <a:pt x="1239923" y="35687"/>
                    <a:pt x="1241352" y="41269"/>
                  </a:cubicBezTo>
                  <a:close/>
                  <a:moveTo>
                    <a:pt x="1288868" y="96731"/>
                  </a:moveTo>
                  <a:cubicBezTo>
                    <a:pt x="1281826" y="96731"/>
                    <a:pt x="1275756" y="95228"/>
                    <a:pt x="1270667" y="92217"/>
                  </a:cubicBezTo>
                  <a:cubicBezTo>
                    <a:pt x="1265610" y="89178"/>
                    <a:pt x="1261700" y="84913"/>
                    <a:pt x="1258937" y="79423"/>
                  </a:cubicBezTo>
                  <a:cubicBezTo>
                    <a:pt x="1256204" y="73900"/>
                    <a:pt x="1254841" y="67434"/>
                    <a:pt x="1254841" y="60022"/>
                  </a:cubicBezTo>
                  <a:cubicBezTo>
                    <a:pt x="1254841" y="52701"/>
                    <a:pt x="1256204" y="46248"/>
                    <a:pt x="1258937" y="40666"/>
                  </a:cubicBezTo>
                  <a:cubicBezTo>
                    <a:pt x="1261700" y="35081"/>
                    <a:pt x="1265548" y="30725"/>
                    <a:pt x="1270480" y="27590"/>
                  </a:cubicBezTo>
                  <a:cubicBezTo>
                    <a:pt x="1275448" y="24459"/>
                    <a:pt x="1281249" y="22893"/>
                    <a:pt x="1287892" y="22893"/>
                  </a:cubicBezTo>
                  <a:cubicBezTo>
                    <a:pt x="1291926" y="22893"/>
                    <a:pt x="1295836" y="23558"/>
                    <a:pt x="1299624" y="24891"/>
                  </a:cubicBezTo>
                  <a:cubicBezTo>
                    <a:pt x="1303409" y="26228"/>
                    <a:pt x="1306808" y="28321"/>
                    <a:pt x="1309816" y="31174"/>
                  </a:cubicBezTo>
                  <a:cubicBezTo>
                    <a:pt x="1312828" y="34027"/>
                    <a:pt x="1315201" y="37735"/>
                    <a:pt x="1316941" y="42294"/>
                  </a:cubicBezTo>
                  <a:cubicBezTo>
                    <a:pt x="1318678" y="46821"/>
                    <a:pt x="1319546" y="52327"/>
                    <a:pt x="1319546" y="58810"/>
                  </a:cubicBezTo>
                  <a:lnTo>
                    <a:pt x="1319546" y="63743"/>
                  </a:lnTo>
                  <a:lnTo>
                    <a:pt x="1262706" y="63743"/>
                  </a:lnTo>
                  <a:lnTo>
                    <a:pt x="1262706" y="53320"/>
                  </a:lnTo>
                  <a:lnTo>
                    <a:pt x="1305907" y="53320"/>
                  </a:lnTo>
                  <a:cubicBezTo>
                    <a:pt x="1305907" y="49661"/>
                    <a:pt x="1305163" y="46418"/>
                    <a:pt x="1303671" y="43598"/>
                  </a:cubicBezTo>
                  <a:cubicBezTo>
                    <a:pt x="1302184" y="40742"/>
                    <a:pt x="1300090" y="38495"/>
                    <a:pt x="1297389" y="36850"/>
                  </a:cubicBezTo>
                  <a:cubicBezTo>
                    <a:pt x="1294718" y="35206"/>
                    <a:pt x="1291585" y="34384"/>
                    <a:pt x="1287983" y="34384"/>
                  </a:cubicBezTo>
                  <a:cubicBezTo>
                    <a:pt x="1284074" y="34384"/>
                    <a:pt x="1280662" y="35347"/>
                    <a:pt x="1277742" y="37270"/>
                  </a:cubicBezTo>
                  <a:cubicBezTo>
                    <a:pt x="1274858" y="39160"/>
                    <a:pt x="1272623" y="41643"/>
                    <a:pt x="1271040" y="44712"/>
                  </a:cubicBezTo>
                  <a:cubicBezTo>
                    <a:pt x="1269487" y="47755"/>
                    <a:pt x="1268713" y="51057"/>
                    <a:pt x="1268713" y="54624"/>
                  </a:cubicBezTo>
                  <a:lnTo>
                    <a:pt x="1268713" y="62767"/>
                  </a:lnTo>
                  <a:cubicBezTo>
                    <a:pt x="1268713" y="67543"/>
                    <a:pt x="1269549" y="71608"/>
                    <a:pt x="1271227" y="74955"/>
                  </a:cubicBezTo>
                  <a:cubicBezTo>
                    <a:pt x="1272934" y="78306"/>
                    <a:pt x="1275307" y="80864"/>
                    <a:pt x="1278348" y="82633"/>
                  </a:cubicBezTo>
                  <a:cubicBezTo>
                    <a:pt x="1281390" y="84369"/>
                    <a:pt x="1284942" y="85241"/>
                    <a:pt x="1289009" y="85241"/>
                  </a:cubicBezTo>
                  <a:cubicBezTo>
                    <a:pt x="1291647" y="85241"/>
                    <a:pt x="1294053" y="84867"/>
                    <a:pt x="1296226" y="84124"/>
                  </a:cubicBezTo>
                  <a:cubicBezTo>
                    <a:pt x="1298395" y="83347"/>
                    <a:pt x="1300273" y="82201"/>
                    <a:pt x="1301856" y="80681"/>
                  </a:cubicBezTo>
                  <a:cubicBezTo>
                    <a:pt x="1303439" y="79161"/>
                    <a:pt x="1304651" y="77284"/>
                    <a:pt x="1305487" y="75050"/>
                  </a:cubicBezTo>
                  <a:lnTo>
                    <a:pt x="1318662" y="77422"/>
                  </a:lnTo>
                  <a:cubicBezTo>
                    <a:pt x="1317606" y="81300"/>
                    <a:pt x="1315715" y="84697"/>
                    <a:pt x="1312982" y="87612"/>
                  </a:cubicBezTo>
                  <a:cubicBezTo>
                    <a:pt x="1310282" y="90498"/>
                    <a:pt x="1306883" y="92745"/>
                    <a:pt x="1302787" y="94360"/>
                  </a:cubicBezTo>
                  <a:cubicBezTo>
                    <a:pt x="1298723" y="95942"/>
                    <a:pt x="1294082" y="96731"/>
                    <a:pt x="1288868" y="96731"/>
                  </a:cubicBezTo>
                  <a:close/>
                  <a:moveTo>
                    <a:pt x="1361757" y="96685"/>
                  </a:moveTo>
                  <a:cubicBezTo>
                    <a:pt x="1355986" y="96685"/>
                    <a:pt x="1350834" y="95211"/>
                    <a:pt x="1346302" y="92267"/>
                  </a:cubicBezTo>
                  <a:cubicBezTo>
                    <a:pt x="1341802" y="89286"/>
                    <a:pt x="1338263" y="85054"/>
                    <a:pt x="1335687" y="79564"/>
                  </a:cubicBezTo>
                  <a:cubicBezTo>
                    <a:pt x="1333144" y="74041"/>
                    <a:pt x="1331872" y="67418"/>
                    <a:pt x="1331872" y="59694"/>
                  </a:cubicBezTo>
                  <a:cubicBezTo>
                    <a:pt x="1331872" y="51970"/>
                    <a:pt x="1333160" y="45364"/>
                    <a:pt x="1335736" y="39874"/>
                  </a:cubicBezTo>
                  <a:cubicBezTo>
                    <a:pt x="1338341" y="34384"/>
                    <a:pt x="1341910" y="30181"/>
                    <a:pt x="1346443" y="27266"/>
                  </a:cubicBezTo>
                  <a:cubicBezTo>
                    <a:pt x="1350972" y="24351"/>
                    <a:pt x="1356110" y="22893"/>
                    <a:pt x="1361849" y="22893"/>
                  </a:cubicBezTo>
                  <a:cubicBezTo>
                    <a:pt x="1366289" y="22893"/>
                    <a:pt x="1369858" y="23637"/>
                    <a:pt x="1372555" y="25124"/>
                  </a:cubicBezTo>
                  <a:cubicBezTo>
                    <a:pt x="1375289" y="26581"/>
                    <a:pt x="1377399" y="28288"/>
                    <a:pt x="1378887" y="30243"/>
                  </a:cubicBezTo>
                  <a:cubicBezTo>
                    <a:pt x="1380408" y="32196"/>
                    <a:pt x="1381587" y="33919"/>
                    <a:pt x="1382426" y="35409"/>
                  </a:cubicBezTo>
                  <a:lnTo>
                    <a:pt x="1383265" y="35409"/>
                  </a:lnTo>
                  <a:lnTo>
                    <a:pt x="1383265" y="0"/>
                  </a:lnTo>
                  <a:lnTo>
                    <a:pt x="1397184" y="0"/>
                  </a:lnTo>
                  <a:lnTo>
                    <a:pt x="1397184" y="95290"/>
                  </a:lnTo>
                  <a:lnTo>
                    <a:pt x="1383590" y="95290"/>
                  </a:lnTo>
                  <a:lnTo>
                    <a:pt x="1383590" y="84169"/>
                  </a:lnTo>
                  <a:lnTo>
                    <a:pt x="1382426" y="84169"/>
                  </a:lnTo>
                  <a:cubicBezTo>
                    <a:pt x="1381587" y="85689"/>
                    <a:pt x="1380378" y="87425"/>
                    <a:pt x="1378795" y="89381"/>
                  </a:cubicBezTo>
                  <a:cubicBezTo>
                    <a:pt x="1377242" y="91333"/>
                    <a:pt x="1375102" y="93040"/>
                    <a:pt x="1372372" y="94497"/>
                  </a:cubicBezTo>
                  <a:cubicBezTo>
                    <a:pt x="1369639" y="95955"/>
                    <a:pt x="1366103" y="96685"/>
                    <a:pt x="1361757" y="96685"/>
                  </a:cubicBezTo>
                  <a:close/>
                  <a:moveTo>
                    <a:pt x="1364831" y="84821"/>
                  </a:moveTo>
                  <a:cubicBezTo>
                    <a:pt x="1368833" y="84821"/>
                    <a:pt x="1372215" y="83766"/>
                    <a:pt x="1374977" y="81657"/>
                  </a:cubicBezTo>
                  <a:cubicBezTo>
                    <a:pt x="1377769" y="79515"/>
                    <a:pt x="1379880" y="76554"/>
                    <a:pt x="1381309" y="72770"/>
                  </a:cubicBezTo>
                  <a:cubicBezTo>
                    <a:pt x="1382767" y="68987"/>
                    <a:pt x="1383498" y="64581"/>
                    <a:pt x="1383498" y="59557"/>
                  </a:cubicBezTo>
                  <a:cubicBezTo>
                    <a:pt x="1383498" y="54594"/>
                    <a:pt x="1382784" y="50251"/>
                    <a:pt x="1381355" y="46526"/>
                  </a:cubicBezTo>
                  <a:cubicBezTo>
                    <a:pt x="1379929" y="42805"/>
                    <a:pt x="1377832" y="39906"/>
                    <a:pt x="1375072" y="37826"/>
                  </a:cubicBezTo>
                  <a:cubicBezTo>
                    <a:pt x="1372310" y="35750"/>
                    <a:pt x="1368895" y="34711"/>
                    <a:pt x="1364831" y="34711"/>
                  </a:cubicBezTo>
                  <a:cubicBezTo>
                    <a:pt x="1360639" y="34711"/>
                    <a:pt x="1357149" y="35796"/>
                    <a:pt x="1354357" y="37967"/>
                  </a:cubicBezTo>
                  <a:cubicBezTo>
                    <a:pt x="1351562" y="40139"/>
                    <a:pt x="1349451" y="43100"/>
                    <a:pt x="1348025" y="46854"/>
                  </a:cubicBezTo>
                  <a:cubicBezTo>
                    <a:pt x="1346629" y="50608"/>
                    <a:pt x="1345928" y="54840"/>
                    <a:pt x="1345928" y="59557"/>
                  </a:cubicBezTo>
                  <a:cubicBezTo>
                    <a:pt x="1345928" y="64332"/>
                    <a:pt x="1346642" y="68630"/>
                    <a:pt x="1348071" y="72443"/>
                  </a:cubicBezTo>
                  <a:cubicBezTo>
                    <a:pt x="1349500" y="76259"/>
                    <a:pt x="1351607" y="79282"/>
                    <a:pt x="1354403" y="81516"/>
                  </a:cubicBezTo>
                  <a:cubicBezTo>
                    <a:pt x="1357225" y="83721"/>
                    <a:pt x="1360702" y="84821"/>
                    <a:pt x="1364831" y="84821"/>
                  </a:cubicBezTo>
                  <a:close/>
                  <a:moveTo>
                    <a:pt x="1452857" y="0"/>
                  </a:moveTo>
                  <a:lnTo>
                    <a:pt x="1470315" y="0"/>
                  </a:lnTo>
                  <a:lnTo>
                    <a:pt x="1500665" y="74074"/>
                  </a:lnTo>
                  <a:lnTo>
                    <a:pt x="1501783" y="74074"/>
                  </a:lnTo>
                  <a:lnTo>
                    <a:pt x="1532136" y="0"/>
                  </a:lnTo>
                  <a:lnTo>
                    <a:pt x="1549591" y="0"/>
                  </a:lnTo>
                  <a:lnTo>
                    <a:pt x="1549591" y="95290"/>
                  </a:lnTo>
                  <a:lnTo>
                    <a:pt x="1535905" y="95290"/>
                  </a:lnTo>
                  <a:lnTo>
                    <a:pt x="1535905" y="26336"/>
                  </a:lnTo>
                  <a:lnTo>
                    <a:pt x="1535020" y="26336"/>
                  </a:lnTo>
                  <a:lnTo>
                    <a:pt x="1506905" y="95149"/>
                  </a:lnTo>
                  <a:lnTo>
                    <a:pt x="1495546" y="95149"/>
                  </a:lnTo>
                  <a:lnTo>
                    <a:pt x="1467428" y="26287"/>
                  </a:lnTo>
                  <a:lnTo>
                    <a:pt x="1466543" y="26287"/>
                  </a:lnTo>
                  <a:lnTo>
                    <a:pt x="1466543" y="95290"/>
                  </a:lnTo>
                  <a:lnTo>
                    <a:pt x="1452857" y="95290"/>
                  </a:lnTo>
                  <a:lnTo>
                    <a:pt x="1452857" y="0"/>
                  </a:lnTo>
                  <a:close/>
                  <a:moveTo>
                    <a:pt x="1600204" y="96731"/>
                  </a:moveTo>
                  <a:cubicBezTo>
                    <a:pt x="1593161" y="96731"/>
                    <a:pt x="1587092" y="95228"/>
                    <a:pt x="1582002" y="92217"/>
                  </a:cubicBezTo>
                  <a:cubicBezTo>
                    <a:pt x="1576946" y="89178"/>
                    <a:pt x="1573036" y="84913"/>
                    <a:pt x="1570273" y="79423"/>
                  </a:cubicBezTo>
                  <a:cubicBezTo>
                    <a:pt x="1567540" y="73900"/>
                    <a:pt x="1566177" y="67434"/>
                    <a:pt x="1566177" y="60022"/>
                  </a:cubicBezTo>
                  <a:cubicBezTo>
                    <a:pt x="1566177" y="52701"/>
                    <a:pt x="1567540" y="46248"/>
                    <a:pt x="1570273" y="40666"/>
                  </a:cubicBezTo>
                  <a:cubicBezTo>
                    <a:pt x="1573036" y="35081"/>
                    <a:pt x="1576884" y="30725"/>
                    <a:pt x="1581816" y="27590"/>
                  </a:cubicBezTo>
                  <a:cubicBezTo>
                    <a:pt x="1586784" y="24459"/>
                    <a:pt x="1592585" y="22893"/>
                    <a:pt x="1599228" y="22893"/>
                  </a:cubicBezTo>
                  <a:cubicBezTo>
                    <a:pt x="1603262" y="22893"/>
                    <a:pt x="1607172" y="23558"/>
                    <a:pt x="1610960" y="24891"/>
                  </a:cubicBezTo>
                  <a:cubicBezTo>
                    <a:pt x="1614745" y="26228"/>
                    <a:pt x="1618144" y="28321"/>
                    <a:pt x="1621152" y="31174"/>
                  </a:cubicBezTo>
                  <a:cubicBezTo>
                    <a:pt x="1624164" y="34027"/>
                    <a:pt x="1626537" y="37735"/>
                    <a:pt x="1628277" y="42294"/>
                  </a:cubicBezTo>
                  <a:cubicBezTo>
                    <a:pt x="1630014" y="46821"/>
                    <a:pt x="1630882" y="52327"/>
                    <a:pt x="1630882" y="58810"/>
                  </a:cubicBezTo>
                  <a:lnTo>
                    <a:pt x="1630882" y="63743"/>
                  </a:lnTo>
                  <a:lnTo>
                    <a:pt x="1574042" y="63743"/>
                  </a:lnTo>
                  <a:lnTo>
                    <a:pt x="1574042" y="53320"/>
                  </a:lnTo>
                  <a:lnTo>
                    <a:pt x="1617243" y="53320"/>
                  </a:lnTo>
                  <a:cubicBezTo>
                    <a:pt x="1617243" y="49661"/>
                    <a:pt x="1616498" y="46418"/>
                    <a:pt x="1615007" y="43598"/>
                  </a:cubicBezTo>
                  <a:cubicBezTo>
                    <a:pt x="1613519" y="40742"/>
                    <a:pt x="1611425" y="38495"/>
                    <a:pt x="1608725" y="36850"/>
                  </a:cubicBezTo>
                  <a:cubicBezTo>
                    <a:pt x="1606054" y="35206"/>
                    <a:pt x="1602921" y="34384"/>
                    <a:pt x="1599319" y="34384"/>
                  </a:cubicBezTo>
                  <a:cubicBezTo>
                    <a:pt x="1595410" y="34384"/>
                    <a:pt x="1591998" y="35347"/>
                    <a:pt x="1589078" y="37270"/>
                  </a:cubicBezTo>
                  <a:cubicBezTo>
                    <a:pt x="1586194" y="39160"/>
                    <a:pt x="1583959" y="41643"/>
                    <a:pt x="1582376" y="44712"/>
                  </a:cubicBezTo>
                  <a:cubicBezTo>
                    <a:pt x="1580823" y="47755"/>
                    <a:pt x="1580049" y="51057"/>
                    <a:pt x="1580049" y="54624"/>
                  </a:cubicBezTo>
                  <a:lnTo>
                    <a:pt x="1580049" y="62767"/>
                  </a:lnTo>
                  <a:cubicBezTo>
                    <a:pt x="1580049" y="67543"/>
                    <a:pt x="1580885" y="71608"/>
                    <a:pt x="1582563" y="74955"/>
                  </a:cubicBezTo>
                  <a:cubicBezTo>
                    <a:pt x="1584270" y="78306"/>
                    <a:pt x="1586643" y="80864"/>
                    <a:pt x="1589684" y="82633"/>
                  </a:cubicBezTo>
                  <a:cubicBezTo>
                    <a:pt x="1592726" y="84369"/>
                    <a:pt x="1596278" y="85241"/>
                    <a:pt x="1600345" y="85241"/>
                  </a:cubicBezTo>
                  <a:cubicBezTo>
                    <a:pt x="1602983" y="85241"/>
                    <a:pt x="1605389" y="84867"/>
                    <a:pt x="1607562" y="84124"/>
                  </a:cubicBezTo>
                  <a:cubicBezTo>
                    <a:pt x="1609731" y="83347"/>
                    <a:pt x="1611609" y="82201"/>
                    <a:pt x="1613192" y="80681"/>
                  </a:cubicBezTo>
                  <a:cubicBezTo>
                    <a:pt x="1614775" y="79161"/>
                    <a:pt x="1615987" y="77284"/>
                    <a:pt x="1616823" y="75050"/>
                  </a:cubicBezTo>
                  <a:lnTo>
                    <a:pt x="1629997" y="77422"/>
                  </a:lnTo>
                  <a:cubicBezTo>
                    <a:pt x="1628942" y="81300"/>
                    <a:pt x="1627051" y="84697"/>
                    <a:pt x="1624318" y="87612"/>
                  </a:cubicBezTo>
                  <a:cubicBezTo>
                    <a:pt x="1621618" y="90498"/>
                    <a:pt x="1618219" y="92745"/>
                    <a:pt x="1614123" y="94360"/>
                  </a:cubicBezTo>
                  <a:cubicBezTo>
                    <a:pt x="1610059" y="95942"/>
                    <a:pt x="1605418" y="96731"/>
                    <a:pt x="1600204" y="96731"/>
                  </a:cubicBezTo>
                  <a:close/>
                  <a:moveTo>
                    <a:pt x="1679703" y="23823"/>
                  </a:moveTo>
                  <a:lnTo>
                    <a:pt x="1679703" y="34990"/>
                  </a:lnTo>
                  <a:lnTo>
                    <a:pt x="1640645" y="34990"/>
                  </a:lnTo>
                  <a:lnTo>
                    <a:pt x="1640645" y="23823"/>
                  </a:lnTo>
                  <a:lnTo>
                    <a:pt x="1679703" y="23823"/>
                  </a:lnTo>
                  <a:close/>
                  <a:moveTo>
                    <a:pt x="1651119" y="6699"/>
                  </a:moveTo>
                  <a:lnTo>
                    <a:pt x="1665041" y="6699"/>
                  </a:lnTo>
                  <a:lnTo>
                    <a:pt x="1665041" y="74307"/>
                  </a:lnTo>
                  <a:cubicBezTo>
                    <a:pt x="1665041" y="77002"/>
                    <a:pt x="1665444" y="79037"/>
                    <a:pt x="1666250" y="80399"/>
                  </a:cubicBezTo>
                  <a:cubicBezTo>
                    <a:pt x="1667056" y="81736"/>
                    <a:pt x="1668095" y="82650"/>
                    <a:pt x="1669370" y="83144"/>
                  </a:cubicBezTo>
                  <a:cubicBezTo>
                    <a:pt x="1670671" y="83609"/>
                    <a:pt x="1672083" y="83845"/>
                    <a:pt x="1673604" y="83845"/>
                  </a:cubicBezTo>
                  <a:cubicBezTo>
                    <a:pt x="1674722" y="83845"/>
                    <a:pt x="1675698" y="83766"/>
                    <a:pt x="1676537" y="83609"/>
                  </a:cubicBezTo>
                  <a:cubicBezTo>
                    <a:pt x="1677376" y="83455"/>
                    <a:pt x="1678028" y="83331"/>
                    <a:pt x="1678494" y="83239"/>
                  </a:cubicBezTo>
                  <a:lnTo>
                    <a:pt x="1681007" y="94730"/>
                  </a:lnTo>
                  <a:cubicBezTo>
                    <a:pt x="1680201" y="95041"/>
                    <a:pt x="1679051" y="95352"/>
                    <a:pt x="1677563" y="95660"/>
                  </a:cubicBezTo>
                  <a:cubicBezTo>
                    <a:pt x="1676072" y="96004"/>
                    <a:pt x="1674210" y="96187"/>
                    <a:pt x="1671975" y="96220"/>
                  </a:cubicBezTo>
                  <a:cubicBezTo>
                    <a:pt x="1668315" y="96283"/>
                    <a:pt x="1664900" y="95631"/>
                    <a:pt x="1661734" y="94265"/>
                  </a:cubicBezTo>
                  <a:cubicBezTo>
                    <a:pt x="1658568" y="92902"/>
                    <a:pt x="1656009" y="90793"/>
                    <a:pt x="1654052" y="87940"/>
                  </a:cubicBezTo>
                  <a:cubicBezTo>
                    <a:pt x="1652099" y="85083"/>
                    <a:pt x="1651119" y="81503"/>
                    <a:pt x="1651119" y="77189"/>
                  </a:cubicBezTo>
                  <a:lnTo>
                    <a:pt x="1651119" y="6699"/>
                  </a:lnTo>
                  <a:close/>
                  <a:moveTo>
                    <a:pt x="1710555" y="52855"/>
                  </a:moveTo>
                  <a:lnTo>
                    <a:pt x="1710555" y="95290"/>
                  </a:lnTo>
                  <a:lnTo>
                    <a:pt x="1696636" y="95290"/>
                  </a:lnTo>
                  <a:lnTo>
                    <a:pt x="1696636" y="0"/>
                  </a:lnTo>
                  <a:lnTo>
                    <a:pt x="1710368" y="0"/>
                  </a:lnTo>
                  <a:lnTo>
                    <a:pt x="1710368" y="35455"/>
                  </a:lnTo>
                  <a:lnTo>
                    <a:pt x="1711253" y="35455"/>
                  </a:lnTo>
                  <a:cubicBezTo>
                    <a:pt x="1712931" y="31609"/>
                    <a:pt x="1715490" y="28553"/>
                    <a:pt x="1718935" y="26287"/>
                  </a:cubicBezTo>
                  <a:cubicBezTo>
                    <a:pt x="1722379" y="24023"/>
                    <a:pt x="1726879" y="22893"/>
                    <a:pt x="1732433" y="22893"/>
                  </a:cubicBezTo>
                  <a:cubicBezTo>
                    <a:pt x="1737336" y="22893"/>
                    <a:pt x="1741619" y="23899"/>
                    <a:pt x="1745283" y="25916"/>
                  </a:cubicBezTo>
                  <a:cubicBezTo>
                    <a:pt x="1748977" y="27931"/>
                    <a:pt x="1751831" y="30941"/>
                    <a:pt x="1753847" y="34944"/>
                  </a:cubicBezTo>
                  <a:cubicBezTo>
                    <a:pt x="1755895" y="38914"/>
                    <a:pt x="1756921" y="43876"/>
                    <a:pt x="1756921" y="49831"/>
                  </a:cubicBezTo>
                  <a:lnTo>
                    <a:pt x="1756921" y="95290"/>
                  </a:lnTo>
                  <a:lnTo>
                    <a:pt x="1743002" y="95290"/>
                  </a:lnTo>
                  <a:lnTo>
                    <a:pt x="1743002" y="51505"/>
                  </a:lnTo>
                  <a:cubicBezTo>
                    <a:pt x="1743002" y="46264"/>
                    <a:pt x="1741652" y="42199"/>
                    <a:pt x="1738952" y="39317"/>
                  </a:cubicBezTo>
                  <a:cubicBezTo>
                    <a:pt x="1736251" y="36402"/>
                    <a:pt x="1732496" y="34944"/>
                    <a:pt x="1727685" y="34944"/>
                  </a:cubicBezTo>
                  <a:cubicBezTo>
                    <a:pt x="1724398" y="34944"/>
                    <a:pt x="1721448" y="35642"/>
                    <a:pt x="1718843" y="37037"/>
                  </a:cubicBezTo>
                  <a:cubicBezTo>
                    <a:pt x="1716267" y="38432"/>
                    <a:pt x="1714232" y="40480"/>
                    <a:pt x="1712744" y="43179"/>
                  </a:cubicBezTo>
                  <a:cubicBezTo>
                    <a:pt x="1711286" y="45845"/>
                    <a:pt x="1710555" y="49071"/>
                    <a:pt x="1710555" y="52855"/>
                  </a:cubicBezTo>
                  <a:close/>
                  <a:moveTo>
                    <a:pt x="1805614" y="96731"/>
                  </a:moveTo>
                  <a:cubicBezTo>
                    <a:pt x="1798909" y="96731"/>
                    <a:pt x="1793059" y="95195"/>
                    <a:pt x="1788064" y="92126"/>
                  </a:cubicBezTo>
                  <a:cubicBezTo>
                    <a:pt x="1783067" y="89053"/>
                    <a:pt x="1779186" y="84759"/>
                    <a:pt x="1776427" y="79236"/>
                  </a:cubicBezTo>
                  <a:cubicBezTo>
                    <a:pt x="1773664" y="73717"/>
                    <a:pt x="1772281" y="67264"/>
                    <a:pt x="1772281" y="59881"/>
                  </a:cubicBezTo>
                  <a:cubicBezTo>
                    <a:pt x="1772281" y="52468"/>
                    <a:pt x="1773664" y="45986"/>
                    <a:pt x="1776427" y="40434"/>
                  </a:cubicBezTo>
                  <a:cubicBezTo>
                    <a:pt x="1779186" y="34882"/>
                    <a:pt x="1783067" y="30568"/>
                    <a:pt x="1788064" y="27498"/>
                  </a:cubicBezTo>
                  <a:cubicBezTo>
                    <a:pt x="1793059" y="24426"/>
                    <a:pt x="1798909" y="22893"/>
                    <a:pt x="1805614" y="22893"/>
                  </a:cubicBezTo>
                  <a:cubicBezTo>
                    <a:pt x="1812316" y="22893"/>
                    <a:pt x="1818165" y="24426"/>
                    <a:pt x="1823163" y="27498"/>
                  </a:cubicBezTo>
                  <a:cubicBezTo>
                    <a:pt x="1828161" y="30568"/>
                    <a:pt x="1832038" y="34882"/>
                    <a:pt x="1834801" y="40434"/>
                  </a:cubicBezTo>
                  <a:cubicBezTo>
                    <a:pt x="1837563" y="45986"/>
                    <a:pt x="1838943" y="52468"/>
                    <a:pt x="1838943" y="59881"/>
                  </a:cubicBezTo>
                  <a:cubicBezTo>
                    <a:pt x="1838943" y="67264"/>
                    <a:pt x="1837563" y="73717"/>
                    <a:pt x="1834801" y="79236"/>
                  </a:cubicBezTo>
                  <a:cubicBezTo>
                    <a:pt x="1832038" y="84759"/>
                    <a:pt x="1828161" y="89053"/>
                    <a:pt x="1823163" y="92126"/>
                  </a:cubicBezTo>
                  <a:cubicBezTo>
                    <a:pt x="1818165" y="95195"/>
                    <a:pt x="1812316" y="96731"/>
                    <a:pt x="1805614" y="96731"/>
                  </a:cubicBezTo>
                  <a:close/>
                  <a:moveTo>
                    <a:pt x="1805660" y="85054"/>
                  </a:moveTo>
                  <a:cubicBezTo>
                    <a:pt x="1810005" y="85054"/>
                    <a:pt x="1813604" y="83904"/>
                    <a:pt x="1816458" y="81611"/>
                  </a:cubicBezTo>
                  <a:cubicBezTo>
                    <a:pt x="1819316" y="79315"/>
                    <a:pt x="1821426" y="76259"/>
                    <a:pt x="1822790" y="72443"/>
                  </a:cubicBezTo>
                  <a:cubicBezTo>
                    <a:pt x="1824186" y="68630"/>
                    <a:pt x="1824887" y="64424"/>
                    <a:pt x="1824887" y="59835"/>
                  </a:cubicBezTo>
                  <a:cubicBezTo>
                    <a:pt x="1824887" y="55275"/>
                    <a:pt x="1824186" y="51089"/>
                    <a:pt x="1822790" y="47273"/>
                  </a:cubicBezTo>
                  <a:cubicBezTo>
                    <a:pt x="1821426" y="43424"/>
                    <a:pt x="1819316" y="40339"/>
                    <a:pt x="1816458" y="38013"/>
                  </a:cubicBezTo>
                  <a:cubicBezTo>
                    <a:pt x="1813604" y="35687"/>
                    <a:pt x="1810005" y="34525"/>
                    <a:pt x="1805660" y="34525"/>
                  </a:cubicBezTo>
                  <a:cubicBezTo>
                    <a:pt x="1801285" y="34525"/>
                    <a:pt x="1797653" y="35687"/>
                    <a:pt x="1794766" y="38013"/>
                  </a:cubicBezTo>
                  <a:cubicBezTo>
                    <a:pt x="1791912" y="40339"/>
                    <a:pt x="1789785" y="43424"/>
                    <a:pt x="1788389" y="47273"/>
                  </a:cubicBezTo>
                  <a:cubicBezTo>
                    <a:pt x="1787022" y="51089"/>
                    <a:pt x="1786340" y="55275"/>
                    <a:pt x="1786340" y="59835"/>
                  </a:cubicBezTo>
                  <a:cubicBezTo>
                    <a:pt x="1786340" y="64424"/>
                    <a:pt x="1787022" y="68630"/>
                    <a:pt x="1788389" y="72443"/>
                  </a:cubicBezTo>
                  <a:cubicBezTo>
                    <a:pt x="1789785" y="76259"/>
                    <a:pt x="1791912" y="79315"/>
                    <a:pt x="1794766" y="81611"/>
                  </a:cubicBezTo>
                  <a:cubicBezTo>
                    <a:pt x="1797653" y="83904"/>
                    <a:pt x="1801285" y="85054"/>
                    <a:pt x="1805660" y="85054"/>
                  </a:cubicBezTo>
                  <a:close/>
                  <a:moveTo>
                    <a:pt x="1881249" y="96685"/>
                  </a:moveTo>
                  <a:cubicBezTo>
                    <a:pt x="1875474" y="96685"/>
                    <a:pt x="1870323" y="95211"/>
                    <a:pt x="1865793" y="92267"/>
                  </a:cubicBezTo>
                  <a:cubicBezTo>
                    <a:pt x="1861294" y="89286"/>
                    <a:pt x="1857754" y="85054"/>
                    <a:pt x="1855178" y="79564"/>
                  </a:cubicBezTo>
                  <a:cubicBezTo>
                    <a:pt x="1852635" y="74041"/>
                    <a:pt x="1851361" y="67418"/>
                    <a:pt x="1851361" y="59694"/>
                  </a:cubicBezTo>
                  <a:cubicBezTo>
                    <a:pt x="1851361" y="51970"/>
                    <a:pt x="1852648" y="45364"/>
                    <a:pt x="1855224" y="39874"/>
                  </a:cubicBezTo>
                  <a:cubicBezTo>
                    <a:pt x="1857833" y="34384"/>
                    <a:pt x="1861402" y="30181"/>
                    <a:pt x="1865931" y="27266"/>
                  </a:cubicBezTo>
                  <a:cubicBezTo>
                    <a:pt x="1870463" y="24351"/>
                    <a:pt x="1875599" y="22893"/>
                    <a:pt x="1881341" y="22893"/>
                  </a:cubicBezTo>
                  <a:cubicBezTo>
                    <a:pt x="1885778" y="22893"/>
                    <a:pt x="1889347" y="23637"/>
                    <a:pt x="1892047" y="25124"/>
                  </a:cubicBezTo>
                  <a:cubicBezTo>
                    <a:pt x="1894777" y="26581"/>
                    <a:pt x="1896888" y="28288"/>
                    <a:pt x="1898379" y="30243"/>
                  </a:cubicBezTo>
                  <a:cubicBezTo>
                    <a:pt x="1899899" y="32196"/>
                    <a:pt x="1901079" y="33919"/>
                    <a:pt x="1901915" y="35409"/>
                  </a:cubicBezTo>
                  <a:lnTo>
                    <a:pt x="1902754" y="35409"/>
                  </a:lnTo>
                  <a:lnTo>
                    <a:pt x="1902754" y="0"/>
                  </a:lnTo>
                  <a:lnTo>
                    <a:pt x="1916672" y="0"/>
                  </a:lnTo>
                  <a:lnTo>
                    <a:pt x="1916672" y="95290"/>
                  </a:lnTo>
                  <a:lnTo>
                    <a:pt x="1903082" y="95290"/>
                  </a:lnTo>
                  <a:lnTo>
                    <a:pt x="1903082" y="84169"/>
                  </a:lnTo>
                  <a:lnTo>
                    <a:pt x="1901915" y="84169"/>
                  </a:lnTo>
                  <a:cubicBezTo>
                    <a:pt x="1901079" y="85689"/>
                    <a:pt x="1899867" y="87425"/>
                    <a:pt x="1898287" y="89381"/>
                  </a:cubicBezTo>
                  <a:cubicBezTo>
                    <a:pt x="1896734" y="91333"/>
                    <a:pt x="1894594" y="93040"/>
                    <a:pt x="1891860" y="94497"/>
                  </a:cubicBezTo>
                  <a:cubicBezTo>
                    <a:pt x="1889130" y="95955"/>
                    <a:pt x="1885591" y="96685"/>
                    <a:pt x="1881249" y="96685"/>
                  </a:cubicBezTo>
                  <a:close/>
                  <a:moveTo>
                    <a:pt x="1884320" y="84821"/>
                  </a:moveTo>
                  <a:cubicBezTo>
                    <a:pt x="1888324" y="84821"/>
                    <a:pt x="1891706" y="83766"/>
                    <a:pt x="1894469" y="81657"/>
                  </a:cubicBezTo>
                  <a:cubicBezTo>
                    <a:pt x="1897261" y="79515"/>
                    <a:pt x="1899372" y="76554"/>
                    <a:pt x="1900801" y="72770"/>
                  </a:cubicBezTo>
                  <a:cubicBezTo>
                    <a:pt x="1902259" y="68987"/>
                    <a:pt x="1902987" y="64581"/>
                    <a:pt x="1902987" y="59557"/>
                  </a:cubicBezTo>
                  <a:cubicBezTo>
                    <a:pt x="1902987" y="54594"/>
                    <a:pt x="1902272" y="50251"/>
                    <a:pt x="1900846" y="46526"/>
                  </a:cubicBezTo>
                  <a:cubicBezTo>
                    <a:pt x="1899418" y="42805"/>
                    <a:pt x="1897323" y="39906"/>
                    <a:pt x="1894561" y="37826"/>
                  </a:cubicBezTo>
                  <a:cubicBezTo>
                    <a:pt x="1891798" y="35750"/>
                    <a:pt x="1888386" y="34711"/>
                    <a:pt x="1884320" y="34711"/>
                  </a:cubicBezTo>
                  <a:cubicBezTo>
                    <a:pt x="1880131" y="34711"/>
                    <a:pt x="1876638" y="35796"/>
                    <a:pt x="1873845" y="37967"/>
                  </a:cubicBezTo>
                  <a:cubicBezTo>
                    <a:pt x="1871053" y="40139"/>
                    <a:pt x="1868943" y="43100"/>
                    <a:pt x="1867514" y="46854"/>
                  </a:cubicBezTo>
                  <a:cubicBezTo>
                    <a:pt x="1866118" y="50608"/>
                    <a:pt x="1865420" y="54840"/>
                    <a:pt x="1865420" y="59557"/>
                  </a:cubicBezTo>
                  <a:cubicBezTo>
                    <a:pt x="1865420" y="64332"/>
                    <a:pt x="1866134" y="68630"/>
                    <a:pt x="1867563" y="72443"/>
                  </a:cubicBezTo>
                  <a:cubicBezTo>
                    <a:pt x="1868989" y="76259"/>
                    <a:pt x="1871099" y="79282"/>
                    <a:pt x="1873891" y="81516"/>
                  </a:cubicBezTo>
                  <a:cubicBezTo>
                    <a:pt x="1876716" y="83721"/>
                    <a:pt x="1880193" y="84821"/>
                    <a:pt x="1884320" y="84821"/>
                  </a:cubicBezTo>
                  <a:close/>
                  <a:moveTo>
                    <a:pt x="1990121" y="41269"/>
                  </a:moveTo>
                  <a:lnTo>
                    <a:pt x="1977504" y="43503"/>
                  </a:lnTo>
                  <a:cubicBezTo>
                    <a:pt x="1976976" y="41891"/>
                    <a:pt x="1976137" y="40355"/>
                    <a:pt x="1974990" y="38898"/>
                  </a:cubicBezTo>
                  <a:cubicBezTo>
                    <a:pt x="1973873" y="37440"/>
                    <a:pt x="1972352" y="36244"/>
                    <a:pt x="1970428" y="35314"/>
                  </a:cubicBezTo>
                  <a:cubicBezTo>
                    <a:pt x="1968505" y="34384"/>
                    <a:pt x="1966099" y="33919"/>
                    <a:pt x="1963212" y="33919"/>
                  </a:cubicBezTo>
                  <a:cubicBezTo>
                    <a:pt x="1959273" y="33919"/>
                    <a:pt x="1955983" y="34803"/>
                    <a:pt x="1953344" y="36572"/>
                  </a:cubicBezTo>
                  <a:cubicBezTo>
                    <a:pt x="1950706" y="38308"/>
                    <a:pt x="1949389" y="40558"/>
                    <a:pt x="1949389" y="43316"/>
                  </a:cubicBezTo>
                  <a:cubicBezTo>
                    <a:pt x="1949389" y="45708"/>
                    <a:pt x="1950270" y="47630"/>
                    <a:pt x="1952040" y="49088"/>
                  </a:cubicBezTo>
                  <a:cubicBezTo>
                    <a:pt x="1953810" y="50546"/>
                    <a:pt x="1956664" y="51738"/>
                    <a:pt x="1960607" y="52668"/>
                  </a:cubicBezTo>
                  <a:lnTo>
                    <a:pt x="1971965" y="55275"/>
                  </a:lnTo>
                  <a:cubicBezTo>
                    <a:pt x="1978543" y="56795"/>
                    <a:pt x="1983449" y="59137"/>
                    <a:pt x="1986674" y="62302"/>
                  </a:cubicBezTo>
                  <a:cubicBezTo>
                    <a:pt x="1989902" y="65466"/>
                    <a:pt x="1991517" y="69573"/>
                    <a:pt x="1991517" y="74631"/>
                  </a:cubicBezTo>
                  <a:cubicBezTo>
                    <a:pt x="1991517" y="78912"/>
                    <a:pt x="1990275" y="82728"/>
                    <a:pt x="1987791" y="86076"/>
                  </a:cubicBezTo>
                  <a:cubicBezTo>
                    <a:pt x="1985340" y="89397"/>
                    <a:pt x="1981912" y="92001"/>
                    <a:pt x="1977504" y="93895"/>
                  </a:cubicBezTo>
                  <a:cubicBezTo>
                    <a:pt x="1973129" y="95785"/>
                    <a:pt x="1968056" y="96731"/>
                    <a:pt x="1962281" y="96731"/>
                  </a:cubicBezTo>
                  <a:cubicBezTo>
                    <a:pt x="1954275" y="96731"/>
                    <a:pt x="1947743" y="95025"/>
                    <a:pt x="1942683" y="91615"/>
                  </a:cubicBezTo>
                  <a:cubicBezTo>
                    <a:pt x="1937627" y="88172"/>
                    <a:pt x="1934523" y="83285"/>
                    <a:pt x="1933373" y="76957"/>
                  </a:cubicBezTo>
                  <a:lnTo>
                    <a:pt x="1946826" y="74909"/>
                  </a:lnTo>
                  <a:cubicBezTo>
                    <a:pt x="1947665" y="78414"/>
                    <a:pt x="1949389" y="81067"/>
                    <a:pt x="1951994" y="82866"/>
                  </a:cubicBezTo>
                  <a:cubicBezTo>
                    <a:pt x="1954600" y="84635"/>
                    <a:pt x="1957998" y="85519"/>
                    <a:pt x="1962190" y="85519"/>
                  </a:cubicBezTo>
                  <a:cubicBezTo>
                    <a:pt x="1966751" y="85519"/>
                    <a:pt x="1970399" y="84572"/>
                    <a:pt x="1973129" y="82679"/>
                  </a:cubicBezTo>
                  <a:cubicBezTo>
                    <a:pt x="1975859" y="80756"/>
                    <a:pt x="1977225" y="78414"/>
                    <a:pt x="1977225" y="75656"/>
                  </a:cubicBezTo>
                  <a:cubicBezTo>
                    <a:pt x="1977225" y="73422"/>
                    <a:pt x="1976386" y="71545"/>
                    <a:pt x="1974712" y="70025"/>
                  </a:cubicBezTo>
                  <a:cubicBezTo>
                    <a:pt x="1973067" y="68506"/>
                    <a:pt x="1970537" y="67356"/>
                    <a:pt x="1967125" y="66583"/>
                  </a:cubicBezTo>
                  <a:lnTo>
                    <a:pt x="1955019" y="63930"/>
                  </a:lnTo>
                  <a:cubicBezTo>
                    <a:pt x="1948347" y="62410"/>
                    <a:pt x="1943414" y="59989"/>
                    <a:pt x="1940216" y="56671"/>
                  </a:cubicBezTo>
                  <a:cubicBezTo>
                    <a:pt x="1937050" y="53353"/>
                    <a:pt x="1935467" y="49150"/>
                    <a:pt x="1935467" y="44063"/>
                  </a:cubicBezTo>
                  <a:cubicBezTo>
                    <a:pt x="1935467" y="39844"/>
                    <a:pt x="1936647" y="36153"/>
                    <a:pt x="1939006" y="32988"/>
                  </a:cubicBezTo>
                  <a:cubicBezTo>
                    <a:pt x="1941366" y="29824"/>
                    <a:pt x="1944624" y="27358"/>
                    <a:pt x="1948782" y="25589"/>
                  </a:cubicBezTo>
                  <a:cubicBezTo>
                    <a:pt x="1952941" y="23791"/>
                    <a:pt x="1957703" y="22893"/>
                    <a:pt x="1963074" y="22893"/>
                  </a:cubicBezTo>
                  <a:cubicBezTo>
                    <a:pt x="1970802" y="22893"/>
                    <a:pt x="1976885" y="24567"/>
                    <a:pt x="1981322" y="27918"/>
                  </a:cubicBezTo>
                  <a:cubicBezTo>
                    <a:pt x="1985759" y="31236"/>
                    <a:pt x="1988692" y="35687"/>
                    <a:pt x="1990121" y="41269"/>
                  </a:cubicBezTo>
                  <a:close/>
                </a:path>
              </a:pathLst>
            </a:custGeom>
            <a:solidFill>
              <a:srgbClr val="000000"/>
            </a:solidFill>
            <a:ln w="3274" cap="flat">
              <a:noFill/>
              <a:prstDash val="solid"/>
              <a:miter/>
            </a:ln>
          </p:spPr>
          <p:txBody>
            <a:bodyPr rtlCol="0" anchor="ctr"/>
            <a:lstStyle/>
            <a:p>
              <a:endParaRPr lang="zh-CN" altLang="en-US"/>
            </a:p>
          </p:txBody>
        </p:sp>
        <p:sp>
          <p:nvSpPr>
            <p:cNvPr id="307" name="任意形状 306"/>
            <p:cNvSpPr/>
            <p:nvPr/>
          </p:nvSpPr>
          <p:spPr>
            <a:xfrm>
              <a:off x="946989" y="1995485"/>
              <a:ext cx="1292034" cy="96872"/>
            </a:xfrm>
            <a:custGeom>
              <a:avLst/>
              <a:gdLst>
                <a:gd name="connsiteX0" fmla="*/ 0 w 1292034"/>
                <a:gd name="connsiteY0" fmla="*/ 95290 h 96872"/>
                <a:gd name="connsiteX1" fmla="*/ 0 w 1292034"/>
                <a:gd name="connsiteY1" fmla="*/ 0 h 96872"/>
                <a:gd name="connsiteX2" fmla="*/ 33982 w 1292034"/>
                <a:gd name="connsiteY2" fmla="*/ 0 h 96872"/>
                <a:gd name="connsiteX3" fmla="*/ 52370 w 1292034"/>
                <a:gd name="connsiteY3" fmla="*/ 3813 h 96872"/>
                <a:gd name="connsiteX4" fmla="*/ 63357 w 1292034"/>
                <a:gd name="connsiteY4" fmla="*/ 14377 h 96872"/>
                <a:gd name="connsiteX5" fmla="*/ 66988 w 1292034"/>
                <a:gd name="connsiteY5" fmla="*/ 29870 h 96872"/>
                <a:gd name="connsiteX6" fmla="*/ 63310 w 1292034"/>
                <a:gd name="connsiteY6" fmla="*/ 45272 h 96872"/>
                <a:gd name="connsiteX7" fmla="*/ 52324 w 1292034"/>
                <a:gd name="connsiteY7" fmla="*/ 55554 h 96872"/>
                <a:gd name="connsiteX8" fmla="*/ 33936 w 1292034"/>
                <a:gd name="connsiteY8" fmla="*/ 59229 h 96872"/>
                <a:gd name="connsiteX9" fmla="*/ 8193 w 1292034"/>
                <a:gd name="connsiteY9" fmla="*/ 59229 h 96872"/>
                <a:gd name="connsiteX10" fmla="*/ 8193 w 1292034"/>
                <a:gd name="connsiteY10" fmla="*/ 46854 h 96872"/>
                <a:gd name="connsiteX11" fmla="*/ 32633 w 1292034"/>
                <a:gd name="connsiteY11" fmla="*/ 46854 h 96872"/>
                <a:gd name="connsiteX12" fmla="*/ 43991 w 1292034"/>
                <a:gd name="connsiteY12" fmla="*/ 44853 h 96872"/>
                <a:gd name="connsiteX13" fmla="*/ 50462 w 1292034"/>
                <a:gd name="connsiteY13" fmla="*/ 39035 h 96872"/>
                <a:gd name="connsiteX14" fmla="*/ 52510 w 1292034"/>
                <a:gd name="connsiteY14" fmla="*/ 29870 h 96872"/>
                <a:gd name="connsiteX15" fmla="*/ 50415 w 1292034"/>
                <a:gd name="connsiteY15" fmla="*/ 20518 h 96872"/>
                <a:gd name="connsiteX16" fmla="*/ 43945 w 1292034"/>
                <a:gd name="connsiteY16" fmla="*/ 14468 h 96872"/>
                <a:gd name="connsiteX17" fmla="*/ 32446 w 1292034"/>
                <a:gd name="connsiteY17" fmla="*/ 12329 h 96872"/>
                <a:gd name="connsiteX18" fmla="*/ 14384 w 1292034"/>
                <a:gd name="connsiteY18" fmla="*/ 12329 h 96872"/>
                <a:gd name="connsiteX19" fmla="*/ 14384 w 1292034"/>
                <a:gd name="connsiteY19" fmla="*/ 95290 h 96872"/>
                <a:gd name="connsiteX20" fmla="*/ 0 w 1292034"/>
                <a:gd name="connsiteY20" fmla="*/ 95290 h 96872"/>
                <a:gd name="connsiteX21" fmla="*/ 47064 w 1292034"/>
                <a:gd name="connsiteY21" fmla="*/ 52298 h 96872"/>
                <a:gd name="connsiteX22" fmla="*/ 70619 w 1292034"/>
                <a:gd name="connsiteY22" fmla="*/ 95290 h 96872"/>
                <a:gd name="connsiteX23" fmla="*/ 54232 w 1292034"/>
                <a:gd name="connsiteY23" fmla="*/ 95290 h 96872"/>
                <a:gd name="connsiteX24" fmla="*/ 31143 w 1292034"/>
                <a:gd name="connsiteY24" fmla="*/ 52298 h 96872"/>
                <a:gd name="connsiteX25" fmla="*/ 47064 w 1292034"/>
                <a:gd name="connsiteY25" fmla="*/ 52298 h 96872"/>
                <a:gd name="connsiteX26" fmla="*/ 128668 w 1292034"/>
                <a:gd name="connsiteY26" fmla="*/ 65649 h 96872"/>
                <a:gd name="connsiteX27" fmla="*/ 128668 w 1292034"/>
                <a:gd name="connsiteY27" fmla="*/ 23820 h 96872"/>
                <a:gd name="connsiteX28" fmla="*/ 142634 w 1292034"/>
                <a:gd name="connsiteY28" fmla="*/ 23820 h 96872"/>
                <a:gd name="connsiteX29" fmla="*/ 142634 w 1292034"/>
                <a:gd name="connsiteY29" fmla="*/ 95290 h 96872"/>
                <a:gd name="connsiteX30" fmla="*/ 128947 w 1292034"/>
                <a:gd name="connsiteY30" fmla="*/ 95290 h 96872"/>
                <a:gd name="connsiteX31" fmla="*/ 128947 w 1292034"/>
                <a:gd name="connsiteY31" fmla="*/ 82912 h 96872"/>
                <a:gd name="connsiteX32" fmla="*/ 128203 w 1292034"/>
                <a:gd name="connsiteY32" fmla="*/ 82912 h 96872"/>
                <a:gd name="connsiteX33" fmla="*/ 120289 w 1292034"/>
                <a:gd name="connsiteY33" fmla="*/ 92450 h 96872"/>
                <a:gd name="connsiteX34" fmla="*/ 106836 w 1292034"/>
                <a:gd name="connsiteY34" fmla="*/ 96220 h 96872"/>
                <a:gd name="connsiteX35" fmla="*/ 94639 w 1292034"/>
                <a:gd name="connsiteY35" fmla="*/ 93194 h 96872"/>
                <a:gd name="connsiteX36" fmla="*/ 86353 w 1292034"/>
                <a:gd name="connsiteY36" fmla="*/ 84124 h 96872"/>
                <a:gd name="connsiteX37" fmla="*/ 83374 w 1292034"/>
                <a:gd name="connsiteY37" fmla="*/ 69279 h 96872"/>
                <a:gd name="connsiteX38" fmla="*/ 83374 w 1292034"/>
                <a:gd name="connsiteY38" fmla="*/ 23820 h 96872"/>
                <a:gd name="connsiteX39" fmla="*/ 97292 w 1292034"/>
                <a:gd name="connsiteY39" fmla="*/ 23820 h 96872"/>
                <a:gd name="connsiteX40" fmla="*/ 97292 w 1292034"/>
                <a:gd name="connsiteY40" fmla="*/ 67605 h 96872"/>
                <a:gd name="connsiteX41" fmla="*/ 101342 w 1292034"/>
                <a:gd name="connsiteY41" fmla="*/ 79236 h 96872"/>
                <a:gd name="connsiteX42" fmla="*/ 111863 w 1292034"/>
                <a:gd name="connsiteY42" fmla="*/ 83563 h 96872"/>
                <a:gd name="connsiteX43" fmla="*/ 119637 w 1292034"/>
                <a:gd name="connsiteY43" fmla="*/ 81608 h 96872"/>
                <a:gd name="connsiteX44" fmla="*/ 126108 w 1292034"/>
                <a:gd name="connsiteY44" fmla="*/ 75699 h 96872"/>
                <a:gd name="connsiteX45" fmla="*/ 128668 w 1292034"/>
                <a:gd name="connsiteY45" fmla="*/ 65649 h 96872"/>
                <a:gd name="connsiteX46" fmla="*/ 175255 w 1292034"/>
                <a:gd name="connsiteY46" fmla="*/ 0 h 96872"/>
                <a:gd name="connsiteX47" fmla="*/ 175255 w 1292034"/>
                <a:gd name="connsiteY47" fmla="*/ 95290 h 96872"/>
                <a:gd name="connsiteX48" fmla="*/ 161336 w 1292034"/>
                <a:gd name="connsiteY48" fmla="*/ 95290 h 96872"/>
                <a:gd name="connsiteX49" fmla="*/ 161336 w 1292034"/>
                <a:gd name="connsiteY49" fmla="*/ 0 h 96872"/>
                <a:gd name="connsiteX50" fmla="*/ 175255 w 1292034"/>
                <a:gd name="connsiteY50" fmla="*/ 0 h 96872"/>
                <a:gd name="connsiteX51" fmla="*/ 224798 w 1292034"/>
                <a:gd name="connsiteY51" fmla="*/ 96731 h 96872"/>
                <a:gd name="connsiteX52" fmla="*/ 206595 w 1292034"/>
                <a:gd name="connsiteY52" fmla="*/ 92218 h 96872"/>
                <a:gd name="connsiteX53" fmla="*/ 194864 w 1292034"/>
                <a:gd name="connsiteY53" fmla="*/ 79423 h 96872"/>
                <a:gd name="connsiteX54" fmla="*/ 190768 w 1292034"/>
                <a:gd name="connsiteY54" fmla="*/ 60022 h 96872"/>
                <a:gd name="connsiteX55" fmla="*/ 194864 w 1292034"/>
                <a:gd name="connsiteY55" fmla="*/ 40663 h 96872"/>
                <a:gd name="connsiteX56" fmla="*/ 206409 w 1292034"/>
                <a:gd name="connsiteY56" fmla="*/ 27590 h 96872"/>
                <a:gd name="connsiteX57" fmla="*/ 223818 w 1292034"/>
                <a:gd name="connsiteY57" fmla="*/ 22890 h 96872"/>
                <a:gd name="connsiteX58" fmla="*/ 235550 w 1292034"/>
                <a:gd name="connsiteY58" fmla="*/ 24891 h 96872"/>
                <a:gd name="connsiteX59" fmla="*/ 245746 w 1292034"/>
                <a:gd name="connsiteY59" fmla="*/ 31174 h 96872"/>
                <a:gd name="connsiteX60" fmla="*/ 252867 w 1292034"/>
                <a:gd name="connsiteY60" fmla="*/ 42294 h 96872"/>
                <a:gd name="connsiteX61" fmla="*/ 255476 w 1292034"/>
                <a:gd name="connsiteY61" fmla="*/ 58810 h 96872"/>
                <a:gd name="connsiteX62" fmla="*/ 255476 w 1292034"/>
                <a:gd name="connsiteY62" fmla="*/ 63743 h 96872"/>
                <a:gd name="connsiteX63" fmla="*/ 198635 w 1292034"/>
                <a:gd name="connsiteY63" fmla="*/ 63743 h 96872"/>
                <a:gd name="connsiteX64" fmla="*/ 198635 w 1292034"/>
                <a:gd name="connsiteY64" fmla="*/ 53320 h 96872"/>
                <a:gd name="connsiteX65" fmla="*/ 241836 w 1292034"/>
                <a:gd name="connsiteY65" fmla="*/ 53320 h 96872"/>
                <a:gd name="connsiteX66" fmla="*/ 239601 w 1292034"/>
                <a:gd name="connsiteY66" fmla="*/ 43595 h 96872"/>
                <a:gd name="connsiteX67" fmla="*/ 233315 w 1292034"/>
                <a:gd name="connsiteY67" fmla="*/ 36850 h 96872"/>
                <a:gd name="connsiteX68" fmla="*/ 223913 w 1292034"/>
                <a:gd name="connsiteY68" fmla="*/ 34384 h 96872"/>
                <a:gd name="connsiteX69" fmla="*/ 213671 w 1292034"/>
                <a:gd name="connsiteY69" fmla="*/ 37270 h 96872"/>
                <a:gd name="connsiteX70" fmla="*/ 206968 w 1292034"/>
                <a:gd name="connsiteY70" fmla="*/ 44712 h 96872"/>
                <a:gd name="connsiteX71" fmla="*/ 204640 w 1292034"/>
                <a:gd name="connsiteY71" fmla="*/ 54624 h 96872"/>
                <a:gd name="connsiteX72" fmla="*/ 204640 w 1292034"/>
                <a:gd name="connsiteY72" fmla="*/ 62767 h 96872"/>
                <a:gd name="connsiteX73" fmla="*/ 207154 w 1292034"/>
                <a:gd name="connsiteY73" fmla="*/ 74955 h 96872"/>
                <a:gd name="connsiteX74" fmla="*/ 214276 w 1292034"/>
                <a:gd name="connsiteY74" fmla="*/ 82633 h 96872"/>
                <a:gd name="connsiteX75" fmla="*/ 224935 w 1292034"/>
                <a:gd name="connsiteY75" fmla="*/ 85237 h 96872"/>
                <a:gd name="connsiteX76" fmla="*/ 232152 w 1292034"/>
                <a:gd name="connsiteY76" fmla="*/ 84124 h 96872"/>
                <a:gd name="connsiteX77" fmla="*/ 237785 w 1292034"/>
                <a:gd name="connsiteY77" fmla="*/ 80678 h 96872"/>
                <a:gd name="connsiteX78" fmla="*/ 241416 w 1292034"/>
                <a:gd name="connsiteY78" fmla="*/ 75050 h 96872"/>
                <a:gd name="connsiteX79" fmla="*/ 254591 w 1292034"/>
                <a:gd name="connsiteY79" fmla="*/ 77422 h 96872"/>
                <a:gd name="connsiteX80" fmla="*/ 248911 w 1292034"/>
                <a:gd name="connsiteY80" fmla="*/ 87612 h 96872"/>
                <a:gd name="connsiteX81" fmla="*/ 238716 w 1292034"/>
                <a:gd name="connsiteY81" fmla="*/ 94360 h 96872"/>
                <a:gd name="connsiteX82" fmla="*/ 224798 w 1292034"/>
                <a:gd name="connsiteY82" fmla="*/ 96731 h 96872"/>
                <a:gd name="connsiteX83" fmla="*/ 313047 w 1292034"/>
                <a:gd name="connsiteY83" fmla="*/ 48993 h 96872"/>
                <a:gd name="connsiteX84" fmla="*/ 313047 w 1292034"/>
                <a:gd name="connsiteY84" fmla="*/ 61044 h 96872"/>
                <a:gd name="connsiteX85" fmla="*/ 270777 w 1292034"/>
                <a:gd name="connsiteY85" fmla="*/ 61044 h 96872"/>
                <a:gd name="connsiteX86" fmla="*/ 270777 w 1292034"/>
                <a:gd name="connsiteY86" fmla="*/ 48993 h 96872"/>
                <a:gd name="connsiteX87" fmla="*/ 313047 w 1292034"/>
                <a:gd name="connsiteY87" fmla="*/ 48993 h 96872"/>
                <a:gd name="connsiteX88" fmla="*/ 332713 w 1292034"/>
                <a:gd name="connsiteY88" fmla="*/ 95290 h 96872"/>
                <a:gd name="connsiteX89" fmla="*/ 332713 w 1292034"/>
                <a:gd name="connsiteY89" fmla="*/ 0 h 96872"/>
                <a:gd name="connsiteX90" fmla="*/ 346635 w 1292034"/>
                <a:gd name="connsiteY90" fmla="*/ 0 h 96872"/>
                <a:gd name="connsiteX91" fmla="*/ 346635 w 1292034"/>
                <a:gd name="connsiteY91" fmla="*/ 35406 h 96872"/>
                <a:gd name="connsiteX92" fmla="*/ 347471 w 1292034"/>
                <a:gd name="connsiteY92" fmla="*/ 35406 h 96872"/>
                <a:gd name="connsiteX93" fmla="*/ 350964 w 1292034"/>
                <a:gd name="connsiteY93" fmla="*/ 30243 h 96872"/>
                <a:gd name="connsiteX94" fmla="*/ 357292 w 1292034"/>
                <a:gd name="connsiteY94" fmla="*/ 25124 h 96872"/>
                <a:gd name="connsiteX95" fmla="*/ 368002 w 1292034"/>
                <a:gd name="connsiteY95" fmla="*/ 22890 h 96872"/>
                <a:gd name="connsiteX96" fmla="*/ 383454 w 1292034"/>
                <a:gd name="connsiteY96" fmla="*/ 27266 h 96872"/>
                <a:gd name="connsiteX97" fmla="*/ 394115 w 1292034"/>
                <a:gd name="connsiteY97" fmla="*/ 39874 h 96872"/>
                <a:gd name="connsiteX98" fmla="*/ 398025 w 1292034"/>
                <a:gd name="connsiteY98" fmla="*/ 59694 h 96872"/>
                <a:gd name="connsiteX99" fmla="*/ 394161 w 1292034"/>
                <a:gd name="connsiteY99" fmla="*/ 79561 h 96872"/>
                <a:gd name="connsiteX100" fmla="*/ 383549 w 1292034"/>
                <a:gd name="connsiteY100" fmla="*/ 92263 h 96872"/>
                <a:gd name="connsiteX101" fmla="*/ 368140 w 1292034"/>
                <a:gd name="connsiteY101" fmla="*/ 96685 h 96872"/>
                <a:gd name="connsiteX102" fmla="*/ 357479 w 1292034"/>
                <a:gd name="connsiteY102" fmla="*/ 94497 h 96872"/>
                <a:gd name="connsiteX103" fmla="*/ 351056 w 1292034"/>
                <a:gd name="connsiteY103" fmla="*/ 89381 h 96872"/>
                <a:gd name="connsiteX104" fmla="*/ 347471 w 1292034"/>
                <a:gd name="connsiteY104" fmla="*/ 84169 h 96872"/>
                <a:gd name="connsiteX105" fmla="*/ 346307 w 1292034"/>
                <a:gd name="connsiteY105" fmla="*/ 84169 h 96872"/>
                <a:gd name="connsiteX106" fmla="*/ 346307 w 1292034"/>
                <a:gd name="connsiteY106" fmla="*/ 95290 h 96872"/>
                <a:gd name="connsiteX107" fmla="*/ 332713 w 1292034"/>
                <a:gd name="connsiteY107" fmla="*/ 95290 h 96872"/>
                <a:gd name="connsiteX108" fmla="*/ 346353 w 1292034"/>
                <a:gd name="connsiteY108" fmla="*/ 59557 h 96872"/>
                <a:gd name="connsiteX109" fmla="*/ 348542 w 1292034"/>
                <a:gd name="connsiteY109" fmla="*/ 72770 h 96872"/>
                <a:gd name="connsiteX110" fmla="*/ 354874 w 1292034"/>
                <a:gd name="connsiteY110" fmla="*/ 81657 h 96872"/>
                <a:gd name="connsiteX111" fmla="*/ 365020 w 1292034"/>
                <a:gd name="connsiteY111" fmla="*/ 84821 h 96872"/>
                <a:gd name="connsiteX112" fmla="*/ 375448 w 1292034"/>
                <a:gd name="connsiteY112" fmla="*/ 81516 h 96872"/>
                <a:gd name="connsiteX113" fmla="*/ 381780 w 1292034"/>
                <a:gd name="connsiteY113" fmla="*/ 72443 h 96872"/>
                <a:gd name="connsiteX114" fmla="*/ 383969 w 1292034"/>
                <a:gd name="connsiteY114" fmla="*/ 59557 h 96872"/>
                <a:gd name="connsiteX115" fmla="*/ 381826 w 1292034"/>
                <a:gd name="connsiteY115" fmla="*/ 46854 h 96872"/>
                <a:gd name="connsiteX116" fmla="*/ 375494 w 1292034"/>
                <a:gd name="connsiteY116" fmla="*/ 37967 h 96872"/>
                <a:gd name="connsiteX117" fmla="*/ 365020 w 1292034"/>
                <a:gd name="connsiteY117" fmla="*/ 34708 h 96872"/>
                <a:gd name="connsiteX118" fmla="*/ 354779 w 1292034"/>
                <a:gd name="connsiteY118" fmla="*/ 37826 h 96872"/>
                <a:gd name="connsiteX119" fmla="*/ 348496 w 1292034"/>
                <a:gd name="connsiteY119" fmla="*/ 46526 h 96872"/>
                <a:gd name="connsiteX120" fmla="*/ 346353 w 1292034"/>
                <a:gd name="connsiteY120" fmla="*/ 59557 h 96872"/>
                <a:gd name="connsiteX121" fmla="*/ 434464 w 1292034"/>
                <a:gd name="connsiteY121" fmla="*/ 96872 h 96872"/>
                <a:gd name="connsiteX122" fmla="*/ 422175 w 1292034"/>
                <a:gd name="connsiteY122" fmla="*/ 94360 h 96872"/>
                <a:gd name="connsiteX123" fmla="*/ 413470 w 1292034"/>
                <a:gd name="connsiteY123" fmla="*/ 86960 h 96872"/>
                <a:gd name="connsiteX124" fmla="*/ 410305 w 1292034"/>
                <a:gd name="connsiteY124" fmla="*/ 75096 h 96872"/>
                <a:gd name="connsiteX125" fmla="*/ 412631 w 1292034"/>
                <a:gd name="connsiteY125" fmla="*/ 65138 h 96872"/>
                <a:gd name="connsiteX126" fmla="*/ 418917 w 1292034"/>
                <a:gd name="connsiteY126" fmla="*/ 58951 h 96872"/>
                <a:gd name="connsiteX127" fmla="*/ 427762 w 1292034"/>
                <a:gd name="connsiteY127" fmla="*/ 55508 h 96872"/>
                <a:gd name="connsiteX128" fmla="*/ 437722 w 1292034"/>
                <a:gd name="connsiteY128" fmla="*/ 53739 h 96872"/>
                <a:gd name="connsiteX129" fmla="*/ 448150 w 1292034"/>
                <a:gd name="connsiteY129" fmla="*/ 52530 h 96872"/>
                <a:gd name="connsiteX130" fmla="*/ 453970 w 1292034"/>
                <a:gd name="connsiteY130" fmla="*/ 50899 h 96872"/>
                <a:gd name="connsiteX131" fmla="*/ 455786 w 1292034"/>
                <a:gd name="connsiteY131" fmla="*/ 47273 h 96872"/>
                <a:gd name="connsiteX132" fmla="*/ 455786 w 1292034"/>
                <a:gd name="connsiteY132" fmla="*/ 46946 h 96872"/>
                <a:gd name="connsiteX133" fmla="*/ 452342 w 1292034"/>
                <a:gd name="connsiteY133" fmla="*/ 37502 h 96872"/>
                <a:gd name="connsiteX134" fmla="*/ 442192 w 1292034"/>
                <a:gd name="connsiteY134" fmla="*/ 34151 h 96872"/>
                <a:gd name="connsiteX135" fmla="*/ 431112 w 1292034"/>
                <a:gd name="connsiteY135" fmla="*/ 37270 h 96872"/>
                <a:gd name="connsiteX136" fmla="*/ 425573 w 1292034"/>
                <a:gd name="connsiteY136" fmla="*/ 44109 h 96872"/>
                <a:gd name="connsiteX137" fmla="*/ 412491 w 1292034"/>
                <a:gd name="connsiteY137" fmla="*/ 41131 h 96872"/>
                <a:gd name="connsiteX138" fmla="*/ 419288 w 1292034"/>
                <a:gd name="connsiteY138" fmla="*/ 30614 h 96872"/>
                <a:gd name="connsiteX139" fmla="*/ 429670 w 1292034"/>
                <a:gd name="connsiteY139" fmla="*/ 24754 h 96872"/>
                <a:gd name="connsiteX140" fmla="*/ 442005 w 1292034"/>
                <a:gd name="connsiteY140" fmla="*/ 22890 h 96872"/>
                <a:gd name="connsiteX141" fmla="*/ 451083 w 1292034"/>
                <a:gd name="connsiteY141" fmla="*/ 23915 h 96872"/>
                <a:gd name="connsiteX142" fmla="*/ 460115 w 1292034"/>
                <a:gd name="connsiteY142" fmla="*/ 27544 h 96872"/>
                <a:gd name="connsiteX143" fmla="*/ 467050 w 1292034"/>
                <a:gd name="connsiteY143" fmla="*/ 35127 h 96872"/>
                <a:gd name="connsiteX144" fmla="*/ 469750 w 1292034"/>
                <a:gd name="connsiteY144" fmla="*/ 47830 h 96872"/>
                <a:gd name="connsiteX145" fmla="*/ 469750 w 1292034"/>
                <a:gd name="connsiteY145" fmla="*/ 95290 h 96872"/>
                <a:gd name="connsiteX146" fmla="*/ 456156 w 1292034"/>
                <a:gd name="connsiteY146" fmla="*/ 95290 h 96872"/>
                <a:gd name="connsiteX147" fmla="*/ 456156 w 1292034"/>
                <a:gd name="connsiteY147" fmla="*/ 85519 h 96872"/>
                <a:gd name="connsiteX148" fmla="*/ 455599 w 1292034"/>
                <a:gd name="connsiteY148" fmla="*/ 85519 h 96872"/>
                <a:gd name="connsiteX149" fmla="*/ 451548 w 1292034"/>
                <a:gd name="connsiteY149" fmla="*/ 90822 h 96872"/>
                <a:gd name="connsiteX150" fmla="*/ 444614 w 1292034"/>
                <a:gd name="connsiteY150" fmla="*/ 95149 h 96872"/>
                <a:gd name="connsiteX151" fmla="*/ 434464 w 1292034"/>
                <a:gd name="connsiteY151" fmla="*/ 96872 h 96872"/>
                <a:gd name="connsiteX152" fmla="*/ 437489 w 1292034"/>
                <a:gd name="connsiteY152" fmla="*/ 85702 h 96872"/>
                <a:gd name="connsiteX153" fmla="*/ 447360 w 1292034"/>
                <a:gd name="connsiteY153" fmla="*/ 83423 h 96872"/>
                <a:gd name="connsiteX154" fmla="*/ 453643 w 1292034"/>
                <a:gd name="connsiteY154" fmla="*/ 77468 h 96872"/>
                <a:gd name="connsiteX155" fmla="*/ 455832 w 1292034"/>
                <a:gd name="connsiteY155" fmla="*/ 69511 h 96872"/>
                <a:gd name="connsiteX156" fmla="*/ 455832 w 1292034"/>
                <a:gd name="connsiteY156" fmla="*/ 60300 h 96872"/>
                <a:gd name="connsiteX157" fmla="*/ 452945 w 1292034"/>
                <a:gd name="connsiteY157" fmla="*/ 61696 h 96872"/>
                <a:gd name="connsiteX158" fmla="*/ 448150 w 1292034"/>
                <a:gd name="connsiteY158" fmla="*/ 62767 h 96872"/>
                <a:gd name="connsiteX159" fmla="*/ 442890 w 1292034"/>
                <a:gd name="connsiteY159" fmla="*/ 63556 h 96872"/>
                <a:gd name="connsiteX160" fmla="*/ 438607 w 1292034"/>
                <a:gd name="connsiteY160" fmla="*/ 64116 h 96872"/>
                <a:gd name="connsiteX161" fmla="*/ 431207 w 1292034"/>
                <a:gd name="connsiteY161" fmla="*/ 65836 h 96872"/>
                <a:gd name="connsiteX162" fmla="*/ 425898 w 1292034"/>
                <a:gd name="connsiteY162" fmla="*/ 69324 h 96872"/>
                <a:gd name="connsiteX163" fmla="*/ 423944 w 1292034"/>
                <a:gd name="connsiteY163" fmla="*/ 75283 h 96872"/>
                <a:gd name="connsiteX164" fmla="*/ 427762 w 1292034"/>
                <a:gd name="connsiteY164" fmla="*/ 83098 h 96872"/>
                <a:gd name="connsiteX165" fmla="*/ 437489 w 1292034"/>
                <a:gd name="connsiteY165" fmla="*/ 85702 h 96872"/>
                <a:gd name="connsiteX166" fmla="*/ 541869 w 1292034"/>
                <a:gd name="connsiteY166" fmla="*/ 41269 h 96872"/>
                <a:gd name="connsiteX167" fmla="*/ 529255 w 1292034"/>
                <a:gd name="connsiteY167" fmla="*/ 43503 h 96872"/>
                <a:gd name="connsiteX168" fmla="*/ 526741 w 1292034"/>
                <a:gd name="connsiteY168" fmla="*/ 38898 h 96872"/>
                <a:gd name="connsiteX169" fmla="*/ 522179 w 1292034"/>
                <a:gd name="connsiteY169" fmla="*/ 35314 h 96872"/>
                <a:gd name="connsiteX170" fmla="*/ 514963 w 1292034"/>
                <a:gd name="connsiteY170" fmla="*/ 33919 h 96872"/>
                <a:gd name="connsiteX171" fmla="*/ 505095 w 1292034"/>
                <a:gd name="connsiteY171" fmla="*/ 36569 h 96872"/>
                <a:gd name="connsiteX172" fmla="*/ 501139 w 1292034"/>
                <a:gd name="connsiteY172" fmla="*/ 43316 h 96872"/>
                <a:gd name="connsiteX173" fmla="*/ 503791 w 1292034"/>
                <a:gd name="connsiteY173" fmla="*/ 49085 h 96872"/>
                <a:gd name="connsiteX174" fmla="*/ 512357 w 1292034"/>
                <a:gd name="connsiteY174" fmla="*/ 52668 h 96872"/>
                <a:gd name="connsiteX175" fmla="*/ 523716 w 1292034"/>
                <a:gd name="connsiteY175" fmla="*/ 55275 h 96872"/>
                <a:gd name="connsiteX176" fmla="*/ 538424 w 1292034"/>
                <a:gd name="connsiteY176" fmla="*/ 62302 h 96872"/>
                <a:gd name="connsiteX177" fmla="*/ 543268 w 1292034"/>
                <a:gd name="connsiteY177" fmla="*/ 74631 h 96872"/>
                <a:gd name="connsiteX178" fmla="*/ 539542 w 1292034"/>
                <a:gd name="connsiteY178" fmla="*/ 86076 h 96872"/>
                <a:gd name="connsiteX179" fmla="*/ 529255 w 1292034"/>
                <a:gd name="connsiteY179" fmla="*/ 93891 h 96872"/>
                <a:gd name="connsiteX180" fmla="*/ 514032 w 1292034"/>
                <a:gd name="connsiteY180" fmla="*/ 96731 h 96872"/>
                <a:gd name="connsiteX181" fmla="*/ 494434 w 1292034"/>
                <a:gd name="connsiteY181" fmla="*/ 91611 h 96872"/>
                <a:gd name="connsiteX182" fmla="*/ 485124 w 1292034"/>
                <a:gd name="connsiteY182" fmla="*/ 76957 h 96872"/>
                <a:gd name="connsiteX183" fmla="*/ 498577 w 1292034"/>
                <a:gd name="connsiteY183" fmla="*/ 74909 h 96872"/>
                <a:gd name="connsiteX184" fmla="*/ 503745 w 1292034"/>
                <a:gd name="connsiteY184" fmla="*/ 82866 h 96872"/>
                <a:gd name="connsiteX185" fmla="*/ 513940 w 1292034"/>
                <a:gd name="connsiteY185" fmla="*/ 85519 h 96872"/>
                <a:gd name="connsiteX186" fmla="*/ 524880 w 1292034"/>
                <a:gd name="connsiteY186" fmla="*/ 82679 h 96872"/>
                <a:gd name="connsiteX187" fmla="*/ 528976 w 1292034"/>
                <a:gd name="connsiteY187" fmla="*/ 75653 h 96872"/>
                <a:gd name="connsiteX188" fmla="*/ 526462 w 1292034"/>
                <a:gd name="connsiteY188" fmla="*/ 70025 h 96872"/>
                <a:gd name="connsiteX189" fmla="*/ 518872 w 1292034"/>
                <a:gd name="connsiteY189" fmla="*/ 66579 h 96872"/>
                <a:gd name="connsiteX190" fmla="*/ 506770 w 1292034"/>
                <a:gd name="connsiteY190" fmla="*/ 63930 h 96872"/>
                <a:gd name="connsiteX191" fmla="*/ 491966 w 1292034"/>
                <a:gd name="connsiteY191" fmla="*/ 56671 h 96872"/>
                <a:gd name="connsiteX192" fmla="*/ 487218 w 1292034"/>
                <a:gd name="connsiteY192" fmla="*/ 44060 h 96872"/>
                <a:gd name="connsiteX193" fmla="*/ 490757 w 1292034"/>
                <a:gd name="connsiteY193" fmla="*/ 32988 h 96872"/>
                <a:gd name="connsiteX194" fmla="*/ 500533 w 1292034"/>
                <a:gd name="connsiteY194" fmla="*/ 25589 h 96872"/>
                <a:gd name="connsiteX195" fmla="*/ 514825 w 1292034"/>
                <a:gd name="connsiteY195" fmla="*/ 22890 h 96872"/>
                <a:gd name="connsiteX196" fmla="*/ 533073 w 1292034"/>
                <a:gd name="connsiteY196" fmla="*/ 27914 h 96872"/>
                <a:gd name="connsiteX197" fmla="*/ 541869 w 1292034"/>
                <a:gd name="connsiteY197" fmla="*/ 41269 h 96872"/>
                <a:gd name="connsiteX198" fmla="*/ 589388 w 1292034"/>
                <a:gd name="connsiteY198" fmla="*/ 96731 h 96872"/>
                <a:gd name="connsiteX199" fmla="*/ 571187 w 1292034"/>
                <a:gd name="connsiteY199" fmla="*/ 92218 h 96872"/>
                <a:gd name="connsiteX200" fmla="*/ 559454 w 1292034"/>
                <a:gd name="connsiteY200" fmla="*/ 79423 h 96872"/>
                <a:gd name="connsiteX201" fmla="*/ 555358 w 1292034"/>
                <a:gd name="connsiteY201" fmla="*/ 60022 h 96872"/>
                <a:gd name="connsiteX202" fmla="*/ 559454 w 1292034"/>
                <a:gd name="connsiteY202" fmla="*/ 40663 h 96872"/>
                <a:gd name="connsiteX203" fmla="*/ 571000 w 1292034"/>
                <a:gd name="connsiteY203" fmla="*/ 27590 h 96872"/>
                <a:gd name="connsiteX204" fmla="*/ 588408 w 1292034"/>
                <a:gd name="connsiteY204" fmla="*/ 22890 h 96872"/>
                <a:gd name="connsiteX205" fmla="*/ 600141 w 1292034"/>
                <a:gd name="connsiteY205" fmla="*/ 24891 h 96872"/>
                <a:gd name="connsiteX206" fmla="*/ 610336 w 1292034"/>
                <a:gd name="connsiteY206" fmla="*/ 31174 h 96872"/>
                <a:gd name="connsiteX207" fmla="*/ 617458 w 1292034"/>
                <a:gd name="connsiteY207" fmla="*/ 42294 h 96872"/>
                <a:gd name="connsiteX208" fmla="*/ 620066 w 1292034"/>
                <a:gd name="connsiteY208" fmla="*/ 58810 h 96872"/>
                <a:gd name="connsiteX209" fmla="*/ 620066 w 1292034"/>
                <a:gd name="connsiteY209" fmla="*/ 63743 h 96872"/>
                <a:gd name="connsiteX210" fmla="*/ 563226 w 1292034"/>
                <a:gd name="connsiteY210" fmla="*/ 63743 h 96872"/>
                <a:gd name="connsiteX211" fmla="*/ 563226 w 1292034"/>
                <a:gd name="connsiteY211" fmla="*/ 53320 h 96872"/>
                <a:gd name="connsiteX212" fmla="*/ 606427 w 1292034"/>
                <a:gd name="connsiteY212" fmla="*/ 53320 h 96872"/>
                <a:gd name="connsiteX213" fmla="*/ 604192 w 1292034"/>
                <a:gd name="connsiteY213" fmla="*/ 43595 h 96872"/>
                <a:gd name="connsiteX214" fmla="*/ 597906 w 1292034"/>
                <a:gd name="connsiteY214" fmla="*/ 36850 h 96872"/>
                <a:gd name="connsiteX215" fmla="*/ 588504 w 1292034"/>
                <a:gd name="connsiteY215" fmla="*/ 34384 h 96872"/>
                <a:gd name="connsiteX216" fmla="*/ 578262 w 1292034"/>
                <a:gd name="connsiteY216" fmla="*/ 37270 h 96872"/>
                <a:gd name="connsiteX217" fmla="*/ 571557 w 1292034"/>
                <a:gd name="connsiteY217" fmla="*/ 44712 h 96872"/>
                <a:gd name="connsiteX218" fmla="*/ 569230 w 1292034"/>
                <a:gd name="connsiteY218" fmla="*/ 54624 h 96872"/>
                <a:gd name="connsiteX219" fmla="*/ 569230 w 1292034"/>
                <a:gd name="connsiteY219" fmla="*/ 62767 h 96872"/>
                <a:gd name="connsiteX220" fmla="*/ 571744 w 1292034"/>
                <a:gd name="connsiteY220" fmla="*/ 74955 h 96872"/>
                <a:gd name="connsiteX221" fmla="*/ 578868 w 1292034"/>
                <a:gd name="connsiteY221" fmla="*/ 82633 h 96872"/>
                <a:gd name="connsiteX222" fmla="*/ 589526 w 1292034"/>
                <a:gd name="connsiteY222" fmla="*/ 85237 h 96872"/>
                <a:gd name="connsiteX223" fmla="*/ 596742 w 1292034"/>
                <a:gd name="connsiteY223" fmla="*/ 84124 h 96872"/>
                <a:gd name="connsiteX224" fmla="*/ 602376 w 1292034"/>
                <a:gd name="connsiteY224" fmla="*/ 80678 h 96872"/>
                <a:gd name="connsiteX225" fmla="*/ 606007 w 1292034"/>
                <a:gd name="connsiteY225" fmla="*/ 75050 h 96872"/>
                <a:gd name="connsiteX226" fmla="*/ 619182 w 1292034"/>
                <a:gd name="connsiteY226" fmla="*/ 77422 h 96872"/>
                <a:gd name="connsiteX227" fmla="*/ 613502 w 1292034"/>
                <a:gd name="connsiteY227" fmla="*/ 87612 h 96872"/>
                <a:gd name="connsiteX228" fmla="*/ 603307 w 1292034"/>
                <a:gd name="connsiteY228" fmla="*/ 94360 h 96872"/>
                <a:gd name="connsiteX229" fmla="*/ 589388 w 1292034"/>
                <a:gd name="connsiteY229" fmla="*/ 96731 h 96872"/>
                <a:gd name="connsiteX230" fmla="*/ 662277 w 1292034"/>
                <a:gd name="connsiteY230" fmla="*/ 96685 h 96872"/>
                <a:gd name="connsiteX231" fmla="*/ 646822 w 1292034"/>
                <a:gd name="connsiteY231" fmla="*/ 92263 h 96872"/>
                <a:gd name="connsiteX232" fmla="*/ 636207 w 1292034"/>
                <a:gd name="connsiteY232" fmla="*/ 79561 h 96872"/>
                <a:gd name="connsiteX233" fmla="*/ 632389 w 1292034"/>
                <a:gd name="connsiteY233" fmla="*/ 59694 h 96872"/>
                <a:gd name="connsiteX234" fmla="*/ 636253 w 1292034"/>
                <a:gd name="connsiteY234" fmla="*/ 39874 h 96872"/>
                <a:gd name="connsiteX235" fmla="*/ 646959 w 1292034"/>
                <a:gd name="connsiteY235" fmla="*/ 27266 h 96872"/>
                <a:gd name="connsiteX236" fmla="*/ 662369 w 1292034"/>
                <a:gd name="connsiteY236" fmla="*/ 22890 h 96872"/>
                <a:gd name="connsiteX237" fmla="*/ 673075 w 1292034"/>
                <a:gd name="connsiteY237" fmla="*/ 25124 h 96872"/>
                <a:gd name="connsiteX238" fmla="*/ 679407 w 1292034"/>
                <a:gd name="connsiteY238" fmla="*/ 30243 h 96872"/>
                <a:gd name="connsiteX239" fmla="*/ 682943 w 1292034"/>
                <a:gd name="connsiteY239" fmla="*/ 35406 h 96872"/>
                <a:gd name="connsiteX240" fmla="*/ 683782 w 1292034"/>
                <a:gd name="connsiteY240" fmla="*/ 35406 h 96872"/>
                <a:gd name="connsiteX241" fmla="*/ 683782 w 1292034"/>
                <a:gd name="connsiteY241" fmla="*/ 0 h 96872"/>
                <a:gd name="connsiteX242" fmla="*/ 697700 w 1292034"/>
                <a:gd name="connsiteY242" fmla="*/ 0 h 96872"/>
                <a:gd name="connsiteX243" fmla="*/ 697700 w 1292034"/>
                <a:gd name="connsiteY243" fmla="*/ 95290 h 96872"/>
                <a:gd name="connsiteX244" fmla="*/ 684107 w 1292034"/>
                <a:gd name="connsiteY244" fmla="*/ 95290 h 96872"/>
                <a:gd name="connsiteX245" fmla="*/ 684107 w 1292034"/>
                <a:gd name="connsiteY245" fmla="*/ 84169 h 96872"/>
                <a:gd name="connsiteX246" fmla="*/ 682943 w 1292034"/>
                <a:gd name="connsiteY246" fmla="*/ 84169 h 96872"/>
                <a:gd name="connsiteX247" fmla="*/ 679312 w 1292034"/>
                <a:gd name="connsiteY247" fmla="*/ 89381 h 96872"/>
                <a:gd name="connsiteX248" fmla="*/ 672889 w 1292034"/>
                <a:gd name="connsiteY248" fmla="*/ 94497 h 96872"/>
                <a:gd name="connsiteX249" fmla="*/ 662277 w 1292034"/>
                <a:gd name="connsiteY249" fmla="*/ 96685 h 96872"/>
                <a:gd name="connsiteX250" fmla="*/ 665348 w 1292034"/>
                <a:gd name="connsiteY250" fmla="*/ 84821 h 96872"/>
                <a:gd name="connsiteX251" fmla="*/ 675497 w 1292034"/>
                <a:gd name="connsiteY251" fmla="*/ 81657 h 96872"/>
                <a:gd name="connsiteX252" fmla="*/ 681826 w 1292034"/>
                <a:gd name="connsiteY252" fmla="*/ 72770 h 96872"/>
                <a:gd name="connsiteX253" fmla="*/ 684015 w 1292034"/>
                <a:gd name="connsiteY253" fmla="*/ 59557 h 96872"/>
                <a:gd name="connsiteX254" fmla="*/ 681875 w 1292034"/>
                <a:gd name="connsiteY254" fmla="*/ 46526 h 96872"/>
                <a:gd name="connsiteX255" fmla="*/ 675589 w 1292034"/>
                <a:gd name="connsiteY255" fmla="*/ 37826 h 96872"/>
                <a:gd name="connsiteX256" fmla="*/ 665348 w 1292034"/>
                <a:gd name="connsiteY256" fmla="*/ 34708 h 96872"/>
                <a:gd name="connsiteX257" fmla="*/ 654874 w 1292034"/>
                <a:gd name="connsiteY257" fmla="*/ 37967 h 96872"/>
                <a:gd name="connsiteX258" fmla="*/ 648542 w 1292034"/>
                <a:gd name="connsiteY258" fmla="*/ 46854 h 96872"/>
                <a:gd name="connsiteX259" fmla="*/ 646448 w 1292034"/>
                <a:gd name="connsiteY259" fmla="*/ 59557 h 96872"/>
                <a:gd name="connsiteX260" fmla="*/ 648588 w 1292034"/>
                <a:gd name="connsiteY260" fmla="*/ 72443 h 96872"/>
                <a:gd name="connsiteX261" fmla="*/ 654920 w 1292034"/>
                <a:gd name="connsiteY261" fmla="*/ 81516 h 96872"/>
                <a:gd name="connsiteX262" fmla="*/ 665348 w 1292034"/>
                <a:gd name="connsiteY262" fmla="*/ 84821 h 96872"/>
                <a:gd name="connsiteX263" fmla="*/ 753377 w 1292034"/>
                <a:gd name="connsiteY263" fmla="*/ 0 h 96872"/>
                <a:gd name="connsiteX264" fmla="*/ 770835 w 1292034"/>
                <a:gd name="connsiteY264" fmla="*/ 0 h 96872"/>
                <a:gd name="connsiteX265" fmla="*/ 801185 w 1292034"/>
                <a:gd name="connsiteY265" fmla="*/ 74071 h 96872"/>
                <a:gd name="connsiteX266" fmla="*/ 802303 w 1292034"/>
                <a:gd name="connsiteY266" fmla="*/ 74071 h 96872"/>
                <a:gd name="connsiteX267" fmla="*/ 832653 w 1292034"/>
                <a:gd name="connsiteY267" fmla="*/ 0 h 96872"/>
                <a:gd name="connsiteX268" fmla="*/ 850111 w 1292034"/>
                <a:gd name="connsiteY268" fmla="*/ 0 h 96872"/>
                <a:gd name="connsiteX269" fmla="*/ 850111 w 1292034"/>
                <a:gd name="connsiteY269" fmla="*/ 95290 h 96872"/>
                <a:gd name="connsiteX270" fmla="*/ 836425 w 1292034"/>
                <a:gd name="connsiteY270" fmla="*/ 95290 h 96872"/>
                <a:gd name="connsiteX271" fmla="*/ 836425 w 1292034"/>
                <a:gd name="connsiteY271" fmla="*/ 26332 h 96872"/>
                <a:gd name="connsiteX272" fmla="*/ 835540 w 1292034"/>
                <a:gd name="connsiteY272" fmla="*/ 26332 h 96872"/>
                <a:gd name="connsiteX273" fmla="*/ 807422 w 1292034"/>
                <a:gd name="connsiteY273" fmla="*/ 95149 h 96872"/>
                <a:gd name="connsiteX274" fmla="*/ 796063 w 1292034"/>
                <a:gd name="connsiteY274" fmla="*/ 95149 h 96872"/>
                <a:gd name="connsiteX275" fmla="*/ 767948 w 1292034"/>
                <a:gd name="connsiteY275" fmla="*/ 26287 h 96872"/>
                <a:gd name="connsiteX276" fmla="*/ 767063 w 1292034"/>
                <a:gd name="connsiteY276" fmla="*/ 26287 h 96872"/>
                <a:gd name="connsiteX277" fmla="*/ 767063 w 1292034"/>
                <a:gd name="connsiteY277" fmla="*/ 95290 h 96872"/>
                <a:gd name="connsiteX278" fmla="*/ 753377 w 1292034"/>
                <a:gd name="connsiteY278" fmla="*/ 95290 h 96872"/>
                <a:gd name="connsiteX279" fmla="*/ 753377 w 1292034"/>
                <a:gd name="connsiteY279" fmla="*/ 0 h 96872"/>
                <a:gd name="connsiteX280" fmla="*/ 900724 w 1292034"/>
                <a:gd name="connsiteY280" fmla="*/ 96731 h 96872"/>
                <a:gd name="connsiteX281" fmla="*/ 882523 w 1292034"/>
                <a:gd name="connsiteY281" fmla="*/ 92218 h 96872"/>
                <a:gd name="connsiteX282" fmla="*/ 870790 w 1292034"/>
                <a:gd name="connsiteY282" fmla="*/ 79423 h 96872"/>
                <a:gd name="connsiteX283" fmla="*/ 866694 w 1292034"/>
                <a:gd name="connsiteY283" fmla="*/ 60022 h 96872"/>
                <a:gd name="connsiteX284" fmla="*/ 870790 w 1292034"/>
                <a:gd name="connsiteY284" fmla="*/ 40663 h 96872"/>
                <a:gd name="connsiteX285" fmla="*/ 882336 w 1292034"/>
                <a:gd name="connsiteY285" fmla="*/ 27590 h 96872"/>
                <a:gd name="connsiteX286" fmla="*/ 899744 w 1292034"/>
                <a:gd name="connsiteY286" fmla="*/ 22890 h 96872"/>
                <a:gd name="connsiteX287" fmla="*/ 911477 w 1292034"/>
                <a:gd name="connsiteY287" fmla="*/ 24891 h 96872"/>
                <a:gd name="connsiteX288" fmla="*/ 921672 w 1292034"/>
                <a:gd name="connsiteY288" fmla="*/ 31174 h 96872"/>
                <a:gd name="connsiteX289" fmla="*/ 928794 w 1292034"/>
                <a:gd name="connsiteY289" fmla="*/ 42294 h 96872"/>
                <a:gd name="connsiteX290" fmla="*/ 931402 w 1292034"/>
                <a:gd name="connsiteY290" fmla="*/ 58810 h 96872"/>
                <a:gd name="connsiteX291" fmla="*/ 931402 w 1292034"/>
                <a:gd name="connsiteY291" fmla="*/ 63743 h 96872"/>
                <a:gd name="connsiteX292" fmla="*/ 874562 w 1292034"/>
                <a:gd name="connsiteY292" fmla="*/ 63743 h 96872"/>
                <a:gd name="connsiteX293" fmla="*/ 874562 w 1292034"/>
                <a:gd name="connsiteY293" fmla="*/ 53320 h 96872"/>
                <a:gd name="connsiteX294" fmla="*/ 917763 w 1292034"/>
                <a:gd name="connsiteY294" fmla="*/ 53320 h 96872"/>
                <a:gd name="connsiteX295" fmla="*/ 915527 w 1292034"/>
                <a:gd name="connsiteY295" fmla="*/ 43595 h 96872"/>
                <a:gd name="connsiteX296" fmla="*/ 909242 w 1292034"/>
                <a:gd name="connsiteY296" fmla="*/ 36850 h 96872"/>
                <a:gd name="connsiteX297" fmla="*/ 899839 w 1292034"/>
                <a:gd name="connsiteY297" fmla="*/ 34384 h 96872"/>
                <a:gd name="connsiteX298" fmla="*/ 889598 w 1292034"/>
                <a:gd name="connsiteY298" fmla="*/ 37270 h 96872"/>
                <a:gd name="connsiteX299" fmla="*/ 882893 w 1292034"/>
                <a:gd name="connsiteY299" fmla="*/ 44712 h 96872"/>
                <a:gd name="connsiteX300" fmla="*/ 880566 w 1292034"/>
                <a:gd name="connsiteY300" fmla="*/ 54624 h 96872"/>
                <a:gd name="connsiteX301" fmla="*/ 880566 w 1292034"/>
                <a:gd name="connsiteY301" fmla="*/ 62767 h 96872"/>
                <a:gd name="connsiteX302" fmla="*/ 883080 w 1292034"/>
                <a:gd name="connsiteY302" fmla="*/ 74955 h 96872"/>
                <a:gd name="connsiteX303" fmla="*/ 890204 w 1292034"/>
                <a:gd name="connsiteY303" fmla="*/ 82633 h 96872"/>
                <a:gd name="connsiteX304" fmla="*/ 900862 w 1292034"/>
                <a:gd name="connsiteY304" fmla="*/ 85237 h 96872"/>
                <a:gd name="connsiteX305" fmla="*/ 908078 w 1292034"/>
                <a:gd name="connsiteY305" fmla="*/ 84124 h 96872"/>
                <a:gd name="connsiteX306" fmla="*/ 913712 w 1292034"/>
                <a:gd name="connsiteY306" fmla="*/ 80678 h 96872"/>
                <a:gd name="connsiteX307" fmla="*/ 917343 w 1292034"/>
                <a:gd name="connsiteY307" fmla="*/ 75050 h 96872"/>
                <a:gd name="connsiteX308" fmla="*/ 930517 w 1292034"/>
                <a:gd name="connsiteY308" fmla="*/ 77422 h 96872"/>
                <a:gd name="connsiteX309" fmla="*/ 924838 w 1292034"/>
                <a:gd name="connsiteY309" fmla="*/ 87612 h 96872"/>
                <a:gd name="connsiteX310" fmla="*/ 914643 w 1292034"/>
                <a:gd name="connsiteY310" fmla="*/ 94360 h 96872"/>
                <a:gd name="connsiteX311" fmla="*/ 900724 w 1292034"/>
                <a:gd name="connsiteY311" fmla="*/ 96731 h 96872"/>
                <a:gd name="connsiteX312" fmla="*/ 980223 w 1292034"/>
                <a:gd name="connsiteY312" fmla="*/ 23820 h 96872"/>
                <a:gd name="connsiteX313" fmla="*/ 980223 w 1292034"/>
                <a:gd name="connsiteY313" fmla="*/ 34990 h 96872"/>
                <a:gd name="connsiteX314" fmla="*/ 941165 w 1292034"/>
                <a:gd name="connsiteY314" fmla="*/ 34990 h 96872"/>
                <a:gd name="connsiteX315" fmla="*/ 941165 w 1292034"/>
                <a:gd name="connsiteY315" fmla="*/ 23820 h 96872"/>
                <a:gd name="connsiteX316" fmla="*/ 980223 w 1292034"/>
                <a:gd name="connsiteY316" fmla="*/ 23820 h 96872"/>
                <a:gd name="connsiteX317" fmla="*/ 951639 w 1292034"/>
                <a:gd name="connsiteY317" fmla="*/ 6699 h 96872"/>
                <a:gd name="connsiteX318" fmla="*/ 965557 w 1292034"/>
                <a:gd name="connsiteY318" fmla="*/ 6699 h 96872"/>
                <a:gd name="connsiteX319" fmla="*/ 965557 w 1292034"/>
                <a:gd name="connsiteY319" fmla="*/ 74303 h 96872"/>
                <a:gd name="connsiteX320" fmla="*/ 966767 w 1292034"/>
                <a:gd name="connsiteY320" fmla="*/ 80399 h 96872"/>
                <a:gd name="connsiteX321" fmla="*/ 969887 w 1292034"/>
                <a:gd name="connsiteY321" fmla="*/ 83144 h 96872"/>
                <a:gd name="connsiteX322" fmla="*/ 974124 w 1292034"/>
                <a:gd name="connsiteY322" fmla="*/ 83842 h 96872"/>
                <a:gd name="connsiteX323" fmla="*/ 977057 w 1292034"/>
                <a:gd name="connsiteY323" fmla="*/ 83609 h 96872"/>
                <a:gd name="connsiteX324" fmla="*/ 979010 w 1292034"/>
                <a:gd name="connsiteY324" fmla="*/ 83239 h 96872"/>
                <a:gd name="connsiteX325" fmla="*/ 981524 w 1292034"/>
                <a:gd name="connsiteY325" fmla="*/ 94730 h 96872"/>
                <a:gd name="connsiteX326" fmla="*/ 978080 w 1292034"/>
                <a:gd name="connsiteY326" fmla="*/ 95660 h 96872"/>
                <a:gd name="connsiteX327" fmla="*/ 972495 w 1292034"/>
                <a:gd name="connsiteY327" fmla="*/ 96220 h 96872"/>
                <a:gd name="connsiteX328" fmla="*/ 962254 w 1292034"/>
                <a:gd name="connsiteY328" fmla="*/ 94265 h 96872"/>
                <a:gd name="connsiteX329" fmla="*/ 954572 w 1292034"/>
                <a:gd name="connsiteY329" fmla="*/ 87936 h 96872"/>
                <a:gd name="connsiteX330" fmla="*/ 951639 w 1292034"/>
                <a:gd name="connsiteY330" fmla="*/ 77189 h 96872"/>
                <a:gd name="connsiteX331" fmla="*/ 951639 w 1292034"/>
                <a:gd name="connsiteY331" fmla="*/ 6699 h 96872"/>
                <a:gd name="connsiteX332" fmla="*/ 1011075 w 1292034"/>
                <a:gd name="connsiteY332" fmla="*/ 52855 h 96872"/>
                <a:gd name="connsiteX333" fmla="*/ 1011075 w 1292034"/>
                <a:gd name="connsiteY333" fmla="*/ 95290 h 96872"/>
                <a:gd name="connsiteX334" fmla="*/ 997153 w 1292034"/>
                <a:gd name="connsiteY334" fmla="*/ 95290 h 96872"/>
                <a:gd name="connsiteX335" fmla="*/ 997153 w 1292034"/>
                <a:gd name="connsiteY335" fmla="*/ 0 h 96872"/>
                <a:gd name="connsiteX336" fmla="*/ 1010888 w 1292034"/>
                <a:gd name="connsiteY336" fmla="*/ 0 h 96872"/>
                <a:gd name="connsiteX337" fmla="*/ 1010888 w 1292034"/>
                <a:gd name="connsiteY337" fmla="*/ 35455 h 96872"/>
                <a:gd name="connsiteX338" fmla="*/ 1011773 w 1292034"/>
                <a:gd name="connsiteY338" fmla="*/ 35455 h 96872"/>
                <a:gd name="connsiteX339" fmla="*/ 1019451 w 1292034"/>
                <a:gd name="connsiteY339" fmla="*/ 26287 h 96872"/>
                <a:gd name="connsiteX340" fmla="*/ 1032953 w 1292034"/>
                <a:gd name="connsiteY340" fmla="*/ 22890 h 96872"/>
                <a:gd name="connsiteX341" fmla="*/ 1045800 w 1292034"/>
                <a:gd name="connsiteY341" fmla="*/ 25916 h 96872"/>
                <a:gd name="connsiteX342" fmla="*/ 1054367 w 1292034"/>
                <a:gd name="connsiteY342" fmla="*/ 34941 h 96872"/>
                <a:gd name="connsiteX343" fmla="*/ 1057438 w 1292034"/>
                <a:gd name="connsiteY343" fmla="*/ 49831 h 96872"/>
                <a:gd name="connsiteX344" fmla="*/ 1057438 w 1292034"/>
                <a:gd name="connsiteY344" fmla="*/ 95290 h 96872"/>
                <a:gd name="connsiteX345" fmla="*/ 1043519 w 1292034"/>
                <a:gd name="connsiteY345" fmla="*/ 95290 h 96872"/>
                <a:gd name="connsiteX346" fmla="*/ 1043519 w 1292034"/>
                <a:gd name="connsiteY346" fmla="*/ 51505 h 96872"/>
                <a:gd name="connsiteX347" fmla="*/ 1039469 w 1292034"/>
                <a:gd name="connsiteY347" fmla="*/ 39317 h 96872"/>
                <a:gd name="connsiteX348" fmla="*/ 1028205 w 1292034"/>
                <a:gd name="connsiteY348" fmla="*/ 34941 h 96872"/>
                <a:gd name="connsiteX349" fmla="*/ 1019360 w 1292034"/>
                <a:gd name="connsiteY349" fmla="*/ 37037 h 96872"/>
                <a:gd name="connsiteX350" fmla="*/ 1013261 w 1292034"/>
                <a:gd name="connsiteY350" fmla="*/ 43179 h 96872"/>
                <a:gd name="connsiteX351" fmla="*/ 1011075 w 1292034"/>
                <a:gd name="connsiteY351" fmla="*/ 52855 h 96872"/>
                <a:gd name="connsiteX352" fmla="*/ 1106131 w 1292034"/>
                <a:gd name="connsiteY352" fmla="*/ 96731 h 96872"/>
                <a:gd name="connsiteX353" fmla="*/ 1088581 w 1292034"/>
                <a:gd name="connsiteY353" fmla="*/ 92126 h 96872"/>
                <a:gd name="connsiteX354" fmla="*/ 1076944 w 1292034"/>
                <a:gd name="connsiteY354" fmla="*/ 79236 h 96872"/>
                <a:gd name="connsiteX355" fmla="*/ 1072801 w 1292034"/>
                <a:gd name="connsiteY355" fmla="*/ 59881 h 96872"/>
                <a:gd name="connsiteX356" fmla="*/ 1076944 w 1292034"/>
                <a:gd name="connsiteY356" fmla="*/ 40430 h 96872"/>
                <a:gd name="connsiteX357" fmla="*/ 1088581 w 1292034"/>
                <a:gd name="connsiteY357" fmla="*/ 27498 h 96872"/>
                <a:gd name="connsiteX358" fmla="*/ 1106131 w 1292034"/>
                <a:gd name="connsiteY358" fmla="*/ 22890 h 96872"/>
                <a:gd name="connsiteX359" fmla="*/ 1123680 w 1292034"/>
                <a:gd name="connsiteY359" fmla="*/ 27498 h 96872"/>
                <a:gd name="connsiteX360" fmla="*/ 1135321 w 1292034"/>
                <a:gd name="connsiteY360" fmla="*/ 40430 h 96872"/>
                <a:gd name="connsiteX361" fmla="*/ 1139463 w 1292034"/>
                <a:gd name="connsiteY361" fmla="*/ 59881 h 96872"/>
                <a:gd name="connsiteX362" fmla="*/ 1135321 w 1292034"/>
                <a:gd name="connsiteY362" fmla="*/ 79236 h 96872"/>
                <a:gd name="connsiteX363" fmla="*/ 1123680 w 1292034"/>
                <a:gd name="connsiteY363" fmla="*/ 92126 h 96872"/>
                <a:gd name="connsiteX364" fmla="*/ 1106131 w 1292034"/>
                <a:gd name="connsiteY364" fmla="*/ 96731 h 96872"/>
                <a:gd name="connsiteX365" fmla="*/ 1106180 w 1292034"/>
                <a:gd name="connsiteY365" fmla="*/ 85054 h 96872"/>
                <a:gd name="connsiteX366" fmla="*/ 1116978 w 1292034"/>
                <a:gd name="connsiteY366" fmla="*/ 81608 h 96872"/>
                <a:gd name="connsiteX367" fmla="*/ 1123310 w 1292034"/>
                <a:gd name="connsiteY367" fmla="*/ 72443 h 96872"/>
                <a:gd name="connsiteX368" fmla="*/ 1125404 w 1292034"/>
                <a:gd name="connsiteY368" fmla="*/ 59835 h 96872"/>
                <a:gd name="connsiteX369" fmla="*/ 1123310 w 1292034"/>
                <a:gd name="connsiteY369" fmla="*/ 47273 h 96872"/>
                <a:gd name="connsiteX370" fmla="*/ 1116978 w 1292034"/>
                <a:gd name="connsiteY370" fmla="*/ 38013 h 96872"/>
                <a:gd name="connsiteX371" fmla="*/ 1106180 w 1292034"/>
                <a:gd name="connsiteY371" fmla="*/ 34521 h 96872"/>
                <a:gd name="connsiteX372" fmla="*/ 1095286 w 1292034"/>
                <a:gd name="connsiteY372" fmla="*/ 38013 h 96872"/>
                <a:gd name="connsiteX373" fmla="*/ 1088909 w 1292034"/>
                <a:gd name="connsiteY373" fmla="*/ 47273 h 96872"/>
                <a:gd name="connsiteX374" fmla="*/ 1086861 w 1292034"/>
                <a:gd name="connsiteY374" fmla="*/ 59835 h 96872"/>
                <a:gd name="connsiteX375" fmla="*/ 1088909 w 1292034"/>
                <a:gd name="connsiteY375" fmla="*/ 72443 h 96872"/>
                <a:gd name="connsiteX376" fmla="*/ 1095286 w 1292034"/>
                <a:gd name="connsiteY376" fmla="*/ 81608 h 96872"/>
                <a:gd name="connsiteX377" fmla="*/ 1106180 w 1292034"/>
                <a:gd name="connsiteY377" fmla="*/ 85054 h 96872"/>
                <a:gd name="connsiteX378" fmla="*/ 1181765 w 1292034"/>
                <a:gd name="connsiteY378" fmla="*/ 96685 h 96872"/>
                <a:gd name="connsiteX379" fmla="*/ 1166310 w 1292034"/>
                <a:gd name="connsiteY379" fmla="*/ 92263 h 96872"/>
                <a:gd name="connsiteX380" fmla="*/ 1155699 w 1292034"/>
                <a:gd name="connsiteY380" fmla="*/ 79561 h 96872"/>
                <a:gd name="connsiteX381" fmla="*/ 1151881 w 1292034"/>
                <a:gd name="connsiteY381" fmla="*/ 59694 h 96872"/>
                <a:gd name="connsiteX382" fmla="*/ 1155744 w 1292034"/>
                <a:gd name="connsiteY382" fmla="*/ 39874 h 96872"/>
                <a:gd name="connsiteX383" fmla="*/ 1166451 w 1292034"/>
                <a:gd name="connsiteY383" fmla="*/ 27266 h 96872"/>
                <a:gd name="connsiteX384" fmla="*/ 1181861 w 1292034"/>
                <a:gd name="connsiteY384" fmla="*/ 22890 h 96872"/>
                <a:gd name="connsiteX385" fmla="*/ 1192567 w 1292034"/>
                <a:gd name="connsiteY385" fmla="*/ 25124 h 96872"/>
                <a:gd name="connsiteX386" fmla="*/ 1198896 w 1292034"/>
                <a:gd name="connsiteY386" fmla="*/ 30243 h 96872"/>
                <a:gd name="connsiteX387" fmla="*/ 1202435 w 1292034"/>
                <a:gd name="connsiteY387" fmla="*/ 35406 h 96872"/>
                <a:gd name="connsiteX388" fmla="*/ 1203274 w 1292034"/>
                <a:gd name="connsiteY388" fmla="*/ 35406 h 96872"/>
                <a:gd name="connsiteX389" fmla="*/ 1203274 w 1292034"/>
                <a:gd name="connsiteY389" fmla="*/ 0 h 96872"/>
                <a:gd name="connsiteX390" fmla="*/ 1217192 w 1292034"/>
                <a:gd name="connsiteY390" fmla="*/ 0 h 96872"/>
                <a:gd name="connsiteX391" fmla="*/ 1217192 w 1292034"/>
                <a:gd name="connsiteY391" fmla="*/ 95290 h 96872"/>
                <a:gd name="connsiteX392" fmla="*/ 1203598 w 1292034"/>
                <a:gd name="connsiteY392" fmla="*/ 95290 h 96872"/>
                <a:gd name="connsiteX393" fmla="*/ 1203598 w 1292034"/>
                <a:gd name="connsiteY393" fmla="*/ 84169 h 96872"/>
                <a:gd name="connsiteX394" fmla="*/ 1202435 w 1292034"/>
                <a:gd name="connsiteY394" fmla="*/ 84169 h 96872"/>
                <a:gd name="connsiteX395" fmla="*/ 1198804 w 1292034"/>
                <a:gd name="connsiteY395" fmla="*/ 89381 h 96872"/>
                <a:gd name="connsiteX396" fmla="*/ 1192380 w 1292034"/>
                <a:gd name="connsiteY396" fmla="*/ 94497 h 96872"/>
                <a:gd name="connsiteX397" fmla="*/ 1181765 w 1292034"/>
                <a:gd name="connsiteY397" fmla="*/ 96685 h 96872"/>
                <a:gd name="connsiteX398" fmla="*/ 1184840 w 1292034"/>
                <a:gd name="connsiteY398" fmla="*/ 84821 h 96872"/>
                <a:gd name="connsiteX399" fmla="*/ 1194986 w 1292034"/>
                <a:gd name="connsiteY399" fmla="*/ 81657 h 96872"/>
                <a:gd name="connsiteX400" fmla="*/ 1201317 w 1292034"/>
                <a:gd name="connsiteY400" fmla="*/ 72770 h 96872"/>
                <a:gd name="connsiteX401" fmla="*/ 1203507 w 1292034"/>
                <a:gd name="connsiteY401" fmla="*/ 59557 h 96872"/>
                <a:gd name="connsiteX402" fmla="*/ 1201363 w 1292034"/>
                <a:gd name="connsiteY402" fmla="*/ 46526 h 96872"/>
                <a:gd name="connsiteX403" fmla="*/ 1195081 w 1292034"/>
                <a:gd name="connsiteY403" fmla="*/ 37826 h 96872"/>
                <a:gd name="connsiteX404" fmla="*/ 1184840 w 1292034"/>
                <a:gd name="connsiteY404" fmla="*/ 34708 h 96872"/>
                <a:gd name="connsiteX405" fmla="*/ 1174366 w 1292034"/>
                <a:gd name="connsiteY405" fmla="*/ 37967 h 96872"/>
                <a:gd name="connsiteX406" fmla="*/ 1168034 w 1292034"/>
                <a:gd name="connsiteY406" fmla="*/ 46854 h 96872"/>
                <a:gd name="connsiteX407" fmla="*/ 1165940 w 1292034"/>
                <a:gd name="connsiteY407" fmla="*/ 59557 h 96872"/>
                <a:gd name="connsiteX408" fmla="*/ 1168080 w 1292034"/>
                <a:gd name="connsiteY408" fmla="*/ 72443 h 96872"/>
                <a:gd name="connsiteX409" fmla="*/ 1174411 w 1292034"/>
                <a:gd name="connsiteY409" fmla="*/ 81516 h 96872"/>
                <a:gd name="connsiteX410" fmla="*/ 1184840 w 1292034"/>
                <a:gd name="connsiteY410" fmla="*/ 84821 h 96872"/>
                <a:gd name="connsiteX411" fmla="*/ 1290638 w 1292034"/>
                <a:gd name="connsiteY411" fmla="*/ 41269 h 96872"/>
                <a:gd name="connsiteX412" fmla="*/ 1278024 w 1292034"/>
                <a:gd name="connsiteY412" fmla="*/ 43503 h 96872"/>
                <a:gd name="connsiteX413" fmla="*/ 1275510 w 1292034"/>
                <a:gd name="connsiteY413" fmla="*/ 38898 h 96872"/>
                <a:gd name="connsiteX414" fmla="*/ 1270948 w 1292034"/>
                <a:gd name="connsiteY414" fmla="*/ 35314 h 96872"/>
                <a:gd name="connsiteX415" fmla="*/ 1263732 w 1292034"/>
                <a:gd name="connsiteY415" fmla="*/ 33919 h 96872"/>
                <a:gd name="connsiteX416" fmla="*/ 1253861 w 1292034"/>
                <a:gd name="connsiteY416" fmla="*/ 36569 h 96872"/>
                <a:gd name="connsiteX417" fmla="*/ 1249905 w 1292034"/>
                <a:gd name="connsiteY417" fmla="*/ 43316 h 96872"/>
                <a:gd name="connsiteX418" fmla="*/ 1252560 w 1292034"/>
                <a:gd name="connsiteY418" fmla="*/ 49085 h 96872"/>
                <a:gd name="connsiteX419" fmla="*/ 1261123 w 1292034"/>
                <a:gd name="connsiteY419" fmla="*/ 52668 h 96872"/>
                <a:gd name="connsiteX420" fmla="*/ 1272482 w 1292034"/>
                <a:gd name="connsiteY420" fmla="*/ 55275 h 96872"/>
                <a:gd name="connsiteX421" fmla="*/ 1287194 w 1292034"/>
                <a:gd name="connsiteY421" fmla="*/ 62302 h 96872"/>
                <a:gd name="connsiteX422" fmla="*/ 1292034 w 1292034"/>
                <a:gd name="connsiteY422" fmla="*/ 74631 h 96872"/>
                <a:gd name="connsiteX423" fmla="*/ 1288311 w 1292034"/>
                <a:gd name="connsiteY423" fmla="*/ 86076 h 96872"/>
                <a:gd name="connsiteX424" fmla="*/ 1278024 w 1292034"/>
                <a:gd name="connsiteY424" fmla="*/ 93891 h 96872"/>
                <a:gd name="connsiteX425" fmla="*/ 1262801 w 1292034"/>
                <a:gd name="connsiteY425" fmla="*/ 96731 h 96872"/>
                <a:gd name="connsiteX426" fmla="*/ 1243204 w 1292034"/>
                <a:gd name="connsiteY426" fmla="*/ 91611 h 96872"/>
                <a:gd name="connsiteX427" fmla="*/ 1233893 w 1292034"/>
                <a:gd name="connsiteY427" fmla="*/ 76957 h 96872"/>
                <a:gd name="connsiteX428" fmla="*/ 1247346 w 1292034"/>
                <a:gd name="connsiteY428" fmla="*/ 74909 h 96872"/>
                <a:gd name="connsiteX429" fmla="*/ 1252514 w 1292034"/>
                <a:gd name="connsiteY429" fmla="*/ 82866 h 96872"/>
                <a:gd name="connsiteX430" fmla="*/ 1262706 w 1292034"/>
                <a:gd name="connsiteY430" fmla="*/ 85519 h 96872"/>
                <a:gd name="connsiteX431" fmla="*/ 1273646 w 1292034"/>
                <a:gd name="connsiteY431" fmla="*/ 82679 h 96872"/>
                <a:gd name="connsiteX432" fmla="*/ 1277742 w 1292034"/>
                <a:gd name="connsiteY432" fmla="*/ 75653 h 96872"/>
                <a:gd name="connsiteX433" fmla="*/ 1275229 w 1292034"/>
                <a:gd name="connsiteY433" fmla="*/ 70025 h 96872"/>
                <a:gd name="connsiteX434" fmla="*/ 1267642 w 1292034"/>
                <a:gd name="connsiteY434" fmla="*/ 66579 h 96872"/>
                <a:gd name="connsiteX435" fmla="*/ 1255539 w 1292034"/>
                <a:gd name="connsiteY435" fmla="*/ 63930 h 96872"/>
                <a:gd name="connsiteX436" fmla="*/ 1240736 w 1292034"/>
                <a:gd name="connsiteY436" fmla="*/ 56671 h 96872"/>
                <a:gd name="connsiteX437" fmla="*/ 1235987 w 1292034"/>
                <a:gd name="connsiteY437" fmla="*/ 44060 h 96872"/>
                <a:gd name="connsiteX438" fmla="*/ 1239523 w 1292034"/>
                <a:gd name="connsiteY438" fmla="*/ 32988 h 96872"/>
                <a:gd name="connsiteX439" fmla="*/ 1249299 w 1292034"/>
                <a:gd name="connsiteY439" fmla="*/ 25589 h 96872"/>
                <a:gd name="connsiteX440" fmla="*/ 1263591 w 1292034"/>
                <a:gd name="connsiteY440" fmla="*/ 22890 h 96872"/>
                <a:gd name="connsiteX441" fmla="*/ 1281839 w 1292034"/>
                <a:gd name="connsiteY441" fmla="*/ 27914 h 96872"/>
                <a:gd name="connsiteX442" fmla="*/ 1290638 w 1292034"/>
                <a:gd name="connsiteY442"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Lst>
              <a:rect l="l" t="t" r="r" b="b"/>
              <a:pathLst>
                <a:path w="1292034" h="96872">
                  <a:moveTo>
                    <a:pt x="0" y="95290"/>
                  </a:moveTo>
                  <a:lnTo>
                    <a:pt x="0" y="0"/>
                  </a:lnTo>
                  <a:lnTo>
                    <a:pt x="33982" y="0"/>
                  </a:lnTo>
                  <a:cubicBezTo>
                    <a:pt x="41369" y="0"/>
                    <a:pt x="47498" y="1271"/>
                    <a:pt x="52370" y="3813"/>
                  </a:cubicBezTo>
                  <a:cubicBezTo>
                    <a:pt x="57274" y="6358"/>
                    <a:pt x="60936" y="9879"/>
                    <a:pt x="63357" y="14377"/>
                  </a:cubicBezTo>
                  <a:cubicBezTo>
                    <a:pt x="65777" y="18844"/>
                    <a:pt x="66988" y="24007"/>
                    <a:pt x="66988" y="29870"/>
                  </a:cubicBezTo>
                  <a:cubicBezTo>
                    <a:pt x="66988" y="35701"/>
                    <a:pt x="65762" y="40837"/>
                    <a:pt x="63310" y="45272"/>
                  </a:cubicBezTo>
                  <a:cubicBezTo>
                    <a:pt x="60889" y="49674"/>
                    <a:pt x="57227" y="53104"/>
                    <a:pt x="52324" y="55554"/>
                  </a:cubicBezTo>
                  <a:cubicBezTo>
                    <a:pt x="47452" y="58004"/>
                    <a:pt x="41322" y="59229"/>
                    <a:pt x="33936" y="59229"/>
                  </a:cubicBezTo>
                  <a:lnTo>
                    <a:pt x="8193" y="59229"/>
                  </a:lnTo>
                  <a:lnTo>
                    <a:pt x="8193" y="46854"/>
                  </a:lnTo>
                  <a:lnTo>
                    <a:pt x="32633" y="46854"/>
                  </a:lnTo>
                  <a:cubicBezTo>
                    <a:pt x="37288" y="46854"/>
                    <a:pt x="41074" y="46186"/>
                    <a:pt x="43991" y="44853"/>
                  </a:cubicBezTo>
                  <a:cubicBezTo>
                    <a:pt x="46939" y="43519"/>
                    <a:pt x="49096" y="41580"/>
                    <a:pt x="50462" y="39035"/>
                  </a:cubicBezTo>
                  <a:cubicBezTo>
                    <a:pt x="51827" y="36493"/>
                    <a:pt x="52510" y="33437"/>
                    <a:pt x="52510" y="29870"/>
                  </a:cubicBezTo>
                  <a:cubicBezTo>
                    <a:pt x="52510" y="26273"/>
                    <a:pt x="51812" y="23155"/>
                    <a:pt x="50415" y="20518"/>
                  </a:cubicBezTo>
                  <a:cubicBezTo>
                    <a:pt x="49050" y="17881"/>
                    <a:pt x="46893" y="15864"/>
                    <a:pt x="43945" y="14468"/>
                  </a:cubicBezTo>
                  <a:cubicBezTo>
                    <a:pt x="41028" y="13043"/>
                    <a:pt x="37195" y="12329"/>
                    <a:pt x="32446" y="12329"/>
                  </a:cubicBezTo>
                  <a:lnTo>
                    <a:pt x="14384" y="12329"/>
                  </a:lnTo>
                  <a:lnTo>
                    <a:pt x="14384" y="95290"/>
                  </a:lnTo>
                  <a:lnTo>
                    <a:pt x="0" y="95290"/>
                  </a:lnTo>
                  <a:close/>
                  <a:moveTo>
                    <a:pt x="47064" y="52298"/>
                  </a:moveTo>
                  <a:lnTo>
                    <a:pt x="70619" y="95290"/>
                  </a:lnTo>
                  <a:lnTo>
                    <a:pt x="54232" y="95290"/>
                  </a:lnTo>
                  <a:lnTo>
                    <a:pt x="31143" y="52298"/>
                  </a:lnTo>
                  <a:lnTo>
                    <a:pt x="47064" y="52298"/>
                  </a:lnTo>
                  <a:close/>
                  <a:moveTo>
                    <a:pt x="128668" y="65649"/>
                  </a:moveTo>
                  <a:lnTo>
                    <a:pt x="128668" y="23820"/>
                  </a:lnTo>
                  <a:lnTo>
                    <a:pt x="142634" y="23820"/>
                  </a:lnTo>
                  <a:lnTo>
                    <a:pt x="142634" y="95290"/>
                  </a:lnTo>
                  <a:lnTo>
                    <a:pt x="128947" y="95290"/>
                  </a:lnTo>
                  <a:lnTo>
                    <a:pt x="128947" y="82912"/>
                  </a:lnTo>
                  <a:lnTo>
                    <a:pt x="128203" y="82912"/>
                  </a:lnTo>
                  <a:cubicBezTo>
                    <a:pt x="126558" y="86728"/>
                    <a:pt x="123920" y="89908"/>
                    <a:pt x="120289" y="92450"/>
                  </a:cubicBezTo>
                  <a:cubicBezTo>
                    <a:pt x="116689" y="94962"/>
                    <a:pt x="112204" y="96220"/>
                    <a:pt x="106836" y="96220"/>
                  </a:cubicBezTo>
                  <a:cubicBezTo>
                    <a:pt x="102242" y="96220"/>
                    <a:pt x="98177" y="95211"/>
                    <a:pt x="94639" y="93194"/>
                  </a:cubicBezTo>
                  <a:cubicBezTo>
                    <a:pt x="91132" y="91146"/>
                    <a:pt x="88370" y="88123"/>
                    <a:pt x="86353" y="84124"/>
                  </a:cubicBezTo>
                  <a:cubicBezTo>
                    <a:pt x="84367" y="80121"/>
                    <a:pt x="83374" y="75171"/>
                    <a:pt x="83374" y="69279"/>
                  </a:cubicBezTo>
                  <a:lnTo>
                    <a:pt x="83374" y="23820"/>
                  </a:lnTo>
                  <a:lnTo>
                    <a:pt x="97292" y="23820"/>
                  </a:lnTo>
                  <a:lnTo>
                    <a:pt x="97292" y="67605"/>
                  </a:lnTo>
                  <a:cubicBezTo>
                    <a:pt x="97292" y="72476"/>
                    <a:pt x="98643" y="76351"/>
                    <a:pt x="101342" y="79236"/>
                  </a:cubicBezTo>
                  <a:cubicBezTo>
                    <a:pt x="104043" y="82122"/>
                    <a:pt x="107550" y="83563"/>
                    <a:pt x="111863" y="83563"/>
                  </a:cubicBezTo>
                  <a:cubicBezTo>
                    <a:pt x="114470" y="83563"/>
                    <a:pt x="117061" y="82912"/>
                    <a:pt x="119637" y="81608"/>
                  </a:cubicBezTo>
                  <a:cubicBezTo>
                    <a:pt x="122244" y="80307"/>
                    <a:pt x="124401" y="78336"/>
                    <a:pt x="126108" y="75699"/>
                  </a:cubicBezTo>
                  <a:cubicBezTo>
                    <a:pt x="127846" y="73065"/>
                    <a:pt x="128699" y="69714"/>
                    <a:pt x="128668" y="65649"/>
                  </a:cubicBezTo>
                  <a:close/>
                  <a:moveTo>
                    <a:pt x="175255" y="0"/>
                  </a:moveTo>
                  <a:lnTo>
                    <a:pt x="175255" y="95290"/>
                  </a:lnTo>
                  <a:lnTo>
                    <a:pt x="161336" y="95290"/>
                  </a:lnTo>
                  <a:lnTo>
                    <a:pt x="161336" y="0"/>
                  </a:lnTo>
                  <a:lnTo>
                    <a:pt x="175255" y="0"/>
                  </a:lnTo>
                  <a:close/>
                  <a:moveTo>
                    <a:pt x="224798" y="96731"/>
                  </a:moveTo>
                  <a:cubicBezTo>
                    <a:pt x="217752" y="96731"/>
                    <a:pt x="211685" y="95228"/>
                    <a:pt x="206595" y="92218"/>
                  </a:cubicBezTo>
                  <a:cubicBezTo>
                    <a:pt x="201537" y="89178"/>
                    <a:pt x="197627" y="84913"/>
                    <a:pt x="194864" y="79423"/>
                  </a:cubicBezTo>
                  <a:cubicBezTo>
                    <a:pt x="192133" y="73900"/>
                    <a:pt x="190768" y="67434"/>
                    <a:pt x="190768" y="60022"/>
                  </a:cubicBezTo>
                  <a:cubicBezTo>
                    <a:pt x="190768" y="52701"/>
                    <a:pt x="192133" y="46248"/>
                    <a:pt x="194864" y="40663"/>
                  </a:cubicBezTo>
                  <a:cubicBezTo>
                    <a:pt x="197627" y="35081"/>
                    <a:pt x="201475" y="30722"/>
                    <a:pt x="206409" y="27590"/>
                  </a:cubicBezTo>
                  <a:cubicBezTo>
                    <a:pt x="211374" y="24459"/>
                    <a:pt x="217178" y="22890"/>
                    <a:pt x="223818" y="22890"/>
                  </a:cubicBezTo>
                  <a:cubicBezTo>
                    <a:pt x="227855" y="22890"/>
                    <a:pt x="231765" y="23558"/>
                    <a:pt x="235550" y="24891"/>
                  </a:cubicBezTo>
                  <a:cubicBezTo>
                    <a:pt x="239335" y="26224"/>
                    <a:pt x="242734" y="28321"/>
                    <a:pt x="245746" y="31174"/>
                  </a:cubicBezTo>
                  <a:cubicBezTo>
                    <a:pt x="248754" y="34027"/>
                    <a:pt x="251130" y="37735"/>
                    <a:pt x="252867" y="42294"/>
                  </a:cubicBezTo>
                  <a:cubicBezTo>
                    <a:pt x="254604" y="46821"/>
                    <a:pt x="255476" y="52327"/>
                    <a:pt x="255476" y="58810"/>
                  </a:cubicBezTo>
                  <a:lnTo>
                    <a:pt x="255476" y="63743"/>
                  </a:lnTo>
                  <a:lnTo>
                    <a:pt x="198635" y="63743"/>
                  </a:lnTo>
                  <a:lnTo>
                    <a:pt x="198635" y="53320"/>
                  </a:lnTo>
                  <a:lnTo>
                    <a:pt x="241836" y="53320"/>
                  </a:lnTo>
                  <a:cubicBezTo>
                    <a:pt x="241836" y="49661"/>
                    <a:pt x="241089" y="46418"/>
                    <a:pt x="239601" y="43595"/>
                  </a:cubicBezTo>
                  <a:cubicBezTo>
                    <a:pt x="238110" y="40742"/>
                    <a:pt x="236016" y="38495"/>
                    <a:pt x="233315" y="36850"/>
                  </a:cubicBezTo>
                  <a:cubicBezTo>
                    <a:pt x="230647" y="35206"/>
                    <a:pt x="227511" y="34384"/>
                    <a:pt x="223913" y="34384"/>
                  </a:cubicBezTo>
                  <a:cubicBezTo>
                    <a:pt x="220003" y="34384"/>
                    <a:pt x="216588" y="35344"/>
                    <a:pt x="213671" y="37270"/>
                  </a:cubicBezTo>
                  <a:cubicBezTo>
                    <a:pt x="210785" y="39160"/>
                    <a:pt x="208550" y="41642"/>
                    <a:pt x="206968" y="44712"/>
                  </a:cubicBezTo>
                  <a:cubicBezTo>
                    <a:pt x="205416" y="47751"/>
                    <a:pt x="204640" y="51056"/>
                    <a:pt x="204640" y="54624"/>
                  </a:cubicBezTo>
                  <a:lnTo>
                    <a:pt x="204640" y="62767"/>
                  </a:lnTo>
                  <a:cubicBezTo>
                    <a:pt x="204640" y="67543"/>
                    <a:pt x="205478" y="71604"/>
                    <a:pt x="207154" y="74955"/>
                  </a:cubicBezTo>
                  <a:cubicBezTo>
                    <a:pt x="208861" y="78306"/>
                    <a:pt x="211235" y="80864"/>
                    <a:pt x="214276" y="82633"/>
                  </a:cubicBezTo>
                  <a:cubicBezTo>
                    <a:pt x="217318" y="84369"/>
                    <a:pt x="220872" y="85237"/>
                    <a:pt x="224935" y="85237"/>
                  </a:cubicBezTo>
                  <a:cubicBezTo>
                    <a:pt x="227573" y="85237"/>
                    <a:pt x="229979" y="84867"/>
                    <a:pt x="232152" y="84124"/>
                  </a:cubicBezTo>
                  <a:cubicBezTo>
                    <a:pt x="234324" y="83347"/>
                    <a:pt x="236202" y="82197"/>
                    <a:pt x="237785" y="80678"/>
                  </a:cubicBezTo>
                  <a:cubicBezTo>
                    <a:pt x="239368" y="79158"/>
                    <a:pt x="240577" y="77281"/>
                    <a:pt x="241416" y="75050"/>
                  </a:cubicBezTo>
                  <a:lnTo>
                    <a:pt x="254591" y="77422"/>
                  </a:lnTo>
                  <a:cubicBezTo>
                    <a:pt x="253536" y="81300"/>
                    <a:pt x="251641" y="84697"/>
                    <a:pt x="248911" y="87612"/>
                  </a:cubicBezTo>
                  <a:cubicBezTo>
                    <a:pt x="246211" y="90498"/>
                    <a:pt x="242813" y="92745"/>
                    <a:pt x="238716" y="94360"/>
                  </a:cubicBezTo>
                  <a:cubicBezTo>
                    <a:pt x="234649" y="95939"/>
                    <a:pt x="230012" y="96731"/>
                    <a:pt x="224798" y="96731"/>
                  </a:cubicBezTo>
                  <a:close/>
                  <a:moveTo>
                    <a:pt x="313047" y="48993"/>
                  </a:moveTo>
                  <a:lnTo>
                    <a:pt x="313047" y="61044"/>
                  </a:lnTo>
                  <a:lnTo>
                    <a:pt x="270777" y="61044"/>
                  </a:lnTo>
                  <a:lnTo>
                    <a:pt x="270777" y="48993"/>
                  </a:lnTo>
                  <a:lnTo>
                    <a:pt x="313047" y="48993"/>
                  </a:lnTo>
                  <a:close/>
                  <a:moveTo>
                    <a:pt x="332713" y="95290"/>
                  </a:moveTo>
                  <a:lnTo>
                    <a:pt x="332713" y="0"/>
                  </a:lnTo>
                  <a:lnTo>
                    <a:pt x="346635" y="0"/>
                  </a:lnTo>
                  <a:lnTo>
                    <a:pt x="346635" y="35406"/>
                  </a:lnTo>
                  <a:lnTo>
                    <a:pt x="347471" y="35406"/>
                  </a:lnTo>
                  <a:cubicBezTo>
                    <a:pt x="348280" y="33919"/>
                    <a:pt x="349443" y="32196"/>
                    <a:pt x="350964" y="30243"/>
                  </a:cubicBezTo>
                  <a:cubicBezTo>
                    <a:pt x="352485" y="28288"/>
                    <a:pt x="354595" y="26581"/>
                    <a:pt x="357292" y="25124"/>
                  </a:cubicBezTo>
                  <a:cubicBezTo>
                    <a:pt x="359993" y="23637"/>
                    <a:pt x="363562" y="22890"/>
                    <a:pt x="368002" y="22890"/>
                  </a:cubicBezTo>
                  <a:cubicBezTo>
                    <a:pt x="373773" y="22890"/>
                    <a:pt x="378925" y="24347"/>
                    <a:pt x="383454" y="27266"/>
                  </a:cubicBezTo>
                  <a:cubicBezTo>
                    <a:pt x="387987" y="30181"/>
                    <a:pt x="391539" y="34384"/>
                    <a:pt x="394115" y="39874"/>
                  </a:cubicBezTo>
                  <a:cubicBezTo>
                    <a:pt x="396724" y="45364"/>
                    <a:pt x="398025" y="51970"/>
                    <a:pt x="398025" y="59694"/>
                  </a:cubicBezTo>
                  <a:cubicBezTo>
                    <a:pt x="398025" y="67418"/>
                    <a:pt x="396737" y="74041"/>
                    <a:pt x="394161" y="79561"/>
                  </a:cubicBezTo>
                  <a:cubicBezTo>
                    <a:pt x="391585" y="85054"/>
                    <a:pt x="388049" y="89286"/>
                    <a:pt x="383549" y="92263"/>
                  </a:cubicBezTo>
                  <a:cubicBezTo>
                    <a:pt x="379050" y="95211"/>
                    <a:pt x="373911" y="96685"/>
                    <a:pt x="368140" y="96685"/>
                  </a:cubicBezTo>
                  <a:cubicBezTo>
                    <a:pt x="363794" y="96685"/>
                    <a:pt x="360242" y="95955"/>
                    <a:pt x="357479" y="94497"/>
                  </a:cubicBezTo>
                  <a:cubicBezTo>
                    <a:pt x="354749" y="93040"/>
                    <a:pt x="352609" y="91333"/>
                    <a:pt x="351056" y="89381"/>
                  </a:cubicBezTo>
                  <a:cubicBezTo>
                    <a:pt x="349506" y="87425"/>
                    <a:pt x="348309" y="85689"/>
                    <a:pt x="347471" y="84169"/>
                  </a:cubicBezTo>
                  <a:lnTo>
                    <a:pt x="346307" y="84169"/>
                  </a:lnTo>
                  <a:lnTo>
                    <a:pt x="346307" y="95290"/>
                  </a:lnTo>
                  <a:lnTo>
                    <a:pt x="332713" y="95290"/>
                  </a:lnTo>
                  <a:close/>
                  <a:moveTo>
                    <a:pt x="346353" y="59557"/>
                  </a:moveTo>
                  <a:cubicBezTo>
                    <a:pt x="346353" y="64581"/>
                    <a:pt x="347084" y="68984"/>
                    <a:pt x="348542" y="72770"/>
                  </a:cubicBezTo>
                  <a:cubicBezTo>
                    <a:pt x="350001" y="76554"/>
                    <a:pt x="352111" y="79515"/>
                    <a:pt x="354874" y="81657"/>
                  </a:cubicBezTo>
                  <a:cubicBezTo>
                    <a:pt x="357636" y="83766"/>
                    <a:pt x="361019" y="84821"/>
                    <a:pt x="365020" y="84821"/>
                  </a:cubicBezTo>
                  <a:cubicBezTo>
                    <a:pt x="369179" y="84821"/>
                    <a:pt x="372656" y="83717"/>
                    <a:pt x="375448" y="81516"/>
                  </a:cubicBezTo>
                  <a:cubicBezTo>
                    <a:pt x="378244" y="79282"/>
                    <a:pt x="380351" y="76259"/>
                    <a:pt x="381780" y="72443"/>
                  </a:cubicBezTo>
                  <a:cubicBezTo>
                    <a:pt x="383238" y="68627"/>
                    <a:pt x="383969" y="64332"/>
                    <a:pt x="383969" y="59557"/>
                  </a:cubicBezTo>
                  <a:cubicBezTo>
                    <a:pt x="383969" y="54840"/>
                    <a:pt x="383255" y="50604"/>
                    <a:pt x="381826" y="46854"/>
                  </a:cubicBezTo>
                  <a:cubicBezTo>
                    <a:pt x="380430" y="43100"/>
                    <a:pt x="378319" y="40136"/>
                    <a:pt x="375494" y="37967"/>
                  </a:cubicBezTo>
                  <a:cubicBezTo>
                    <a:pt x="372702" y="35796"/>
                    <a:pt x="369212" y="34708"/>
                    <a:pt x="365020" y="34708"/>
                  </a:cubicBezTo>
                  <a:cubicBezTo>
                    <a:pt x="360986" y="34708"/>
                    <a:pt x="357574" y="35750"/>
                    <a:pt x="354779" y="37826"/>
                  </a:cubicBezTo>
                  <a:cubicBezTo>
                    <a:pt x="352019" y="39903"/>
                    <a:pt x="349922" y="42805"/>
                    <a:pt x="348496" y="46526"/>
                  </a:cubicBezTo>
                  <a:cubicBezTo>
                    <a:pt x="347067" y="50251"/>
                    <a:pt x="346353" y="54591"/>
                    <a:pt x="346353" y="59557"/>
                  </a:cubicBezTo>
                  <a:close/>
                  <a:moveTo>
                    <a:pt x="434464" y="96872"/>
                  </a:moveTo>
                  <a:cubicBezTo>
                    <a:pt x="429932" y="96872"/>
                    <a:pt x="425835" y="96034"/>
                    <a:pt x="422175" y="94360"/>
                  </a:cubicBezTo>
                  <a:cubicBezTo>
                    <a:pt x="418514" y="92653"/>
                    <a:pt x="415610" y="90187"/>
                    <a:pt x="413470" y="86960"/>
                  </a:cubicBezTo>
                  <a:cubicBezTo>
                    <a:pt x="411360" y="83734"/>
                    <a:pt x="410305" y="79780"/>
                    <a:pt x="410305" y="75096"/>
                  </a:cubicBezTo>
                  <a:cubicBezTo>
                    <a:pt x="410305" y="71064"/>
                    <a:pt x="411081" y="67746"/>
                    <a:pt x="412631" y="65138"/>
                  </a:cubicBezTo>
                  <a:cubicBezTo>
                    <a:pt x="414185" y="62534"/>
                    <a:pt x="416279" y="60471"/>
                    <a:pt x="418917" y="58951"/>
                  </a:cubicBezTo>
                  <a:cubicBezTo>
                    <a:pt x="421555" y="57431"/>
                    <a:pt x="424502" y="56281"/>
                    <a:pt x="427762" y="55508"/>
                  </a:cubicBezTo>
                  <a:cubicBezTo>
                    <a:pt x="431020" y="54732"/>
                    <a:pt x="434340" y="54142"/>
                    <a:pt x="437722" y="53739"/>
                  </a:cubicBezTo>
                  <a:cubicBezTo>
                    <a:pt x="442005" y="53241"/>
                    <a:pt x="445482" y="52838"/>
                    <a:pt x="448150" y="52530"/>
                  </a:cubicBezTo>
                  <a:cubicBezTo>
                    <a:pt x="450821" y="52187"/>
                    <a:pt x="452758" y="51646"/>
                    <a:pt x="453970" y="50899"/>
                  </a:cubicBezTo>
                  <a:cubicBezTo>
                    <a:pt x="455180" y="50156"/>
                    <a:pt x="455786" y="48947"/>
                    <a:pt x="455786" y="47273"/>
                  </a:cubicBezTo>
                  <a:lnTo>
                    <a:pt x="455786" y="46946"/>
                  </a:lnTo>
                  <a:cubicBezTo>
                    <a:pt x="455786" y="42884"/>
                    <a:pt x="454636" y="39733"/>
                    <a:pt x="452342" y="37502"/>
                  </a:cubicBezTo>
                  <a:cubicBezTo>
                    <a:pt x="450074" y="35268"/>
                    <a:pt x="446692" y="34151"/>
                    <a:pt x="442192" y="34151"/>
                  </a:cubicBezTo>
                  <a:cubicBezTo>
                    <a:pt x="437506" y="34151"/>
                    <a:pt x="433812" y="35190"/>
                    <a:pt x="431112" y="37270"/>
                  </a:cubicBezTo>
                  <a:cubicBezTo>
                    <a:pt x="428444" y="39317"/>
                    <a:pt x="426596" y="41597"/>
                    <a:pt x="425573" y="44109"/>
                  </a:cubicBezTo>
                  <a:lnTo>
                    <a:pt x="412491" y="41131"/>
                  </a:lnTo>
                  <a:cubicBezTo>
                    <a:pt x="414044" y="36788"/>
                    <a:pt x="416309" y="33283"/>
                    <a:pt x="419288" y="30614"/>
                  </a:cubicBezTo>
                  <a:cubicBezTo>
                    <a:pt x="422299" y="27914"/>
                    <a:pt x="425760" y="25962"/>
                    <a:pt x="429670" y="24754"/>
                  </a:cubicBezTo>
                  <a:cubicBezTo>
                    <a:pt x="433579" y="23512"/>
                    <a:pt x="437692" y="22890"/>
                    <a:pt x="442005" y="22890"/>
                  </a:cubicBezTo>
                  <a:cubicBezTo>
                    <a:pt x="444860" y="22890"/>
                    <a:pt x="447888" y="23230"/>
                    <a:pt x="451083" y="23915"/>
                  </a:cubicBezTo>
                  <a:cubicBezTo>
                    <a:pt x="454311" y="24567"/>
                    <a:pt x="457320" y="25776"/>
                    <a:pt x="460115" y="27544"/>
                  </a:cubicBezTo>
                  <a:cubicBezTo>
                    <a:pt x="462937" y="29313"/>
                    <a:pt x="465251" y="31839"/>
                    <a:pt x="467050" y="35127"/>
                  </a:cubicBezTo>
                  <a:cubicBezTo>
                    <a:pt x="468849" y="38383"/>
                    <a:pt x="469750" y="42619"/>
                    <a:pt x="469750" y="47830"/>
                  </a:cubicBezTo>
                  <a:lnTo>
                    <a:pt x="469750" y="95290"/>
                  </a:lnTo>
                  <a:lnTo>
                    <a:pt x="456156" y="95290"/>
                  </a:lnTo>
                  <a:lnTo>
                    <a:pt x="456156" y="85519"/>
                  </a:lnTo>
                  <a:lnTo>
                    <a:pt x="455599" y="85519"/>
                  </a:lnTo>
                  <a:cubicBezTo>
                    <a:pt x="454698" y="87317"/>
                    <a:pt x="453348" y="89086"/>
                    <a:pt x="451548" y="90822"/>
                  </a:cubicBezTo>
                  <a:cubicBezTo>
                    <a:pt x="449749" y="92558"/>
                    <a:pt x="447436" y="94003"/>
                    <a:pt x="444614" y="95149"/>
                  </a:cubicBezTo>
                  <a:cubicBezTo>
                    <a:pt x="441789" y="96296"/>
                    <a:pt x="438407" y="96872"/>
                    <a:pt x="434464" y="96872"/>
                  </a:cubicBezTo>
                  <a:close/>
                  <a:moveTo>
                    <a:pt x="437489" y="85702"/>
                  </a:moveTo>
                  <a:cubicBezTo>
                    <a:pt x="441340" y="85702"/>
                    <a:pt x="444627" y="84942"/>
                    <a:pt x="447360" y="83423"/>
                  </a:cubicBezTo>
                  <a:cubicBezTo>
                    <a:pt x="450123" y="81903"/>
                    <a:pt x="452217" y="79918"/>
                    <a:pt x="453643" y="77468"/>
                  </a:cubicBezTo>
                  <a:cubicBezTo>
                    <a:pt x="455101" y="74988"/>
                    <a:pt x="455832" y="72335"/>
                    <a:pt x="455832" y="69511"/>
                  </a:cubicBezTo>
                  <a:lnTo>
                    <a:pt x="455832" y="60300"/>
                  </a:lnTo>
                  <a:cubicBezTo>
                    <a:pt x="455334" y="60795"/>
                    <a:pt x="454373" y="61260"/>
                    <a:pt x="452945" y="61696"/>
                  </a:cubicBezTo>
                  <a:cubicBezTo>
                    <a:pt x="451548" y="62098"/>
                    <a:pt x="449949" y="62456"/>
                    <a:pt x="448150" y="62767"/>
                  </a:cubicBezTo>
                  <a:cubicBezTo>
                    <a:pt x="446351" y="63045"/>
                    <a:pt x="444597" y="63307"/>
                    <a:pt x="442890" y="63556"/>
                  </a:cubicBezTo>
                  <a:cubicBezTo>
                    <a:pt x="441183" y="63772"/>
                    <a:pt x="439757" y="63959"/>
                    <a:pt x="438607" y="64116"/>
                  </a:cubicBezTo>
                  <a:cubicBezTo>
                    <a:pt x="435906" y="64457"/>
                    <a:pt x="433442" y="65030"/>
                    <a:pt x="431207" y="65836"/>
                  </a:cubicBezTo>
                  <a:cubicBezTo>
                    <a:pt x="429001" y="66642"/>
                    <a:pt x="427235" y="67805"/>
                    <a:pt x="425898" y="69324"/>
                  </a:cubicBezTo>
                  <a:cubicBezTo>
                    <a:pt x="424597" y="70815"/>
                    <a:pt x="423944" y="72800"/>
                    <a:pt x="423944" y="75283"/>
                  </a:cubicBezTo>
                  <a:cubicBezTo>
                    <a:pt x="423944" y="78725"/>
                    <a:pt x="425216" y="81329"/>
                    <a:pt x="427762" y="83098"/>
                  </a:cubicBezTo>
                  <a:cubicBezTo>
                    <a:pt x="430306" y="84834"/>
                    <a:pt x="433550" y="85702"/>
                    <a:pt x="437489" y="85702"/>
                  </a:cubicBezTo>
                  <a:close/>
                  <a:moveTo>
                    <a:pt x="541869" y="41269"/>
                  </a:moveTo>
                  <a:lnTo>
                    <a:pt x="529255" y="43503"/>
                  </a:lnTo>
                  <a:cubicBezTo>
                    <a:pt x="528727" y="41891"/>
                    <a:pt x="527888" y="40355"/>
                    <a:pt x="526741" y="38898"/>
                  </a:cubicBezTo>
                  <a:cubicBezTo>
                    <a:pt x="525623" y="37440"/>
                    <a:pt x="524103" y="36244"/>
                    <a:pt x="522179" y="35314"/>
                  </a:cubicBezTo>
                  <a:cubicBezTo>
                    <a:pt x="520255" y="34384"/>
                    <a:pt x="517850" y="33919"/>
                    <a:pt x="514963" y="33919"/>
                  </a:cubicBezTo>
                  <a:cubicBezTo>
                    <a:pt x="511023" y="33919"/>
                    <a:pt x="507733" y="34803"/>
                    <a:pt x="505095" y="36569"/>
                  </a:cubicBezTo>
                  <a:cubicBezTo>
                    <a:pt x="502457" y="38308"/>
                    <a:pt x="501139" y="40555"/>
                    <a:pt x="501139" y="43316"/>
                  </a:cubicBezTo>
                  <a:cubicBezTo>
                    <a:pt x="501139" y="45704"/>
                    <a:pt x="502021" y="47627"/>
                    <a:pt x="503791" y="49085"/>
                  </a:cubicBezTo>
                  <a:cubicBezTo>
                    <a:pt x="505560" y="50546"/>
                    <a:pt x="508415" y="51738"/>
                    <a:pt x="512357" y="52668"/>
                  </a:cubicBezTo>
                  <a:lnTo>
                    <a:pt x="523716" y="55275"/>
                  </a:lnTo>
                  <a:cubicBezTo>
                    <a:pt x="530293" y="56795"/>
                    <a:pt x="535196" y="59137"/>
                    <a:pt x="538424" y="62302"/>
                  </a:cubicBezTo>
                  <a:cubicBezTo>
                    <a:pt x="541652" y="65463"/>
                    <a:pt x="543268" y="69573"/>
                    <a:pt x="543268" y="74631"/>
                  </a:cubicBezTo>
                  <a:cubicBezTo>
                    <a:pt x="543268" y="78912"/>
                    <a:pt x="542026" y="82725"/>
                    <a:pt x="539542" y="86076"/>
                  </a:cubicBezTo>
                  <a:cubicBezTo>
                    <a:pt x="537090" y="89394"/>
                    <a:pt x="533662" y="92001"/>
                    <a:pt x="529255" y="93891"/>
                  </a:cubicBezTo>
                  <a:cubicBezTo>
                    <a:pt x="524880" y="95785"/>
                    <a:pt x="519806" y="96731"/>
                    <a:pt x="514032" y="96731"/>
                  </a:cubicBezTo>
                  <a:cubicBezTo>
                    <a:pt x="506026" y="96731"/>
                    <a:pt x="499494" y="95025"/>
                    <a:pt x="494434" y="91611"/>
                  </a:cubicBezTo>
                  <a:cubicBezTo>
                    <a:pt x="489374" y="88169"/>
                    <a:pt x="486274" y="83285"/>
                    <a:pt x="485124" y="76957"/>
                  </a:cubicBezTo>
                  <a:lnTo>
                    <a:pt x="498577" y="74909"/>
                  </a:lnTo>
                  <a:cubicBezTo>
                    <a:pt x="499416" y="78414"/>
                    <a:pt x="501139" y="81067"/>
                    <a:pt x="503745" y="82866"/>
                  </a:cubicBezTo>
                  <a:cubicBezTo>
                    <a:pt x="506350" y="84635"/>
                    <a:pt x="509749" y="85519"/>
                    <a:pt x="513940" y="85519"/>
                  </a:cubicBezTo>
                  <a:cubicBezTo>
                    <a:pt x="518502" y="85519"/>
                    <a:pt x="522146" y="84572"/>
                    <a:pt x="524880" y="82679"/>
                  </a:cubicBezTo>
                  <a:cubicBezTo>
                    <a:pt x="527609" y="80756"/>
                    <a:pt x="528976" y="78414"/>
                    <a:pt x="528976" y="75653"/>
                  </a:cubicBezTo>
                  <a:cubicBezTo>
                    <a:pt x="528976" y="73419"/>
                    <a:pt x="528137" y="71545"/>
                    <a:pt x="526462" y="70025"/>
                  </a:cubicBezTo>
                  <a:cubicBezTo>
                    <a:pt x="524817" y="68506"/>
                    <a:pt x="522287" y="67356"/>
                    <a:pt x="518872" y="66579"/>
                  </a:cubicBezTo>
                  <a:lnTo>
                    <a:pt x="506770" y="63930"/>
                  </a:lnTo>
                  <a:cubicBezTo>
                    <a:pt x="500097" y="62410"/>
                    <a:pt x="495165" y="59989"/>
                    <a:pt x="491966" y="56671"/>
                  </a:cubicBezTo>
                  <a:cubicBezTo>
                    <a:pt x="488801" y="53353"/>
                    <a:pt x="487218" y="49147"/>
                    <a:pt x="487218" y="44060"/>
                  </a:cubicBezTo>
                  <a:cubicBezTo>
                    <a:pt x="487218" y="39844"/>
                    <a:pt x="488398" y="36153"/>
                    <a:pt x="490757" y="32988"/>
                  </a:cubicBezTo>
                  <a:cubicBezTo>
                    <a:pt x="493117" y="29824"/>
                    <a:pt x="496374" y="27358"/>
                    <a:pt x="500533" y="25589"/>
                  </a:cubicBezTo>
                  <a:cubicBezTo>
                    <a:pt x="504692" y="23791"/>
                    <a:pt x="509454" y="22890"/>
                    <a:pt x="514825" y="22890"/>
                  </a:cubicBezTo>
                  <a:cubicBezTo>
                    <a:pt x="522553" y="22890"/>
                    <a:pt x="528635" y="24567"/>
                    <a:pt x="533073" y="27914"/>
                  </a:cubicBezTo>
                  <a:cubicBezTo>
                    <a:pt x="537510" y="31236"/>
                    <a:pt x="540443" y="35687"/>
                    <a:pt x="541869" y="41269"/>
                  </a:cubicBezTo>
                  <a:close/>
                  <a:moveTo>
                    <a:pt x="589388" y="96731"/>
                  </a:moveTo>
                  <a:cubicBezTo>
                    <a:pt x="582342" y="96731"/>
                    <a:pt x="576276" y="95228"/>
                    <a:pt x="571187" y="92218"/>
                  </a:cubicBezTo>
                  <a:cubicBezTo>
                    <a:pt x="566127" y="89178"/>
                    <a:pt x="562217" y="84913"/>
                    <a:pt x="559454" y="79423"/>
                  </a:cubicBezTo>
                  <a:cubicBezTo>
                    <a:pt x="556724" y="73900"/>
                    <a:pt x="555358" y="67434"/>
                    <a:pt x="555358" y="60022"/>
                  </a:cubicBezTo>
                  <a:cubicBezTo>
                    <a:pt x="555358" y="52701"/>
                    <a:pt x="556724" y="46248"/>
                    <a:pt x="559454" y="40663"/>
                  </a:cubicBezTo>
                  <a:cubicBezTo>
                    <a:pt x="562217" y="35081"/>
                    <a:pt x="566064" y="30722"/>
                    <a:pt x="571000" y="27590"/>
                  </a:cubicBezTo>
                  <a:cubicBezTo>
                    <a:pt x="575965" y="24459"/>
                    <a:pt x="581769" y="22890"/>
                    <a:pt x="588408" y="22890"/>
                  </a:cubicBezTo>
                  <a:cubicBezTo>
                    <a:pt x="592446" y="22890"/>
                    <a:pt x="596356" y="23558"/>
                    <a:pt x="600141" y="24891"/>
                  </a:cubicBezTo>
                  <a:cubicBezTo>
                    <a:pt x="603926" y="26224"/>
                    <a:pt x="607325" y="28321"/>
                    <a:pt x="610336" y="31174"/>
                  </a:cubicBezTo>
                  <a:cubicBezTo>
                    <a:pt x="613345" y="34027"/>
                    <a:pt x="615721" y="37735"/>
                    <a:pt x="617458" y="42294"/>
                  </a:cubicBezTo>
                  <a:cubicBezTo>
                    <a:pt x="619195" y="46821"/>
                    <a:pt x="620066" y="52327"/>
                    <a:pt x="620066" y="58810"/>
                  </a:cubicBezTo>
                  <a:lnTo>
                    <a:pt x="620066" y="63743"/>
                  </a:lnTo>
                  <a:lnTo>
                    <a:pt x="563226" y="63743"/>
                  </a:lnTo>
                  <a:lnTo>
                    <a:pt x="563226" y="53320"/>
                  </a:lnTo>
                  <a:lnTo>
                    <a:pt x="606427" y="53320"/>
                  </a:lnTo>
                  <a:cubicBezTo>
                    <a:pt x="606427" y="49661"/>
                    <a:pt x="605679" y="46418"/>
                    <a:pt x="604192" y="43595"/>
                  </a:cubicBezTo>
                  <a:cubicBezTo>
                    <a:pt x="602700" y="40742"/>
                    <a:pt x="600606" y="38495"/>
                    <a:pt x="597906" y="36850"/>
                  </a:cubicBezTo>
                  <a:cubicBezTo>
                    <a:pt x="595238" y="35206"/>
                    <a:pt x="592102" y="34384"/>
                    <a:pt x="588504" y="34384"/>
                  </a:cubicBezTo>
                  <a:cubicBezTo>
                    <a:pt x="584594" y="34384"/>
                    <a:pt x="581179" y="35344"/>
                    <a:pt x="578262" y="37270"/>
                  </a:cubicBezTo>
                  <a:cubicBezTo>
                    <a:pt x="575375" y="39160"/>
                    <a:pt x="573140" y="41642"/>
                    <a:pt x="571557" y="44712"/>
                  </a:cubicBezTo>
                  <a:cubicBezTo>
                    <a:pt x="570007" y="47751"/>
                    <a:pt x="569230" y="51056"/>
                    <a:pt x="569230" y="54624"/>
                  </a:cubicBezTo>
                  <a:lnTo>
                    <a:pt x="569230" y="62767"/>
                  </a:lnTo>
                  <a:cubicBezTo>
                    <a:pt x="569230" y="67543"/>
                    <a:pt x="570069" y="71604"/>
                    <a:pt x="571744" y="74955"/>
                  </a:cubicBezTo>
                  <a:cubicBezTo>
                    <a:pt x="573451" y="78306"/>
                    <a:pt x="575827" y="80864"/>
                    <a:pt x="578868" y="82633"/>
                  </a:cubicBezTo>
                  <a:cubicBezTo>
                    <a:pt x="581910" y="84369"/>
                    <a:pt x="585462" y="85237"/>
                    <a:pt x="589526" y="85237"/>
                  </a:cubicBezTo>
                  <a:cubicBezTo>
                    <a:pt x="592164" y="85237"/>
                    <a:pt x="594570" y="84867"/>
                    <a:pt x="596742" y="84124"/>
                  </a:cubicBezTo>
                  <a:cubicBezTo>
                    <a:pt x="598915" y="83347"/>
                    <a:pt x="600793" y="82197"/>
                    <a:pt x="602376" y="80678"/>
                  </a:cubicBezTo>
                  <a:cubicBezTo>
                    <a:pt x="603959" y="79158"/>
                    <a:pt x="605168" y="77281"/>
                    <a:pt x="606007" y="75050"/>
                  </a:cubicBezTo>
                  <a:lnTo>
                    <a:pt x="619182" y="77422"/>
                  </a:lnTo>
                  <a:cubicBezTo>
                    <a:pt x="618126" y="81300"/>
                    <a:pt x="616232" y="84697"/>
                    <a:pt x="613502" y="87612"/>
                  </a:cubicBezTo>
                  <a:cubicBezTo>
                    <a:pt x="610802" y="90498"/>
                    <a:pt x="607403" y="92745"/>
                    <a:pt x="603307" y="94360"/>
                  </a:cubicBezTo>
                  <a:cubicBezTo>
                    <a:pt x="599240" y="95939"/>
                    <a:pt x="594602" y="96731"/>
                    <a:pt x="589388" y="96731"/>
                  </a:cubicBezTo>
                  <a:close/>
                  <a:moveTo>
                    <a:pt x="662277" y="96685"/>
                  </a:moveTo>
                  <a:cubicBezTo>
                    <a:pt x="656503" y="96685"/>
                    <a:pt x="651351" y="95211"/>
                    <a:pt x="646822" y="92263"/>
                  </a:cubicBezTo>
                  <a:cubicBezTo>
                    <a:pt x="642322" y="89286"/>
                    <a:pt x="638783" y="85054"/>
                    <a:pt x="636207" y="79561"/>
                  </a:cubicBezTo>
                  <a:cubicBezTo>
                    <a:pt x="633660" y="74041"/>
                    <a:pt x="632389" y="67418"/>
                    <a:pt x="632389" y="59694"/>
                  </a:cubicBezTo>
                  <a:cubicBezTo>
                    <a:pt x="632389" y="51970"/>
                    <a:pt x="633677" y="45364"/>
                    <a:pt x="636253" y="39874"/>
                  </a:cubicBezTo>
                  <a:cubicBezTo>
                    <a:pt x="638861" y="34384"/>
                    <a:pt x="642430" y="30181"/>
                    <a:pt x="646959" y="27266"/>
                  </a:cubicBezTo>
                  <a:cubicBezTo>
                    <a:pt x="651492" y="24347"/>
                    <a:pt x="656627" y="22890"/>
                    <a:pt x="662369" y="22890"/>
                  </a:cubicBezTo>
                  <a:cubicBezTo>
                    <a:pt x="666806" y="22890"/>
                    <a:pt x="670375" y="23637"/>
                    <a:pt x="673075" y="25124"/>
                  </a:cubicBezTo>
                  <a:cubicBezTo>
                    <a:pt x="675805" y="26581"/>
                    <a:pt x="677916" y="28288"/>
                    <a:pt x="679407" y="30243"/>
                  </a:cubicBezTo>
                  <a:cubicBezTo>
                    <a:pt x="680928" y="32196"/>
                    <a:pt x="682107" y="33919"/>
                    <a:pt x="682943" y="35406"/>
                  </a:cubicBezTo>
                  <a:lnTo>
                    <a:pt x="683782" y="35406"/>
                  </a:lnTo>
                  <a:lnTo>
                    <a:pt x="683782" y="0"/>
                  </a:lnTo>
                  <a:lnTo>
                    <a:pt x="697700" y="0"/>
                  </a:lnTo>
                  <a:lnTo>
                    <a:pt x="697700" y="95290"/>
                  </a:lnTo>
                  <a:lnTo>
                    <a:pt x="684107" y="95290"/>
                  </a:lnTo>
                  <a:lnTo>
                    <a:pt x="684107" y="84169"/>
                  </a:lnTo>
                  <a:lnTo>
                    <a:pt x="682943" y="84169"/>
                  </a:lnTo>
                  <a:cubicBezTo>
                    <a:pt x="682107" y="85689"/>
                    <a:pt x="680895" y="87425"/>
                    <a:pt x="679312" y="89381"/>
                  </a:cubicBezTo>
                  <a:cubicBezTo>
                    <a:pt x="677762" y="91333"/>
                    <a:pt x="675622" y="93040"/>
                    <a:pt x="672889" y="94497"/>
                  </a:cubicBezTo>
                  <a:cubicBezTo>
                    <a:pt x="670159" y="95955"/>
                    <a:pt x="666619" y="96685"/>
                    <a:pt x="662277" y="96685"/>
                  </a:cubicBezTo>
                  <a:close/>
                  <a:moveTo>
                    <a:pt x="665348" y="84821"/>
                  </a:moveTo>
                  <a:cubicBezTo>
                    <a:pt x="669353" y="84821"/>
                    <a:pt x="672735" y="83766"/>
                    <a:pt x="675497" y="81657"/>
                  </a:cubicBezTo>
                  <a:cubicBezTo>
                    <a:pt x="678290" y="79515"/>
                    <a:pt x="680400" y="76554"/>
                    <a:pt x="681826" y="72770"/>
                  </a:cubicBezTo>
                  <a:cubicBezTo>
                    <a:pt x="683287" y="68984"/>
                    <a:pt x="684015" y="64581"/>
                    <a:pt x="684015" y="59557"/>
                  </a:cubicBezTo>
                  <a:cubicBezTo>
                    <a:pt x="684015" y="54591"/>
                    <a:pt x="683300" y="50251"/>
                    <a:pt x="681875" y="46526"/>
                  </a:cubicBezTo>
                  <a:cubicBezTo>
                    <a:pt x="680446" y="42805"/>
                    <a:pt x="678352" y="39903"/>
                    <a:pt x="675589" y="37826"/>
                  </a:cubicBezTo>
                  <a:cubicBezTo>
                    <a:pt x="672826" y="35750"/>
                    <a:pt x="669415" y="34708"/>
                    <a:pt x="665348" y="34708"/>
                  </a:cubicBezTo>
                  <a:cubicBezTo>
                    <a:pt x="661159" y="34708"/>
                    <a:pt x="657666" y="35796"/>
                    <a:pt x="654874" y="37967"/>
                  </a:cubicBezTo>
                  <a:cubicBezTo>
                    <a:pt x="652082" y="40136"/>
                    <a:pt x="649971" y="43100"/>
                    <a:pt x="648542" y="46854"/>
                  </a:cubicBezTo>
                  <a:cubicBezTo>
                    <a:pt x="647146" y="50604"/>
                    <a:pt x="646448" y="54840"/>
                    <a:pt x="646448" y="59557"/>
                  </a:cubicBezTo>
                  <a:cubicBezTo>
                    <a:pt x="646448" y="64332"/>
                    <a:pt x="647162" y="68627"/>
                    <a:pt x="648588" y="72443"/>
                  </a:cubicBezTo>
                  <a:cubicBezTo>
                    <a:pt x="650017" y="76259"/>
                    <a:pt x="652127" y="79282"/>
                    <a:pt x="654920" y="81516"/>
                  </a:cubicBezTo>
                  <a:cubicBezTo>
                    <a:pt x="657745" y="83717"/>
                    <a:pt x="661222" y="84821"/>
                    <a:pt x="665348" y="84821"/>
                  </a:cubicBezTo>
                  <a:close/>
                  <a:moveTo>
                    <a:pt x="753377" y="0"/>
                  </a:moveTo>
                  <a:lnTo>
                    <a:pt x="770835" y="0"/>
                  </a:lnTo>
                  <a:lnTo>
                    <a:pt x="801185" y="74071"/>
                  </a:lnTo>
                  <a:lnTo>
                    <a:pt x="802303" y="74071"/>
                  </a:lnTo>
                  <a:lnTo>
                    <a:pt x="832653" y="0"/>
                  </a:lnTo>
                  <a:lnTo>
                    <a:pt x="850111" y="0"/>
                  </a:lnTo>
                  <a:lnTo>
                    <a:pt x="850111" y="95290"/>
                  </a:lnTo>
                  <a:lnTo>
                    <a:pt x="836425" y="95290"/>
                  </a:lnTo>
                  <a:lnTo>
                    <a:pt x="836425" y="26332"/>
                  </a:lnTo>
                  <a:lnTo>
                    <a:pt x="835540" y="26332"/>
                  </a:lnTo>
                  <a:lnTo>
                    <a:pt x="807422" y="95149"/>
                  </a:lnTo>
                  <a:lnTo>
                    <a:pt x="796063" y="95149"/>
                  </a:lnTo>
                  <a:lnTo>
                    <a:pt x="767948" y="26287"/>
                  </a:lnTo>
                  <a:lnTo>
                    <a:pt x="767063" y="26287"/>
                  </a:lnTo>
                  <a:lnTo>
                    <a:pt x="767063" y="95290"/>
                  </a:lnTo>
                  <a:lnTo>
                    <a:pt x="753377" y="95290"/>
                  </a:lnTo>
                  <a:lnTo>
                    <a:pt x="753377" y="0"/>
                  </a:lnTo>
                  <a:close/>
                  <a:moveTo>
                    <a:pt x="900724" y="96731"/>
                  </a:moveTo>
                  <a:cubicBezTo>
                    <a:pt x="893678" y="96731"/>
                    <a:pt x="887612" y="95228"/>
                    <a:pt x="882523" y="92218"/>
                  </a:cubicBezTo>
                  <a:cubicBezTo>
                    <a:pt x="877462" y="89178"/>
                    <a:pt x="873553" y="84913"/>
                    <a:pt x="870790" y="79423"/>
                  </a:cubicBezTo>
                  <a:cubicBezTo>
                    <a:pt x="868060" y="73900"/>
                    <a:pt x="866694" y="67434"/>
                    <a:pt x="866694" y="60022"/>
                  </a:cubicBezTo>
                  <a:cubicBezTo>
                    <a:pt x="866694" y="52701"/>
                    <a:pt x="868060" y="46248"/>
                    <a:pt x="870790" y="40663"/>
                  </a:cubicBezTo>
                  <a:cubicBezTo>
                    <a:pt x="873553" y="35081"/>
                    <a:pt x="877400" y="30722"/>
                    <a:pt x="882336" y="27590"/>
                  </a:cubicBezTo>
                  <a:cubicBezTo>
                    <a:pt x="887301" y="24459"/>
                    <a:pt x="893105" y="22890"/>
                    <a:pt x="899744" y="22890"/>
                  </a:cubicBezTo>
                  <a:cubicBezTo>
                    <a:pt x="903782" y="22890"/>
                    <a:pt x="907692" y="23558"/>
                    <a:pt x="911477" y="24891"/>
                  </a:cubicBezTo>
                  <a:cubicBezTo>
                    <a:pt x="915262" y="26224"/>
                    <a:pt x="918660" y="28321"/>
                    <a:pt x="921672" y="31174"/>
                  </a:cubicBezTo>
                  <a:cubicBezTo>
                    <a:pt x="924681" y="34027"/>
                    <a:pt x="927057" y="37735"/>
                    <a:pt x="928794" y="42294"/>
                  </a:cubicBezTo>
                  <a:cubicBezTo>
                    <a:pt x="930531" y="46821"/>
                    <a:pt x="931402" y="52327"/>
                    <a:pt x="931402" y="58810"/>
                  </a:cubicBezTo>
                  <a:lnTo>
                    <a:pt x="931402" y="63743"/>
                  </a:lnTo>
                  <a:lnTo>
                    <a:pt x="874562" y="63743"/>
                  </a:lnTo>
                  <a:lnTo>
                    <a:pt x="874562" y="53320"/>
                  </a:lnTo>
                  <a:lnTo>
                    <a:pt x="917763" y="53320"/>
                  </a:lnTo>
                  <a:cubicBezTo>
                    <a:pt x="917763" y="49661"/>
                    <a:pt x="917015" y="46418"/>
                    <a:pt x="915527" y="43595"/>
                  </a:cubicBezTo>
                  <a:cubicBezTo>
                    <a:pt x="914036" y="40742"/>
                    <a:pt x="911942" y="38495"/>
                    <a:pt x="909242" y="36850"/>
                  </a:cubicBezTo>
                  <a:cubicBezTo>
                    <a:pt x="906574" y="35206"/>
                    <a:pt x="903438" y="34384"/>
                    <a:pt x="899839" y="34384"/>
                  </a:cubicBezTo>
                  <a:cubicBezTo>
                    <a:pt x="895930" y="34384"/>
                    <a:pt x="892515" y="35344"/>
                    <a:pt x="889598" y="37270"/>
                  </a:cubicBezTo>
                  <a:cubicBezTo>
                    <a:pt x="886711" y="39160"/>
                    <a:pt x="884476" y="41642"/>
                    <a:pt x="882893" y="44712"/>
                  </a:cubicBezTo>
                  <a:cubicBezTo>
                    <a:pt x="881343" y="47751"/>
                    <a:pt x="880566" y="51056"/>
                    <a:pt x="880566" y="54624"/>
                  </a:cubicBezTo>
                  <a:lnTo>
                    <a:pt x="880566" y="62767"/>
                  </a:lnTo>
                  <a:cubicBezTo>
                    <a:pt x="880566" y="67543"/>
                    <a:pt x="881405" y="71604"/>
                    <a:pt x="883080" y="74955"/>
                  </a:cubicBezTo>
                  <a:cubicBezTo>
                    <a:pt x="884787" y="78306"/>
                    <a:pt x="887163" y="80864"/>
                    <a:pt x="890204" y="82633"/>
                  </a:cubicBezTo>
                  <a:cubicBezTo>
                    <a:pt x="893246" y="84369"/>
                    <a:pt x="896798" y="85237"/>
                    <a:pt x="900862" y="85237"/>
                  </a:cubicBezTo>
                  <a:cubicBezTo>
                    <a:pt x="903500" y="85237"/>
                    <a:pt x="905906" y="84867"/>
                    <a:pt x="908078" y="84124"/>
                  </a:cubicBezTo>
                  <a:cubicBezTo>
                    <a:pt x="910251" y="83347"/>
                    <a:pt x="912129" y="82197"/>
                    <a:pt x="913712" y="80678"/>
                  </a:cubicBezTo>
                  <a:cubicBezTo>
                    <a:pt x="915295" y="79158"/>
                    <a:pt x="916504" y="77281"/>
                    <a:pt x="917343" y="75050"/>
                  </a:cubicBezTo>
                  <a:lnTo>
                    <a:pt x="930517" y="77422"/>
                  </a:lnTo>
                  <a:cubicBezTo>
                    <a:pt x="929462" y="81300"/>
                    <a:pt x="927568" y="84697"/>
                    <a:pt x="924838" y="87612"/>
                  </a:cubicBezTo>
                  <a:cubicBezTo>
                    <a:pt x="922138" y="90498"/>
                    <a:pt x="918739" y="92745"/>
                    <a:pt x="914643" y="94360"/>
                  </a:cubicBezTo>
                  <a:cubicBezTo>
                    <a:pt x="910576" y="95939"/>
                    <a:pt x="905938" y="96731"/>
                    <a:pt x="900724" y="96731"/>
                  </a:cubicBezTo>
                  <a:close/>
                  <a:moveTo>
                    <a:pt x="980223" y="23820"/>
                  </a:moveTo>
                  <a:lnTo>
                    <a:pt x="980223" y="34990"/>
                  </a:lnTo>
                  <a:lnTo>
                    <a:pt x="941165" y="34990"/>
                  </a:lnTo>
                  <a:lnTo>
                    <a:pt x="941165" y="23820"/>
                  </a:lnTo>
                  <a:lnTo>
                    <a:pt x="980223" y="23820"/>
                  </a:lnTo>
                  <a:close/>
                  <a:moveTo>
                    <a:pt x="951639" y="6699"/>
                  </a:moveTo>
                  <a:lnTo>
                    <a:pt x="965557" y="6699"/>
                  </a:lnTo>
                  <a:lnTo>
                    <a:pt x="965557" y="74303"/>
                  </a:lnTo>
                  <a:cubicBezTo>
                    <a:pt x="965557" y="77002"/>
                    <a:pt x="965961" y="79033"/>
                    <a:pt x="966767" y="80399"/>
                  </a:cubicBezTo>
                  <a:cubicBezTo>
                    <a:pt x="967576" y="81732"/>
                    <a:pt x="968615" y="82650"/>
                    <a:pt x="969887" y="83144"/>
                  </a:cubicBezTo>
                  <a:cubicBezTo>
                    <a:pt x="971191" y="83609"/>
                    <a:pt x="972603" y="83842"/>
                    <a:pt x="974124" y="83842"/>
                  </a:cubicBezTo>
                  <a:cubicBezTo>
                    <a:pt x="975242" y="83842"/>
                    <a:pt x="976218" y="83766"/>
                    <a:pt x="977057" y="83609"/>
                  </a:cubicBezTo>
                  <a:cubicBezTo>
                    <a:pt x="977893" y="83455"/>
                    <a:pt x="978545" y="83331"/>
                    <a:pt x="979010" y="83239"/>
                  </a:cubicBezTo>
                  <a:lnTo>
                    <a:pt x="981524" y="94730"/>
                  </a:lnTo>
                  <a:cubicBezTo>
                    <a:pt x="980718" y="95041"/>
                    <a:pt x="979571" y="95352"/>
                    <a:pt x="978080" y="95660"/>
                  </a:cubicBezTo>
                  <a:cubicBezTo>
                    <a:pt x="976592" y="96001"/>
                    <a:pt x="974727" y="96187"/>
                    <a:pt x="972495" y="96220"/>
                  </a:cubicBezTo>
                  <a:cubicBezTo>
                    <a:pt x="968831" y="96282"/>
                    <a:pt x="965420" y="95631"/>
                    <a:pt x="962254" y="94265"/>
                  </a:cubicBezTo>
                  <a:cubicBezTo>
                    <a:pt x="959088" y="92899"/>
                    <a:pt x="956525" y="90789"/>
                    <a:pt x="954572" y="87936"/>
                  </a:cubicBezTo>
                  <a:cubicBezTo>
                    <a:pt x="952616" y="85083"/>
                    <a:pt x="951639" y="81500"/>
                    <a:pt x="951639" y="77189"/>
                  </a:cubicBezTo>
                  <a:lnTo>
                    <a:pt x="951639" y="6699"/>
                  </a:lnTo>
                  <a:close/>
                  <a:moveTo>
                    <a:pt x="1011075" y="52855"/>
                  </a:moveTo>
                  <a:lnTo>
                    <a:pt x="1011075" y="95290"/>
                  </a:lnTo>
                  <a:lnTo>
                    <a:pt x="997153" y="95290"/>
                  </a:lnTo>
                  <a:lnTo>
                    <a:pt x="997153" y="0"/>
                  </a:lnTo>
                  <a:lnTo>
                    <a:pt x="1010888" y="0"/>
                  </a:lnTo>
                  <a:lnTo>
                    <a:pt x="1010888" y="35455"/>
                  </a:lnTo>
                  <a:lnTo>
                    <a:pt x="1011773" y="35455"/>
                  </a:lnTo>
                  <a:cubicBezTo>
                    <a:pt x="1013447" y="31606"/>
                    <a:pt x="1016007" y="28553"/>
                    <a:pt x="1019451" y="26287"/>
                  </a:cubicBezTo>
                  <a:cubicBezTo>
                    <a:pt x="1022899" y="24023"/>
                    <a:pt x="1027399" y="22890"/>
                    <a:pt x="1032953" y="22890"/>
                  </a:cubicBezTo>
                  <a:cubicBezTo>
                    <a:pt x="1037856" y="22890"/>
                    <a:pt x="1042140" y="23899"/>
                    <a:pt x="1045800" y="25916"/>
                  </a:cubicBezTo>
                  <a:cubicBezTo>
                    <a:pt x="1049494" y="27931"/>
                    <a:pt x="1052348" y="30941"/>
                    <a:pt x="1054367" y="34941"/>
                  </a:cubicBezTo>
                  <a:cubicBezTo>
                    <a:pt x="1056415" y="38911"/>
                    <a:pt x="1057438" y="43876"/>
                    <a:pt x="1057438" y="49831"/>
                  </a:cubicBezTo>
                  <a:lnTo>
                    <a:pt x="1057438" y="95290"/>
                  </a:lnTo>
                  <a:lnTo>
                    <a:pt x="1043519" y="95290"/>
                  </a:lnTo>
                  <a:lnTo>
                    <a:pt x="1043519" y="51505"/>
                  </a:lnTo>
                  <a:cubicBezTo>
                    <a:pt x="1043519" y="46264"/>
                    <a:pt x="1042169" y="42199"/>
                    <a:pt x="1039469" y="39317"/>
                  </a:cubicBezTo>
                  <a:cubicBezTo>
                    <a:pt x="1036771" y="36398"/>
                    <a:pt x="1033016" y="34941"/>
                    <a:pt x="1028205" y="34941"/>
                  </a:cubicBezTo>
                  <a:cubicBezTo>
                    <a:pt x="1024914" y="34941"/>
                    <a:pt x="1021968" y="35638"/>
                    <a:pt x="1019360" y="37037"/>
                  </a:cubicBezTo>
                  <a:cubicBezTo>
                    <a:pt x="1016784" y="38432"/>
                    <a:pt x="1014752" y="40480"/>
                    <a:pt x="1013261" y="43179"/>
                  </a:cubicBezTo>
                  <a:cubicBezTo>
                    <a:pt x="1011802" y="45845"/>
                    <a:pt x="1011075" y="49071"/>
                    <a:pt x="1011075" y="52855"/>
                  </a:cubicBezTo>
                  <a:close/>
                  <a:moveTo>
                    <a:pt x="1106131" y="96731"/>
                  </a:moveTo>
                  <a:cubicBezTo>
                    <a:pt x="1099429" y="96731"/>
                    <a:pt x="1093579" y="95195"/>
                    <a:pt x="1088581" y="92126"/>
                  </a:cubicBezTo>
                  <a:cubicBezTo>
                    <a:pt x="1083587" y="89053"/>
                    <a:pt x="1079706" y="84759"/>
                    <a:pt x="1076944" y="79236"/>
                  </a:cubicBezTo>
                  <a:cubicBezTo>
                    <a:pt x="1074181" y="73714"/>
                    <a:pt x="1072801" y="67264"/>
                    <a:pt x="1072801" y="59881"/>
                  </a:cubicBezTo>
                  <a:cubicBezTo>
                    <a:pt x="1072801" y="52468"/>
                    <a:pt x="1074181" y="45986"/>
                    <a:pt x="1076944" y="40430"/>
                  </a:cubicBezTo>
                  <a:cubicBezTo>
                    <a:pt x="1079706" y="34878"/>
                    <a:pt x="1083587" y="30568"/>
                    <a:pt x="1088581" y="27498"/>
                  </a:cubicBezTo>
                  <a:cubicBezTo>
                    <a:pt x="1093579" y="24426"/>
                    <a:pt x="1099429" y="22890"/>
                    <a:pt x="1106131" y="22890"/>
                  </a:cubicBezTo>
                  <a:cubicBezTo>
                    <a:pt x="1112836" y="22890"/>
                    <a:pt x="1118686" y="24426"/>
                    <a:pt x="1123680" y="27498"/>
                  </a:cubicBezTo>
                  <a:cubicBezTo>
                    <a:pt x="1128678" y="30568"/>
                    <a:pt x="1132558" y="34878"/>
                    <a:pt x="1135321" y="40430"/>
                  </a:cubicBezTo>
                  <a:cubicBezTo>
                    <a:pt x="1138080" y="45986"/>
                    <a:pt x="1139463" y="52468"/>
                    <a:pt x="1139463" y="59881"/>
                  </a:cubicBezTo>
                  <a:cubicBezTo>
                    <a:pt x="1139463" y="67264"/>
                    <a:pt x="1138080" y="73714"/>
                    <a:pt x="1135321" y="79236"/>
                  </a:cubicBezTo>
                  <a:cubicBezTo>
                    <a:pt x="1132558" y="84759"/>
                    <a:pt x="1128678" y="89053"/>
                    <a:pt x="1123680" y="92126"/>
                  </a:cubicBezTo>
                  <a:cubicBezTo>
                    <a:pt x="1118686" y="95195"/>
                    <a:pt x="1112836" y="96731"/>
                    <a:pt x="1106131" y="96731"/>
                  </a:cubicBezTo>
                  <a:close/>
                  <a:moveTo>
                    <a:pt x="1106180" y="85054"/>
                  </a:moveTo>
                  <a:cubicBezTo>
                    <a:pt x="1110522" y="85054"/>
                    <a:pt x="1114124" y="83904"/>
                    <a:pt x="1116978" y="81608"/>
                  </a:cubicBezTo>
                  <a:cubicBezTo>
                    <a:pt x="1119833" y="79315"/>
                    <a:pt x="1121943" y="76259"/>
                    <a:pt x="1123310" y="72443"/>
                  </a:cubicBezTo>
                  <a:cubicBezTo>
                    <a:pt x="1124706" y="68627"/>
                    <a:pt x="1125404" y="64424"/>
                    <a:pt x="1125404" y="59835"/>
                  </a:cubicBezTo>
                  <a:cubicBezTo>
                    <a:pt x="1125404" y="55275"/>
                    <a:pt x="1124706" y="51086"/>
                    <a:pt x="1123310" y="47273"/>
                  </a:cubicBezTo>
                  <a:cubicBezTo>
                    <a:pt x="1121943" y="43424"/>
                    <a:pt x="1119833" y="40339"/>
                    <a:pt x="1116978" y="38013"/>
                  </a:cubicBezTo>
                  <a:cubicBezTo>
                    <a:pt x="1114124" y="35687"/>
                    <a:pt x="1110522" y="34521"/>
                    <a:pt x="1106180" y="34521"/>
                  </a:cubicBezTo>
                  <a:cubicBezTo>
                    <a:pt x="1101801" y="34521"/>
                    <a:pt x="1098170" y="35687"/>
                    <a:pt x="1095286" y="38013"/>
                  </a:cubicBezTo>
                  <a:cubicBezTo>
                    <a:pt x="1092429" y="40339"/>
                    <a:pt x="1090305" y="43424"/>
                    <a:pt x="1088909" y="47273"/>
                  </a:cubicBezTo>
                  <a:cubicBezTo>
                    <a:pt x="1087542" y="51086"/>
                    <a:pt x="1086861" y="55275"/>
                    <a:pt x="1086861" y="59835"/>
                  </a:cubicBezTo>
                  <a:cubicBezTo>
                    <a:pt x="1086861" y="64424"/>
                    <a:pt x="1087542" y="68627"/>
                    <a:pt x="1088909" y="72443"/>
                  </a:cubicBezTo>
                  <a:cubicBezTo>
                    <a:pt x="1090305" y="76259"/>
                    <a:pt x="1092429" y="79315"/>
                    <a:pt x="1095286" y="81608"/>
                  </a:cubicBezTo>
                  <a:cubicBezTo>
                    <a:pt x="1098170" y="83904"/>
                    <a:pt x="1101801" y="85054"/>
                    <a:pt x="1106180" y="85054"/>
                  </a:cubicBezTo>
                  <a:close/>
                  <a:moveTo>
                    <a:pt x="1181765" y="96685"/>
                  </a:moveTo>
                  <a:cubicBezTo>
                    <a:pt x="1175994" y="96685"/>
                    <a:pt x="1170843" y="95211"/>
                    <a:pt x="1166310" y="92263"/>
                  </a:cubicBezTo>
                  <a:cubicBezTo>
                    <a:pt x="1161811" y="89286"/>
                    <a:pt x="1158274" y="85054"/>
                    <a:pt x="1155699" y="79561"/>
                  </a:cubicBezTo>
                  <a:cubicBezTo>
                    <a:pt x="1153152" y="74041"/>
                    <a:pt x="1151881" y="67418"/>
                    <a:pt x="1151881" y="59694"/>
                  </a:cubicBezTo>
                  <a:cubicBezTo>
                    <a:pt x="1151881" y="51970"/>
                    <a:pt x="1153169" y="45364"/>
                    <a:pt x="1155744" y="39874"/>
                  </a:cubicBezTo>
                  <a:cubicBezTo>
                    <a:pt x="1158350" y="34384"/>
                    <a:pt x="1161919" y="30181"/>
                    <a:pt x="1166451" y="27266"/>
                  </a:cubicBezTo>
                  <a:cubicBezTo>
                    <a:pt x="1170980" y="24347"/>
                    <a:pt x="1176119" y="22890"/>
                    <a:pt x="1181861" y="22890"/>
                  </a:cubicBezTo>
                  <a:cubicBezTo>
                    <a:pt x="1186298" y="22890"/>
                    <a:pt x="1189867" y="23637"/>
                    <a:pt x="1192567" y="25124"/>
                  </a:cubicBezTo>
                  <a:cubicBezTo>
                    <a:pt x="1195297" y="26581"/>
                    <a:pt x="1197408" y="28288"/>
                    <a:pt x="1198896" y="30243"/>
                  </a:cubicBezTo>
                  <a:cubicBezTo>
                    <a:pt x="1200416" y="32196"/>
                    <a:pt x="1201596" y="33919"/>
                    <a:pt x="1202435" y="35406"/>
                  </a:cubicBezTo>
                  <a:lnTo>
                    <a:pt x="1203274" y="35406"/>
                  </a:lnTo>
                  <a:lnTo>
                    <a:pt x="1203274" y="0"/>
                  </a:lnTo>
                  <a:lnTo>
                    <a:pt x="1217192" y="0"/>
                  </a:lnTo>
                  <a:lnTo>
                    <a:pt x="1217192" y="95290"/>
                  </a:lnTo>
                  <a:lnTo>
                    <a:pt x="1203598" y="95290"/>
                  </a:lnTo>
                  <a:lnTo>
                    <a:pt x="1203598" y="84169"/>
                  </a:lnTo>
                  <a:lnTo>
                    <a:pt x="1202435" y="84169"/>
                  </a:lnTo>
                  <a:cubicBezTo>
                    <a:pt x="1201596" y="85689"/>
                    <a:pt x="1200387" y="87425"/>
                    <a:pt x="1198804" y="89381"/>
                  </a:cubicBezTo>
                  <a:cubicBezTo>
                    <a:pt x="1197254" y="91333"/>
                    <a:pt x="1195110" y="93040"/>
                    <a:pt x="1192380" y="94497"/>
                  </a:cubicBezTo>
                  <a:cubicBezTo>
                    <a:pt x="1189647" y="95955"/>
                    <a:pt x="1186111" y="96685"/>
                    <a:pt x="1181765" y="96685"/>
                  </a:cubicBezTo>
                  <a:close/>
                  <a:moveTo>
                    <a:pt x="1184840" y="84821"/>
                  </a:moveTo>
                  <a:cubicBezTo>
                    <a:pt x="1188841" y="84821"/>
                    <a:pt x="1192223" y="83766"/>
                    <a:pt x="1194986" y="81657"/>
                  </a:cubicBezTo>
                  <a:cubicBezTo>
                    <a:pt x="1197781" y="79515"/>
                    <a:pt x="1199888" y="76554"/>
                    <a:pt x="1201317" y="72770"/>
                  </a:cubicBezTo>
                  <a:cubicBezTo>
                    <a:pt x="1202776" y="68984"/>
                    <a:pt x="1203507" y="64581"/>
                    <a:pt x="1203507" y="59557"/>
                  </a:cubicBezTo>
                  <a:cubicBezTo>
                    <a:pt x="1203507" y="54591"/>
                    <a:pt x="1202792" y="50251"/>
                    <a:pt x="1201363" y="46526"/>
                  </a:cubicBezTo>
                  <a:cubicBezTo>
                    <a:pt x="1199938" y="42805"/>
                    <a:pt x="1197840" y="39903"/>
                    <a:pt x="1195081" y="37826"/>
                  </a:cubicBezTo>
                  <a:cubicBezTo>
                    <a:pt x="1192318" y="35750"/>
                    <a:pt x="1188903" y="34708"/>
                    <a:pt x="1184840" y="34708"/>
                  </a:cubicBezTo>
                  <a:cubicBezTo>
                    <a:pt x="1180648" y="34708"/>
                    <a:pt x="1177158" y="35796"/>
                    <a:pt x="1174366" y="37967"/>
                  </a:cubicBezTo>
                  <a:cubicBezTo>
                    <a:pt x="1171570" y="40136"/>
                    <a:pt x="1169459" y="43100"/>
                    <a:pt x="1168034" y="46854"/>
                  </a:cubicBezTo>
                  <a:cubicBezTo>
                    <a:pt x="1166638" y="50604"/>
                    <a:pt x="1165940" y="54840"/>
                    <a:pt x="1165940" y="59557"/>
                  </a:cubicBezTo>
                  <a:cubicBezTo>
                    <a:pt x="1165940" y="64332"/>
                    <a:pt x="1166651" y="68627"/>
                    <a:pt x="1168080" y="72443"/>
                  </a:cubicBezTo>
                  <a:cubicBezTo>
                    <a:pt x="1169509" y="76259"/>
                    <a:pt x="1171619" y="79282"/>
                    <a:pt x="1174411" y="81516"/>
                  </a:cubicBezTo>
                  <a:cubicBezTo>
                    <a:pt x="1177236" y="83717"/>
                    <a:pt x="1180710" y="84821"/>
                    <a:pt x="1184840" y="84821"/>
                  </a:cubicBezTo>
                  <a:close/>
                  <a:moveTo>
                    <a:pt x="1290638" y="41269"/>
                  </a:moveTo>
                  <a:lnTo>
                    <a:pt x="1278024" y="43503"/>
                  </a:lnTo>
                  <a:cubicBezTo>
                    <a:pt x="1277496" y="41891"/>
                    <a:pt x="1276657" y="40355"/>
                    <a:pt x="1275510" y="38898"/>
                  </a:cubicBezTo>
                  <a:cubicBezTo>
                    <a:pt x="1274393" y="37440"/>
                    <a:pt x="1272872" y="36244"/>
                    <a:pt x="1270948" y="35314"/>
                  </a:cubicBezTo>
                  <a:cubicBezTo>
                    <a:pt x="1269021" y="34384"/>
                    <a:pt x="1266619" y="33919"/>
                    <a:pt x="1263732" y="33919"/>
                  </a:cubicBezTo>
                  <a:cubicBezTo>
                    <a:pt x="1259790" y="33919"/>
                    <a:pt x="1256499" y="34803"/>
                    <a:pt x="1253861" y="36569"/>
                  </a:cubicBezTo>
                  <a:cubicBezTo>
                    <a:pt x="1251226" y="38308"/>
                    <a:pt x="1249905" y="40555"/>
                    <a:pt x="1249905" y="43316"/>
                  </a:cubicBezTo>
                  <a:cubicBezTo>
                    <a:pt x="1249905" y="45704"/>
                    <a:pt x="1250790" y="47627"/>
                    <a:pt x="1252560" y="49085"/>
                  </a:cubicBezTo>
                  <a:cubicBezTo>
                    <a:pt x="1254330" y="50546"/>
                    <a:pt x="1257184" y="51738"/>
                    <a:pt x="1261123" y="52668"/>
                  </a:cubicBezTo>
                  <a:lnTo>
                    <a:pt x="1272482" y="55275"/>
                  </a:lnTo>
                  <a:cubicBezTo>
                    <a:pt x="1279063" y="56795"/>
                    <a:pt x="1283966" y="59137"/>
                    <a:pt x="1287194" y="62302"/>
                  </a:cubicBezTo>
                  <a:cubicBezTo>
                    <a:pt x="1290422" y="65463"/>
                    <a:pt x="1292034" y="69573"/>
                    <a:pt x="1292034" y="74631"/>
                  </a:cubicBezTo>
                  <a:cubicBezTo>
                    <a:pt x="1292034" y="78912"/>
                    <a:pt x="1290792" y="82725"/>
                    <a:pt x="1288311" y="86076"/>
                  </a:cubicBezTo>
                  <a:cubicBezTo>
                    <a:pt x="1285860" y="89394"/>
                    <a:pt x="1282429" y="92001"/>
                    <a:pt x="1278024" y="93891"/>
                  </a:cubicBezTo>
                  <a:cubicBezTo>
                    <a:pt x="1273646" y="95785"/>
                    <a:pt x="1268572" y="96731"/>
                    <a:pt x="1262801" y="96731"/>
                  </a:cubicBezTo>
                  <a:cubicBezTo>
                    <a:pt x="1254795" y="96731"/>
                    <a:pt x="1248260" y="95025"/>
                    <a:pt x="1243204" y="91611"/>
                  </a:cubicBezTo>
                  <a:cubicBezTo>
                    <a:pt x="1238143" y="88169"/>
                    <a:pt x="1235040" y="83285"/>
                    <a:pt x="1233893" y="76957"/>
                  </a:cubicBezTo>
                  <a:lnTo>
                    <a:pt x="1247346" y="74909"/>
                  </a:lnTo>
                  <a:cubicBezTo>
                    <a:pt x="1248185" y="78414"/>
                    <a:pt x="1249905" y="81067"/>
                    <a:pt x="1252514" y="82866"/>
                  </a:cubicBezTo>
                  <a:cubicBezTo>
                    <a:pt x="1255119" y="84635"/>
                    <a:pt x="1258518" y="85519"/>
                    <a:pt x="1262706" y="85519"/>
                  </a:cubicBezTo>
                  <a:cubicBezTo>
                    <a:pt x="1267268" y="85519"/>
                    <a:pt x="1270916" y="84572"/>
                    <a:pt x="1273646" y="82679"/>
                  </a:cubicBezTo>
                  <a:cubicBezTo>
                    <a:pt x="1276379" y="80756"/>
                    <a:pt x="1277742" y="78414"/>
                    <a:pt x="1277742" y="75653"/>
                  </a:cubicBezTo>
                  <a:cubicBezTo>
                    <a:pt x="1277742" y="73419"/>
                    <a:pt x="1276906" y="71545"/>
                    <a:pt x="1275229" y="70025"/>
                  </a:cubicBezTo>
                  <a:cubicBezTo>
                    <a:pt x="1273583" y="68506"/>
                    <a:pt x="1271057" y="67356"/>
                    <a:pt x="1267642" y="66579"/>
                  </a:cubicBezTo>
                  <a:lnTo>
                    <a:pt x="1255539" y="63930"/>
                  </a:lnTo>
                  <a:cubicBezTo>
                    <a:pt x="1248867" y="62410"/>
                    <a:pt x="1243931" y="59989"/>
                    <a:pt x="1240736" y="56671"/>
                  </a:cubicBezTo>
                  <a:cubicBezTo>
                    <a:pt x="1237570" y="53353"/>
                    <a:pt x="1235987" y="49147"/>
                    <a:pt x="1235987" y="44060"/>
                  </a:cubicBezTo>
                  <a:cubicBezTo>
                    <a:pt x="1235987" y="39844"/>
                    <a:pt x="1237167" y="36153"/>
                    <a:pt x="1239523" y="32988"/>
                  </a:cubicBezTo>
                  <a:cubicBezTo>
                    <a:pt x="1241883" y="29824"/>
                    <a:pt x="1245140" y="27358"/>
                    <a:pt x="1249299" y="25589"/>
                  </a:cubicBezTo>
                  <a:cubicBezTo>
                    <a:pt x="1253458" y="23791"/>
                    <a:pt x="1258223" y="22890"/>
                    <a:pt x="1263591" y="22890"/>
                  </a:cubicBezTo>
                  <a:cubicBezTo>
                    <a:pt x="1271319" y="22890"/>
                    <a:pt x="1277401" y="24567"/>
                    <a:pt x="1281839" y="27914"/>
                  </a:cubicBezTo>
                  <a:cubicBezTo>
                    <a:pt x="1286279" y="31236"/>
                    <a:pt x="1289209" y="35687"/>
                    <a:pt x="1290638" y="41269"/>
                  </a:cubicBezTo>
                  <a:close/>
                </a:path>
              </a:pathLst>
            </a:custGeom>
            <a:solidFill>
              <a:srgbClr val="000000"/>
            </a:solidFill>
            <a:ln w="3274" cap="flat">
              <a:noFill/>
              <a:prstDash val="solid"/>
              <a:miter/>
            </a:ln>
          </p:spPr>
          <p:txBody>
            <a:bodyPr rtlCol="0" anchor="ctr"/>
            <a:lstStyle/>
            <a:p>
              <a:endParaRPr lang="zh-CN" altLang="en-US"/>
            </a:p>
          </p:txBody>
        </p:sp>
        <p:sp>
          <p:nvSpPr>
            <p:cNvPr id="308" name="任意形状 307"/>
            <p:cNvSpPr/>
            <p:nvPr/>
          </p:nvSpPr>
          <p:spPr>
            <a:xfrm>
              <a:off x="880132" y="1712357"/>
              <a:ext cx="1385636" cy="104409"/>
            </a:xfrm>
            <a:custGeom>
              <a:avLst/>
              <a:gdLst>
                <a:gd name="connsiteX0" fmla="*/ 0 w 1385636"/>
                <a:gd name="connsiteY0" fmla="*/ 17914 h 104409"/>
                <a:gd name="connsiteX1" fmla="*/ 0 w 1385636"/>
                <a:gd name="connsiteY1" fmla="*/ 1304 h 104409"/>
                <a:gd name="connsiteX2" fmla="*/ 78299 w 1385636"/>
                <a:gd name="connsiteY2" fmla="*/ 1304 h 104409"/>
                <a:gd name="connsiteX3" fmla="*/ 78299 w 1385636"/>
                <a:gd name="connsiteY3" fmla="*/ 17914 h 104409"/>
                <a:gd name="connsiteX4" fmla="*/ 49111 w 1385636"/>
                <a:gd name="connsiteY4" fmla="*/ 17914 h 104409"/>
                <a:gd name="connsiteX5" fmla="*/ 49111 w 1385636"/>
                <a:gd name="connsiteY5" fmla="*/ 96594 h 104409"/>
                <a:gd name="connsiteX6" fmla="*/ 29188 w 1385636"/>
                <a:gd name="connsiteY6" fmla="*/ 96594 h 104409"/>
                <a:gd name="connsiteX7" fmla="*/ 29188 w 1385636"/>
                <a:gd name="connsiteY7" fmla="*/ 17914 h 104409"/>
                <a:gd name="connsiteX8" fmla="*/ 0 w 1385636"/>
                <a:gd name="connsiteY8" fmla="*/ 17914 h 104409"/>
                <a:gd name="connsiteX9" fmla="*/ 113038 w 1385636"/>
                <a:gd name="connsiteY9" fmla="*/ 97989 h 104409"/>
                <a:gd name="connsiteX10" fmla="*/ 94045 w 1385636"/>
                <a:gd name="connsiteY10" fmla="*/ 93521 h 104409"/>
                <a:gd name="connsiteX11" fmla="*/ 81849 w 1385636"/>
                <a:gd name="connsiteY11" fmla="*/ 80773 h 104409"/>
                <a:gd name="connsiteX12" fmla="*/ 77566 w 1385636"/>
                <a:gd name="connsiteY12" fmla="*/ 61185 h 104409"/>
                <a:gd name="connsiteX13" fmla="*/ 81849 w 1385636"/>
                <a:gd name="connsiteY13" fmla="*/ 41829 h 104409"/>
                <a:gd name="connsiteX14" fmla="*/ 93906 w 1385636"/>
                <a:gd name="connsiteY14" fmla="*/ 28848 h 104409"/>
                <a:gd name="connsiteX15" fmla="*/ 112247 w 1385636"/>
                <a:gd name="connsiteY15" fmla="*/ 24197 h 104409"/>
                <a:gd name="connsiteX16" fmla="*/ 125421 w 1385636"/>
                <a:gd name="connsiteY16" fmla="*/ 26477 h 104409"/>
                <a:gd name="connsiteX17" fmla="*/ 136128 w 1385636"/>
                <a:gd name="connsiteY17" fmla="*/ 33221 h 104409"/>
                <a:gd name="connsiteX18" fmla="*/ 143297 w 1385636"/>
                <a:gd name="connsiteY18" fmla="*/ 44574 h 104409"/>
                <a:gd name="connsiteX19" fmla="*/ 145857 w 1385636"/>
                <a:gd name="connsiteY19" fmla="*/ 60487 h 104409"/>
                <a:gd name="connsiteX20" fmla="*/ 145857 w 1385636"/>
                <a:gd name="connsiteY20" fmla="*/ 65931 h 104409"/>
                <a:gd name="connsiteX21" fmla="*/ 85480 w 1385636"/>
                <a:gd name="connsiteY21" fmla="*/ 65931 h 104409"/>
                <a:gd name="connsiteX22" fmla="*/ 85480 w 1385636"/>
                <a:gd name="connsiteY22" fmla="*/ 53648 h 104409"/>
                <a:gd name="connsiteX23" fmla="*/ 127190 w 1385636"/>
                <a:gd name="connsiteY23" fmla="*/ 53648 h 104409"/>
                <a:gd name="connsiteX24" fmla="*/ 125328 w 1385636"/>
                <a:gd name="connsiteY24" fmla="*/ 46065 h 104409"/>
                <a:gd name="connsiteX25" fmla="*/ 120161 w 1385636"/>
                <a:gd name="connsiteY25" fmla="*/ 40899 h 104409"/>
                <a:gd name="connsiteX26" fmla="*/ 112573 w 1385636"/>
                <a:gd name="connsiteY26" fmla="*/ 38993 h 104409"/>
                <a:gd name="connsiteX27" fmla="*/ 104566 w 1385636"/>
                <a:gd name="connsiteY27" fmla="*/ 41086 h 104409"/>
                <a:gd name="connsiteX28" fmla="*/ 99166 w 1385636"/>
                <a:gd name="connsiteY28" fmla="*/ 46621 h 104409"/>
                <a:gd name="connsiteX29" fmla="*/ 97164 w 1385636"/>
                <a:gd name="connsiteY29" fmla="*/ 54299 h 104409"/>
                <a:gd name="connsiteX30" fmla="*/ 97164 w 1385636"/>
                <a:gd name="connsiteY30" fmla="*/ 65977 h 104409"/>
                <a:gd name="connsiteX31" fmla="*/ 99120 w 1385636"/>
                <a:gd name="connsiteY31" fmla="*/ 75145 h 104409"/>
                <a:gd name="connsiteX32" fmla="*/ 104752 w 1385636"/>
                <a:gd name="connsiteY32" fmla="*/ 81100 h 104409"/>
                <a:gd name="connsiteX33" fmla="*/ 113364 w 1385636"/>
                <a:gd name="connsiteY33" fmla="*/ 83193 h 104409"/>
                <a:gd name="connsiteX34" fmla="*/ 119416 w 1385636"/>
                <a:gd name="connsiteY34" fmla="*/ 82263 h 104409"/>
                <a:gd name="connsiteX35" fmla="*/ 124117 w 1385636"/>
                <a:gd name="connsiteY35" fmla="*/ 79472 h 104409"/>
                <a:gd name="connsiteX36" fmla="*/ 127097 w 1385636"/>
                <a:gd name="connsiteY36" fmla="*/ 74913 h 104409"/>
                <a:gd name="connsiteX37" fmla="*/ 145438 w 1385636"/>
                <a:gd name="connsiteY37" fmla="*/ 76121 h 104409"/>
                <a:gd name="connsiteX38" fmla="*/ 139712 w 1385636"/>
                <a:gd name="connsiteY38" fmla="*/ 87661 h 104409"/>
                <a:gd name="connsiteX39" fmla="*/ 128633 w 1385636"/>
                <a:gd name="connsiteY39" fmla="*/ 95290 h 104409"/>
                <a:gd name="connsiteX40" fmla="*/ 113038 w 1385636"/>
                <a:gd name="connsiteY40" fmla="*/ 97989 h 104409"/>
                <a:gd name="connsiteX41" fmla="*/ 174091 w 1385636"/>
                <a:gd name="connsiteY41" fmla="*/ 25127 h 104409"/>
                <a:gd name="connsiteX42" fmla="*/ 187218 w 1385636"/>
                <a:gd name="connsiteY42" fmla="*/ 50113 h 104409"/>
                <a:gd name="connsiteX43" fmla="*/ 200671 w 1385636"/>
                <a:gd name="connsiteY43" fmla="*/ 25127 h 104409"/>
                <a:gd name="connsiteX44" fmla="*/ 221014 w 1385636"/>
                <a:gd name="connsiteY44" fmla="*/ 25127 h 104409"/>
                <a:gd name="connsiteX45" fmla="*/ 200299 w 1385636"/>
                <a:gd name="connsiteY45" fmla="*/ 60860 h 104409"/>
                <a:gd name="connsiteX46" fmla="*/ 221573 w 1385636"/>
                <a:gd name="connsiteY46" fmla="*/ 96594 h 104409"/>
                <a:gd name="connsiteX47" fmla="*/ 201323 w 1385636"/>
                <a:gd name="connsiteY47" fmla="*/ 96594 h 104409"/>
                <a:gd name="connsiteX48" fmla="*/ 187218 w 1385636"/>
                <a:gd name="connsiteY48" fmla="*/ 71886 h 104409"/>
                <a:gd name="connsiteX49" fmla="*/ 173346 w 1385636"/>
                <a:gd name="connsiteY49" fmla="*/ 96594 h 104409"/>
                <a:gd name="connsiteX50" fmla="*/ 152863 w 1385636"/>
                <a:gd name="connsiteY50" fmla="*/ 96594 h 104409"/>
                <a:gd name="connsiteX51" fmla="*/ 174091 w 1385636"/>
                <a:gd name="connsiteY51" fmla="*/ 60860 h 104409"/>
                <a:gd name="connsiteX52" fmla="*/ 153608 w 1385636"/>
                <a:gd name="connsiteY52" fmla="*/ 25127 h 104409"/>
                <a:gd name="connsiteX53" fmla="*/ 174091 w 1385636"/>
                <a:gd name="connsiteY53" fmla="*/ 25127 h 104409"/>
                <a:gd name="connsiteX54" fmla="*/ 270824 w 1385636"/>
                <a:gd name="connsiteY54" fmla="*/ 25127 h 104409"/>
                <a:gd name="connsiteX55" fmla="*/ 270824 w 1385636"/>
                <a:gd name="connsiteY55" fmla="*/ 40015 h 104409"/>
                <a:gd name="connsiteX56" fmla="*/ 227764 w 1385636"/>
                <a:gd name="connsiteY56" fmla="*/ 40015 h 104409"/>
                <a:gd name="connsiteX57" fmla="*/ 227764 w 1385636"/>
                <a:gd name="connsiteY57" fmla="*/ 25127 h 104409"/>
                <a:gd name="connsiteX58" fmla="*/ 270824 w 1385636"/>
                <a:gd name="connsiteY58" fmla="*/ 25127 h 104409"/>
                <a:gd name="connsiteX59" fmla="*/ 237540 w 1385636"/>
                <a:gd name="connsiteY59" fmla="*/ 8006 h 104409"/>
                <a:gd name="connsiteX60" fmla="*/ 257371 w 1385636"/>
                <a:gd name="connsiteY60" fmla="*/ 8006 h 104409"/>
                <a:gd name="connsiteX61" fmla="*/ 257371 w 1385636"/>
                <a:gd name="connsiteY61" fmla="*/ 74631 h 104409"/>
                <a:gd name="connsiteX62" fmla="*/ 258209 w 1385636"/>
                <a:gd name="connsiteY62" fmla="*/ 78912 h 104409"/>
                <a:gd name="connsiteX63" fmla="*/ 260536 w 1385636"/>
                <a:gd name="connsiteY63" fmla="*/ 81005 h 104409"/>
                <a:gd name="connsiteX64" fmla="*/ 264074 w 1385636"/>
                <a:gd name="connsiteY64" fmla="*/ 81611 h 104409"/>
                <a:gd name="connsiteX65" fmla="*/ 266868 w 1385636"/>
                <a:gd name="connsiteY65" fmla="*/ 81379 h 104409"/>
                <a:gd name="connsiteX66" fmla="*/ 269009 w 1385636"/>
                <a:gd name="connsiteY66" fmla="*/ 80959 h 104409"/>
                <a:gd name="connsiteX67" fmla="*/ 272128 w 1385636"/>
                <a:gd name="connsiteY67" fmla="*/ 95709 h 104409"/>
                <a:gd name="connsiteX68" fmla="*/ 267938 w 1385636"/>
                <a:gd name="connsiteY68" fmla="*/ 96780 h 104409"/>
                <a:gd name="connsiteX69" fmla="*/ 261374 w 1385636"/>
                <a:gd name="connsiteY69" fmla="*/ 97570 h 104409"/>
                <a:gd name="connsiteX70" fmla="*/ 248806 w 1385636"/>
                <a:gd name="connsiteY70" fmla="*/ 95663 h 104409"/>
                <a:gd name="connsiteX71" fmla="*/ 240473 w 1385636"/>
                <a:gd name="connsiteY71" fmla="*/ 88870 h 104409"/>
                <a:gd name="connsiteX72" fmla="*/ 237540 w 1385636"/>
                <a:gd name="connsiteY72" fmla="*/ 77238 h 104409"/>
                <a:gd name="connsiteX73" fmla="*/ 237540 w 1385636"/>
                <a:gd name="connsiteY73" fmla="*/ 8006 h 104409"/>
                <a:gd name="connsiteX74" fmla="*/ 326115 w 1385636"/>
                <a:gd name="connsiteY74" fmla="*/ 49599 h 104409"/>
                <a:gd name="connsiteX75" fmla="*/ 326115 w 1385636"/>
                <a:gd name="connsiteY75" fmla="*/ 65328 h 104409"/>
                <a:gd name="connsiteX76" fmla="*/ 282637 w 1385636"/>
                <a:gd name="connsiteY76" fmla="*/ 65328 h 104409"/>
                <a:gd name="connsiteX77" fmla="*/ 282637 w 1385636"/>
                <a:gd name="connsiteY77" fmla="*/ 49599 h 104409"/>
                <a:gd name="connsiteX78" fmla="*/ 326115 w 1385636"/>
                <a:gd name="connsiteY78" fmla="*/ 49599 h 104409"/>
                <a:gd name="connsiteX79" fmla="*/ 381047 w 1385636"/>
                <a:gd name="connsiteY79" fmla="*/ 25127 h 104409"/>
                <a:gd name="connsiteX80" fmla="*/ 381047 w 1385636"/>
                <a:gd name="connsiteY80" fmla="*/ 40015 h 104409"/>
                <a:gd name="connsiteX81" fmla="*/ 337988 w 1385636"/>
                <a:gd name="connsiteY81" fmla="*/ 40015 h 104409"/>
                <a:gd name="connsiteX82" fmla="*/ 337988 w 1385636"/>
                <a:gd name="connsiteY82" fmla="*/ 25127 h 104409"/>
                <a:gd name="connsiteX83" fmla="*/ 381047 w 1385636"/>
                <a:gd name="connsiteY83" fmla="*/ 25127 h 104409"/>
                <a:gd name="connsiteX84" fmla="*/ 347764 w 1385636"/>
                <a:gd name="connsiteY84" fmla="*/ 8006 h 104409"/>
                <a:gd name="connsiteX85" fmla="*/ 367594 w 1385636"/>
                <a:gd name="connsiteY85" fmla="*/ 8006 h 104409"/>
                <a:gd name="connsiteX86" fmla="*/ 367594 w 1385636"/>
                <a:gd name="connsiteY86" fmla="*/ 74631 h 104409"/>
                <a:gd name="connsiteX87" fmla="*/ 368430 w 1385636"/>
                <a:gd name="connsiteY87" fmla="*/ 78912 h 104409"/>
                <a:gd name="connsiteX88" fmla="*/ 370760 w 1385636"/>
                <a:gd name="connsiteY88" fmla="*/ 81005 h 104409"/>
                <a:gd name="connsiteX89" fmla="*/ 374296 w 1385636"/>
                <a:gd name="connsiteY89" fmla="*/ 81611 h 104409"/>
                <a:gd name="connsiteX90" fmla="*/ 377088 w 1385636"/>
                <a:gd name="connsiteY90" fmla="*/ 81379 h 104409"/>
                <a:gd name="connsiteX91" fmla="*/ 379232 w 1385636"/>
                <a:gd name="connsiteY91" fmla="*/ 80959 h 104409"/>
                <a:gd name="connsiteX92" fmla="*/ 382348 w 1385636"/>
                <a:gd name="connsiteY92" fmla="*/ 95709 h 104409"/>
                <a:gd name="connsiteX93" fmla="*/ 378160 w 1385636"/>
                <a:gd name="connsiteY93" fmla="*/ 96780 h 104409"/>
                <a:gd name="connsiteX94" fmla="*/ 371596 w 1385636"/>
                <a:gd name="connsiteY94" fmla="*/ 97570 h 104409"/>
                <a:gd name="connsiteX95" fmla="*/ 359028 w 1385636"/>
                <a:gd name="connsiteY95" fmla="*/ 95663 h 104409"/>
                <a:gd name="connsiteX96" fmla="*/ 350694 w 1385636"/>
                <a:gd name="connsiteY96" fmla="*/ 88870 h 104409"/>
                <a:gd name="connsiteX97" fmla="*/ 347764 w 1385636"/>
                <a:gd name="connsiteY97" fmla="*/ 77238 h 104409"/>
                <a:gd name="connsiteX98" fmla="*/ 347764 w 1385636"/>
                <a:gd name="connsiteY98" fmla="*/ 8006 h 104409"/>
                <a:gd name="connsiteX99" fmla="*/ 425503 w 1385636"/>
                <a:gd name="connsiteY99" fmla="*/ 97989 h 104409"/>
                <a:gd name="connsiteX100" fmla="*/ 406744 w 1385636"/>
                <a:gd name="connsiteY100" fmla="*/ 93384 h 104409"/>
                <a:gd name="connsiteX101" fmla="*/ 394592 w 1385636"/>
                <a:gd name="connsiteY101" fmla="*/ 80448 h 104409"/>
                <a:gd name="connsiteX102" fmla="*/ 390309 w 1385636"/>
                <a:gd name="connsiteY102" fmla="*/ 61139 h 104409"/>
                <a:gd name="connsiteX103" fmla="*/ 394592 w 1385636"/>
                <a:gd name="connsiteY103" fmla="*/ 41783 h 104409"/>
                <a:gd name="connsiteX104" fmla="*/ 406744 w 1385636"/>
                <a:gd name="connsiteY104" fmla="*/ 28848 h 104409"/>
                <a:gd name="connsiteX105" fmla="*/ 425503 w 1385636"/>
                <a:gd name="connsiteY105" fmla="*/ 24197 h 104409"/>
                <a:gd name="connsiteX106" fmla="*/ 444216 w 1385636"/>
                <a:gd name="connsiteY106" fmla="*/ 28848 h 104409"/>
                <a:gd name="connsiteX107" fmla="*/ 456413 w 1385636"/>
                <a:gd name="connsiteY107" fmla="*/ 41783 h 104409"/>
                <a:gd name="connsiteX108" fmla="*/ 460697 w 1385636"/>
                <a:gd name="connsiteY108" fmla="*/ 61139 h 104409"/>
                <a:gd name="connsiteX109" fmla="*/ 456413 w 1385636"/>
                <a:gd name="connsiteY109" fmla="*/ 80448 h 104409"/>
                <a:gd name="connsiteX110" fmla="*/ 444216 w 1385636"/>
                <a:gd name="connsiteY110" fmla="*/ 93384 h 104409"/>
                <a:gd name="connsiteX111" fmla="*/ 425503 w 1385636"/>
                <a:gd name="connsiteY111" fmla="*/ 97989 h 104409"/>
                <a:gd name="connsiteX112" fmla="*/ 425598 w 1385636"/>
                <a:gd name="connsiteY112" fmla="*/ 82636 h 104409"/>
                <a:gd name="connsiteX113" fmla="*/ 433837 w 1385636"/>
                <a:gd name="connsiteY113" fmla="*/ 79842 h 104409"/>
                <a:gd name="connsiteX114" fmla="*/ 438818 w 1385636"/>
                <a:gd name="connsiteY114" fmla="*/ 72119 h 104409"/>
                <a:gd name="connsiteX115" fmla="*/ 440539 w 1385636"/>
                <a:gd name="connsiteY115" fmla="*/ 61001 h 104409"/>
                <a:gd name="connsiteX116" fmla="*/ 438818 w 1385636"/>
                <a:gd name="connsiteY116" fmla="*/ 49881 h 104409"/>
                <a:gd name="connsiteX117" fmla="*/ 433837 w 1385636"/>
                <a:gd name="connsiteY117" fmla="*/ 42157 h 104409"/>
                <a:gd name="connsiteX118" fmla="*/ 425598 w 1385636"/>
                <a:gd name="connsiteY118" fmla="*/ 39317 h 104409"/>
                <a:gd name="connsiteX119" fmla="*/ 417218 w 1385636"/>
                <a:gd name="connsiteY119" fmla="*/ 42157 h 104409"/>
                <a:gd name="connsiteX120" fmla="*/ 412142 w 1385636"/>
                <a:gd name="connsiteY120" fmla="*/ 49881 h 104409"/>
                <a:gd name="connsiteX121" fmla="*/ 410467 w 1385636"/>
                <a:gd name="connsiteY121" fmla="*/ 61001 h 104409"/>
                <a:gd name="connsiteX122" fmla="*/ 412142 w 1385636"/>
                <a:gd name="connsiteY122" fmla="*/ 72119 h 104409"/>
                <a:gd name="connsiteX123" fmla="*/ 417218 w 1385636"/>
                <a:gd name="connsiteY123" fmla="*/ 79842 h 104409"/>
                <a:gd name="connsiteX124" fmla="*/ 425598 w 1385636"/>
                <a:gd name="connsiteY124" fmla="*/ 82636 h 104409"/>
                <a:gd name="connsiteX125" fmla="*/ 518140 w 1385636"/>
                <a:gd name="connsiteY125" fmla="*/ 49599 h 104409"/>
                <a:gd name="connsiteX126" fmla="*/ 518140 w 1385636"/>
                <a:gd name="connsiteY126" fmla="*/ 65328 h 104409"/>
                <a:gd name="connsiteX127" fmla="*/ 474661 w 1385636"/>
                <a:gd name="connsiteY127" fmla="*/ 65328 h 104409"/>
                <a:gd name="connsiteX128" fmla="*/ 474661 w 1385636"/>
                <a:gd name="connsiteY128" fmla="*/ 49599 h 104409"/>
                <a:gd name="connsiteX129" fmla="*/ 518140 w 1385636"/>
                <a:gd name="connsiteY129" fmla="*/ 49599 h 104409"/>
                <a:gd name="connsiteX130" fmla="*/ 587129 w 1385636"/>
                <a:gd name="connsiteY130" fmla="*/ 28710 h 104409"/>
                <a:gd name="connsiteX131" fmla="*/ 582334 w 1385636"/>
                <a:gd name="connsiteY131" fmla="*/ 19961 h 104409"/>
                <a:gd name="connsiteX132" fmla="*/ 570838 w 1385636"/>
                <a:gd name="connsiteY132" fmla="*/ 16843 h 104409"/>
                <a:gd name="connsiteX133" fmla="*/ 562504 w 1385636"/>
                <a:gd name="connsiteY133" fmla="*/ 18242 h 104409"/>
                <a:gd name="connsiteX134" fmla="*/ 557290 w 1385636"/>
                <a:gd name="connsiteY134" fmla="*/ 22009 h 104409"/>
                <a:gd name="connsiteX135" fmla="*/ 555520 w 1385636"/>
                <a:gd name="connsiteY135" fmla="*/ 27499 h 104409"/>
                <a:gd name="connsiteX136" fmla="*/ 556592 w 1385636"/>
                <a:gd name="connsiteY136" fmla="*/ 31966 h 104409"/>
                <a:gd name="connsiteX137" fmla="*/ 559898 w 1385636"/>
                <a:gd name="connsiteY137" fmla="*/ 35268 h 104409"/>
                <a:gd name="connsiteX138" fmla="*/ 564739 w 1385636"/>
                <a:gd name="connsiteY138" fmla="*/ 37643 h 104409"/>
                <a:gd name="connsiteX139" fmla="*/ 570605 w 1385636"/>
                <a:gd name="connsiteY139" fmla="*/ 39317 h 104409"/>
                <a:gd name="connsiteX140" fmla="*/ 579168 w 1385636"/>
                <a:gd name="connsiteY140" fmla="*/ 41364 h 104409"/>
                <a:gd name="connsiteX141" fmla="*/ 590622 w 1385636"/>
                <a:gd name="connsiteY141" fmla="*/ 45088 h 104409"/>
                <a:gd name="connsiteX142" fmla="*/ 599651 w 1385636"/>
                <a:gd name="connsiteY142" fmla="*/ 50811 h 104409"/>
                <a:gd name="connsiteX143" fmla="*/ 605563 w 1385636"/>
                <a:gd name="connsiteY143" fmla="*/ 58813 h 104409"/>
                <a:gd name="connsiteX144" fmla="*/ 607752 w 1385636"/>
                <a:gd name="connsiteY144" fmla="*/ 69374 h 104409"/>
                <a:gd name="connsiteX145" fmla="*/ 603282 w 1385636"/>
                <a:gd name="connsiteY145" fmla="*/ 84543 h 104409"/>
                <a:gd name="connsiteX146" fmla="*/ 590622 w 1385636"/>
                <a:gd name="connsiteY146" fmla="*/ 94455 h 104409"/>
                <a:gd name="connsiteX147" fmla="*/ 570743 w 1385636"/>
                <a:gd name="connsiteY147" fmla="*/ 97943 h 104409"/>
                <a:gd name="connsiteX148" fmla="*/ 550634 w 1385636"/>
                <a:gd name="connsiteY148" fmla="*/ 94406 h 104409"/>
                <a:gd name="connsiteX149" fmla="*/ 537318 w 1385636"/>
                <a:gd name="connsiteY149" fmla="*/ 83937 h 104409"/>
                <a:gd name="connsiteX150" fmla="*/ 532340 w 1385636"/>
                <a:gd name="connsiteY150" fmla="*/ 66674 h 104409"/>
                <a:gd name="connsiteX151" fmla="*/ 551843 w 1385636"/>
                <a:gd name="connsiteY151" fmla="*/ 66674 h 104409"/>
                <a:gd name="connsiteX152" fmla="*/ 554589 w 1385636"/>
                <a:gd name="connsiteY152" fmla="*/ 74680 h 104409"/>
                <a:gd name="connsiteX153" fmla="*/ 561153 w 1385636"/>
                <a:gd name="connsiteY153" fmla="*/ 79472 h 104409"/>
                <a:gd name="connsiteX154" fmla="*/ 570510 w 1385636"/>
                <a:gd name="connsiteY154" fmla="*/ 81054 h 104409"/>
                <a:gd name="connsiteX155" fmla="*/ 579401 w 1385636"/>
                <a:gd name="connsiteY155" fmla="*/ 79564 h 104409"/>
                <a:gd name="connsiteX156" fmla="*/ 585313 w 1385636"/>
                <a:gd name="connsiteY156" fmla="*/ 75424 h 104409"/>
                <a:gd name="connsiteX157" fmla="*/ 587411 w 1385636"/>
                <a:gd name="connsiteY157" fmla="*/ 69328 h 104409"/>
                <a:gd name="connsiteX158" fmla="*/ 585500 w 1385636"/>
                <a:gd name="connsiteY158" fmla="*/ 63930 h 104409"/>
                <a:gd name="connsiteX159" fmla="*/ 580007 w 1385636"/>
                <a:gd name="connsiteY159" fmla="*/ 60208 h 104409"/>
                <a:gd name="connsiteX160" fmla="*/ 571208 w 1385636"/>
                <a:gd name="connsiteY160" fmla="*/ 57418 h 104409"/>
                <a:gd name="connsiteX161" fmla="*/ 560829 w 1385636"/>
                <a:gd name="connsiteY161" fmla="*/ 54810 h 104409"/>
                <a:gd name="connsiteX162" fmla="*/ 541788 w 1385636"/>
                <a:gd name="connsiteY162" fmla="*/ 45645 h 104409"/>
                <a:gd name="connsiteX163" fmla="*/ 534854 w 1385636"/>
                <a:gd name="connsiteY163" fmla="*/ 28848 h 104409"/>
                <a:gd name="connsiteX164" fmla="*/ 539462 w 1385636"/>
                <a:gd name="connsiteY164" fmla="*/ 13728 h 104409"/>
                <a:gd name="connsiteX165" fmla="*/ 552354 w 1385636"/>
                <a:gd name="connsiteY165" fmla="*/ 3629 h 104409"/>
                <a:gd name="connsiteX166" fmla="*/ 570975 w 1385636"/>
                <a:gd name="connsiteY166" fmla="*/ 0 h 104409"/>
                <a:gd name="connsiteX167" fmla="*/ 589505 w 1385636"/>
                <a:gd name="connsiteY167" fmla="*/ 3629 h 104409"/>
                <a:gd name="connsiteX168" fmla="*/ 601886 w 1385636"/>
                <a:gd name="connsiteY168" fmla="*/ 13728 h 104409"/>
                <a:gd name="connsiteX169" fmla="*/ 606448 w 1385636"/>
                <a:gd name="connsiteY169" fmla="*/ 28710 h 104409"/>
                <a:gd name="connsiteX170" fmla="*/ 587129 w 1385636"/>
                <a:gd name="connsiteY170" fmla="*/ 28710 h 104409"/>
                <a:gd name="connsiteX171" fmla="*/ 657294 w 1385636"/>
                <a:gd name="connsiteY171" fmla="*/ 63464 h 104409"/>
                <a:gd name="connsiteX172" fmla="*/ 674424 w 1385636"/>
                <a:gd name="connsiteY172" fmla="*/ 63464 h 104409"/>
                <a:gd name="connsiteX173" fmla="*/ 683037 w 1385636"/>
                <a:gd name="connsiteY173" fmla="*/ 74539 h 104409"/>
                <a:gd name="connsiteX174" fmla="*/ 691508 w 1385636"/>
                <a:gd name="connsiteY174" fmla="*/ 84402 h 104409"/>
                <a:gd name="connsiteX175" fmla="*/ 707478 w 1385636"/>
                <a:gd name="connsiteY175" fmla="*/ 104409 h 104409"/>
                <a:gd name="connsiteX176" fmla="*/ 688670 w 1385636"/>
                <a:gd name="connsiteY176" fmla="*/ 104409 h 104409"/>
                <a:gd name="connsiteX177" fmla="*/ 677685 w 1385636"/>
                <a:gd name="connsiteY177" fmla="*/ 90917 h 104409"/>
                <a:gd name="connsiteX178" fmla="*/ 672051 w 1385636"/>
                <a:gd name="connsiteY178" fmla="*/ 82915 h 104409"/>
                <a:gd name="connsiteX179" fmla="*/ 657294 w 1385636"/>
                <a:gd name="connsiteY179" fmla="*/ 63464 h 104409"/>
                <a:gd name="connsiteX180" fmla="*/ 708920 w 1385636"/>
                <a:gd name="connsiteY180" fmla="*/ 48950 h 104409"/>
                <a:gd name="connsiteX181" fmla="*/ 703008 w 1385636"/>
                <a:gd name="connsiteY181" fmla="*/ 75469 h 104409"/>
                <a:gd name="connsiteX182" fmla="*/ 686995 w 1385636"/>
                <a:gd name="connsiteY182" fmla="*/ 92175 h 104409"/>
                <a:gd name="connsiteX183" fmla="*/ 664278 w 1385636"/>
                <a:gd name="connsiteY183" fmla="*/ 97897 h 104409"/>
                <a:gd name="connsiteX184" fmla="*/ 641468 w 1385636"/>
                <a:gd name="connsiteY184" fmla="*/ 92126 h 104409"/>
                <a:gd name="connsiteX185" fmla="*/ 625498 w 1385636"/>
                <a:gd name="connsiteY185" fmla="*/ 75424 h 104409"/>
                <a:gd name="connsiteX186" fmla="*/ 619635 w 1385636"/>
                <a:gd name="connsiteY186" fmla="*/ 48950 h 104409"/>
                <a:gd name="connsiteX187" fmla="*/ 625498 w 1385636"/>
                <a:gd name="connsiteY187" fmla="*/ 22428 h 104409"/>
                <a:gd name="connsiteX188" fmla="*/ 641468 w 1385636"/>
                <a:gd name="connsiteY188" fmla="*/ 5772 h 104409"/>
                <a:gd name="connsiteX189" fmla="*/ 664278 w 1385636"/>
                <a:gd name="connsiteY189" fmla="*/ 0 h 104409"/>
                <a:gd name="connsiteX190" fmla="*/ 686995 w 1385636"/>
                <a:gd name="connsiteY190" fmla="*/ 5772 h 104409"/>
                <a:gd name="connsiteX191" fmla="*/ 703008 w 1385636"/>
                <a:gd name="connsiteY191" fmla="*/ 22428 h 104409"/>
                <a:gd name="connsiteX192" fmla="*/ 708920 w 1385636"/>
                <a:gd name="connsiteY192" fmla="*/ 48950 h 104409"/>
                <a:gd name="connsiteX193" fmla="*/ 688483 w 1385636"/>
                <a:gd name="connsiteY193" fmla="*/ 48950 h 104409"/>
                <a:gd name="connsiteX194" fmla="*/ 685458 w 1385636"/>
                <a:gd name="connsiteY194" fmla="*/ 31921 h 104409"/>
                <a:gd name="connsiteX195" fmla="*/ 677033 w 1385636"/>
                <a:gd name="connsiteY195" fmla="*/ 21403 h 104409"/>
                <a:gd name="connsiteX196" fmla="*/ 664278 w 1385636"/>
                <a:gd name="connsiteY196" fmla="*/ 17822 h 104409"/>
                <a:gd name="connsiteX197" fmla="*/ 651523 w 1385636"/>
                <a:gd name="connsiteY197" fmla="*/ 21403 h 104409"/>
                <a:gd name="connsiteX198" fmla="*/ 643048 w 1385636"/>
                <a:gd name="connsiteY198" fmla="*/ 31921 h 104409"/>
                <a:gd name="connsiteX199" fmla="*/ 640069 w 1385636"/>
                <a:gd name="connsiteY199" fmla="*/ 48950 h 104409"/>
                <a:gd name="connsiteX200" fmla="*/ 643048 w 1385636"/>
                <a:gd name="connsiteY200" fmla="*/ 65977 h 104409"/>
                <a:gd name="connsiteX201" fmla="*/ 651523 w 1385636"/>
                <a:gd name="connsiteY201" fmla="*/ 76495 h 104409"/>
                <a:gd name="connsiteX202" fmla="*/ 664278 w 1385636"/>
                <a:gd name="connsiteY202" fmla="*/ 80075 h 104409"/>
                <a:gd name="connsiteX203" fmla="*/ 677033 w 1385636"/>
                <a:gd name="connsiteY203" fmla="*/ 76495 h 104409"/>
                <a:gd name="connsiteX204" fmla="*/ 685458 w 1385636"/>
                <a:gd name="connsiteY204" fmla="*/ 65977 h 104409"/>
                <a:gd name="connsiteX205" fmla="*/ 688483 w 1385636"/>
                <a:gd name="connsiteY205" fmla="*/ 48950 h 104409"/>
                <a:gd name="connsiteX206" fmla="*/ 723851 w 1385636"/>
                <a:gd name="connsiteY206" fmla="*/ 96594 h 104409"/>
                <a:gd name="connsiteX207" fmla="*/ 723851 w 1385636"/>
                <a:gd name="connsiteY207" fmla="*/ 1304 h 104409"/>
                <a:gd name="connsiteX208" fmla="*/ 744009 w 1385636"/>
                <a:gd name="connsiteY208" fmla="*/ 1304 h 104409"/>
                <a:gd name="connsiteX209" fmla="*/ 744009 w 1385636"/>
                <a:gd name="connsiteY209" fmla="*/ 79983 h 104409"/>
                <a:gd name="connsiteX210" fmla="*/ 784879 w 1385636"/>
                <a:gd name="connsiteY210" fmla="*/ 79983 h 104409"/>
                <a:gd name="connsiteX211" fmla="*/ 784879 w 1385636"/>
                <a:gd name="connsiteY211" fmla="*/ 96594 h 104409"/>
                <a:gd name="connsiteX212" fmla="*/ 723851 w 1385636"/>
                <a:gd name="connsiteY212" fmla="*/ 96594 h 104409"/>
                <a:gd name="connsiteX213" fmla="*/ 828568 w 1385636"/>
                <a:gd name="connsiteY213" fmla="*/ 1304 h 104409"/>
                <a:gd name="connsiteX214" fmla="*/ 853426 w 1385636"/>
                <a:gd name="connsiteY214" fmla="*/ 1304 h 104409"/>
                <a:gd name="connsiteX215" fmla="*/ 879683 w 1385636"/>
                <a:gd name="connsiteY215" fmla="*/ 65328 h 104409"/>
                <a:gd name="connsiteX216" fmla="*/ 880800 w 1385636"/>
                <a:gd name="connsiteY216" fmla="*/ 65328 h 104409"/>
                <a:gd name="connsiteX217" fmla="*/ 907054 w 1385636"/>
                <a:gd name="connsiteY217" fmla="*/ 1304 h 104409"/>
                <a:gd name="connsiteX218" fmla="*/ 931912 w 1385636"/>
                <a:gd name="connsiteY218" fmla="*/ 1304 h 104409"/>
                <a:gd name="connsiteX219" fmla="*/ 931912 w 1385636"/>
                <a:gd name="connsiteY219" fmla="*/ 96594 h 104409"/>
                <a:gd name="connsiteX220" fmla="*/ 912360 w 1385636"/>
                <a:gd name="connsiteY220" fmla="*/ 96594 h 104409"/>
                <a:gd name="connsiteX221" fmla="*/ 912360 w 1385636"/>
                <a:gd name="connsiteY221" fmla="*/ 34571 h 104409"/>
                <a:gd name="connsiteX222" fmla="*/ 911570 w 1385636"/>
                <a:gd name="connsiteY222" fmla="*/ 34571 h 104409"/>
                <a:gd name="connsiteX223" fmla="*/ 886896 w 1385636"/>
                <a:gd name="connsiteY223" fmla="*/ 96129 h 104409"/>
                <a:gd name="connsiteX224" fmla="*/ 873584 w 1385636"/>
                <a:gd name="connsiteY224" fmla="*/ 96129 h 104409"/>
                <a:gd name="connsiteX225" fmla="*/ 848913 w 1385636"/>
                <a:gd name="connsiteY225" fmla="*/ 34338 h 104409"/>
                <a:gd name="connsiteX226" fmla="*/ 848120 w 1385636"/>
                <a:gd name="connsiteY226" fmla="*/ 34338 h 104409"/>
                <a:gd name="connsiteX227" fmla="*/ 848120 w 1385636"/>
                <a:gd name="connsiteY227" fmla="*/ 96594 h 104409"/>
                <a:gd name="connsiteX228" fmla="*/ 828568 w 1385636"/>
                <a:gd name="connsiteY228" fmla="*/ 96594 h 104409"/>
                <a:gd name="connsiteX229" fmla="*/ 828568 w 1385636"/>
                <a:gd name="connsiteY229" fmla="*/ 1304 h 104409"/>
                <a:gd name="connsiteX230" fmla="*/ 980733 w 1385636"/>
                <a:gd name="connsiteY230" fmla="*/ 97989 h 104409"/>
                <a:gd name="connsiteX231" fmla="*/ 961741 w 1385636"/>
                <a:gd name="connsiteY231" fmla="*/ 93521 h 104409"/>
                <a:gd name="connsiteX232" fmla="*/ 949543 w 1385636"/>
                <a:gd name="connsiteY232" fmla="*/ 80773 h 104409"/>
                <a:gd name="connsiteX233" fmla="*/ 945260 w 1385636"/>
                <a:gd name="connsiteY233" fmla="*/ 61185 h 104409"/>
                <a:gd name="connsiteX234" fmla="*/ 949543 w 1385636"/>
                <a:gd name="connsiteY234" fmla="*/ 41829 h 104409"/>
                <a:gd name="connsiteX235" fmla="*/ 961600 w 1385636"/>
                <a:gd name="connsiteY235" fmla="*/ 28848 h 104409"/>
                <a:gd name="connsiteX236" fmla="*/ 979943 w 1385636"/>
                <a:gd name="connsiteY236" fmla="*/ 24197 h 104409"/>
                <a:gd name="connsiteX237" fmla="*/ 993117 w 1385636"/>
                <a:gd name="connsiteY237" fmla="*/ 26477 h 104409"/>
                <a:gd name="connsiteX238" fmla="*/ 1003824 w 1385636"/>
                <a:gd name="connsiteY238" fmla="*/ 33221 h 104409"/>
                <a:gd name="connsiteX239" fmla="*/ 1010991 w 1385636"/>
                <a:gd name="connsiteY239" fmla="*/ 44574 h 104409"/>
                <a:gd name="connsiteX240" fmla="*/ 1013551 w 1385636"/>
                <a:gd name="connsiteY240" fmla="*/ 60487 h 104409"/>
                <a:gd name="connsiteX241" fmla="*/ 1013551 w 1385636"/>
                <a:gd name="connsiteY241" fmla="*/ 65931 h 104409"/>
                <a:gd name="connsiteX242" fmla="*/ 953175 w 1385636"/>
                <a:gd name="connsiteY242" fmla="*/ 65931 h 104409"/>
                <a:gd name="connsiteX243" fmla="*/ 953175 w 1385636"/>
                <a:gd name="connsiteY243" fmla="*/ 53648 h 104409"/>
                <a:gd name="connsiteX244" fmla="*/ 994884 w 1385636"/>
                <a:gd name="connsiteY244" fmla="*/ 53648 h 104409"/>
                <a:gd name="connsiteX245" fmla="*/ 993022 w 1385636"/>
                <a:gd name="connsiteY245" fmla="*/ 46065 h 104409"/>
                <a:gd name="connsiteX246" fmla="*/ 987857 w 1385636"/>
                <a:gd name="connsiteY246" fmla="*/ 40899 h 104409"/>
                <a:gd name="connsiteX247" fmla="*/ 980267 w 1385636"/>
                <a:gd name="connsiteY247" fmla="*/ 38993 h 104409"/>
                <a:gd name="connsiteX248" fmla="*/ 972261 w 1385636"/>
                <a:gd name="connsiteY248" fmla="*/ 41086 h 104409"/>
                <a:gd name="connsiteX249" fmla="*/ 966860 w 1385636"/>
                <a:gd name="connsiteY249" fmla="*/ 46621 h 104409"/>
                <a:gd name="connsiteX250" fmla="*/ 964861 w 1385636"/>
                <a:gd name="connsiteY250" fmla="*/ 54299 h 104409"/>
                <a:gd name="connsiteX251" fmla="*/ 964861 w 1385636"/>
                <a:gd name="connsiteY251" fmla="*/ 65977 h 104409"/>
                <a:gd name="connsiteX252" fmla="*/ 966814 w 1385636"/>
                <a:gd name="connsiteY252" fmla="*/ 75145 h 104409"/>
                <a:gd name="connsiteX253" fmla="*/ 972448 w 1385636"/>
                <a:gd name="connsiteY253" fmla="*/ 81100 h 104409"/>
                <a:gd name="connsiteX254" fmla="*/ 981060 w 1385636"/>
                <a:gd name="connsiteY254" fmla="*/ 83193 h 104409"/>
                <a:gd name="connsiteX255" fmla="*/ 987110 w 1385636"/>
                <a:gd name="connsiteY255" fmla="*/ 82263 h 104409"/>
                <a:gd name="connsiteX256" fmla="*/ 991813 w 1385636"/>
                <a:gd name="connsiteY256" fmla="*/ 79472 h 104409"/>
                <a:gd name="connsiteX257" fmla="*/ 994792 w 1385636"/>
                <a:gd name="connsiteY257" fmla="*/ 74913 h 104409"/>
                <a:gd name="connsiteX258" fmla="*/ 1013134 w 1385636"/>
                <a:gd name="connsiteY258" fmla="*/ 76121 h 104409"/>
                <a:gd name="connsiteX259" fmla="*/ 1007406 w 1385636"/>
                <a:gd name="connsiteY259" fmla="*/ 87661 h 104409"/>
                <a:gd name="connsiteX260" fmla="*/ 996329 w 1385636"/>
                <a:gd name="connsiteY260" fmla="*/ 95290 h 104409"/>
                <a:gd name="connsiteX261" fmla="*/ 980733 w 1385636"/>
                <a:gd name="connsiteY261" fmla="*/ 97989 h 104409"/>
                <a:gd name="connsiteX262" fmla="*/ 1064525 w 1385636"/>
                <a:gd name="connsiteY262" fmla="*/ 25127 h 104409"/>
                <a:gd name="connsiteX263" fmla="*/ 1064525 w 1385636"/>
                <a:gd name="connsiteY263" fmla="*/ 40015 h 104409"/>
                <a:gd name="connsiteX264" fmla="*/ 1021465 w 1385636"/>
                <a:gd name="connsiteY264" fmla="*/ 40015 h 104409"/>
                <a:gd name="connsiteX265" fmla="*/ 1021465 w 1385636"/>
                <a:gd name="connsiteY265" fmla="*/ 25127 h 104409"/>
                <a:gd name="connsiteX266" fmla="*/ 1064525 w 1385636"/>
                <a:gd name="connsiteY266" fmla="*/ 25127 h 104409"/>
                <a:gd name="connsiteX267" fmla="*/ 1031241 w 1385636"/>
                <a:gd name="connsiteY267" fmla="*/ 8006 h 104409"/>
                <a:gd name="connsiteX268" fmla="*/ 1051072 w 1385636"/>
                <a:gd name="connsiteY268" fmla="*/ 8006 h 104409"/>
                <a:gd name="connsiteX269" fmla="*/ 1051072 w 1385636"/>
                <a:gd name="connsiteY269" fmla="*/ 74631 h 104409"/>
                <a:gd name="connsiteX270" fmla="*/ 1051911 w 1385636"/>
                <a:gd name="connsiteY270" fmla="*/ 78912 h 104409"/>
                <a:gd name="connsiteX271" fmla="*/ 1054237 w 1385636"/>
                <a:gd name="connsiteY271" fmla="*/ 81005 h 104409"/>
                <a:gd name="connsiteX272" fmla="*/ 1057777 w 1385636"/>
                <a:gd name="connsiteY272" fmla="*/ 81611 h 104409"/>
                <a:gd name="connsiteX273" fmla="*/ 1060569 w 1385636"/>
                <a:gd name="connsiteY273" fmla="*/ 81379 h 104409"/>
                <a:gd name="connsiteX274" fmla="*/ 1062709 w 1385636"/>
                <a:gd name="connsiteY274" fmla="*/ 80959 h 104409"/>
                <a:gd name="connsiteX275" fmla="*/ 1065829 w 1385636"/>
                <a:gd name="connsiteY275" fmla="*/ 95709 h 104409"/>
                <a:gd name="connsiteX276" fmla="*/ 1061641 w 1385636"/>
                <a:gd name="connsiteY276" fmla="*/ 96780 h 104409"/>
                <a:gd name="connsiteX277" fmla="*/ 1055076 w 1385636"/>
                <a:gd name="connsiteY277" fmla="*/ 97570 h 104409"/>
                <a:gd name="connsiteX278" fmla="*/ 1042508 w 1385636"/>
                <a:gd name="connsiteY278" fmla="*/ 95663 h 104409"/>
                <a:gd name="connsiteX279" fmla="*/ 1034174 w 1385636"/>
                <a:gd name="connsiteY279" fmla="*/ 88870 h 104409"/>
                <a:gd name="connsiteX280" fmla="*/ 1031241 w 1385636"/>
                <a:gd name="connsiteY280" fmla="*/ 77238 h 104409"/>
                <a:gd name="connsiteX281" fmla="*/ 1031241 w 1385636"/>
                <a:gd name="connsiteY281" fmla="*/ 8006 h 104409"/>
                <a:gd name="connsiteX282" fmla="*/ 1098811 w 1385636"/>
                <a:gd name="connsiteY282" fmla="*/ 55275 h 104409"/>
                <a:gd name="connsiteX283" fmla="*/ 1098811 w 1385636"/>
                <a:gd name="connsiteY283" fmla="*/ 96594 h 104409"/>
                <a:gd name="connsiteX284" fmla="*/ 1078980 w 1385636"/>
                <a:gd name="connsiteY284" fmla="*/ 96594 h 104409"/>
                <a:gd name="connsiteX285" fmla="*/ 1078980 w 1385636"/>
                <a:gd name="connsiteY285" fmla="*/ 1304 h 104409"/>
                <a:gd name="connsiteX286" fmla="*/ 1098254 w 1385636"/>
                <a:gd name="connsiteY286" fmla="*/ 1304 h 104409"/>
                <a:gd name="connsiteX287" fmla="*/ 1098254 w 1385636"/>
                <a:gd name="connsiteY287" fmla="*/ 37735 h 104409"/>
                <a:gd name="connsiteX288" fmla="*/ 1099089 w 1385636"/>
                <a:gd name="connsiteY288" fmla="*/ 37735 h 104409"/>
                <a:gd name="connsiteX289" fmla="*/ 1106912 w 1385636"/>
                <a:gd name="connsiteY289" fmla="*/ 27826 h 104409"/>
                <a:gd name="connsiteX290" fmla="*/ 1120457 w 1385636"/>
                <a:gd name="connsiteY290" fmla="*/ 24197 h 104409"/>
                <a:gd name="connsiteX291" fmla="*/ 1133445 w 1385636"/>
                <a:gd name="connsiteY291" fmla="*/ 27453 h 104409"/>
                <a:gd name="connsiteX292" fmla="*/ 1142103 w 1385636"/>
                <a:gd name="connsiteY292" fmla="*/ 36713 h 104409"/>
                <a:gd name="connsiteX293" fmla="*/ 1145177 w 1385636"/>
                <a:gd name="connsiteY293" fmla="*/ 51089 h 104409"/>
                <a:gd name="connsiteX294" fmla="*/ 1145177 w 1385636"/>
                <a:gd name="connsiteY294" fmla="*/ 96594 h 104409"/>
                <a:gd name="connsiteX295" fmla="*/ 1125347 w 1385636"/>
                <a:gd name="connsiteY295" fmla="*/ 96594 h 104409"/>
                <a:gd name="connsiteX296" fmla="*/ 1125347 w 1385636"/>
                <a:gd name="connsiteY296" fmla="*/ 54627 h 104409"/>
                <a:gd name="connsiteX297" fmla="*/ 1121994 w 1385636"/>
                <a:gd name="connsiteY297" fmla="*/ 44342 h 104409"/>
                <a:gd name="connsiteX298" fmla="*/ 1112592 w 1385636"/>
                <a:gd name="connsiteY298" fmla="*/ 40666 h 104409"/>
                <a:gd name="connsiteX299" fmla="*/ 1105421 w 1385636"/>
                <a:gd name="connsiteY299" fmla="*/ 42389 h 104409"/>
                <a:gd name="connsiteX300" fmla="*/ 1100581 w 1385636"/>
                <a:gd name="connsiteY300" fmla="*/ 47414 h 104409"/>
                <a:gd name="connsiteX301" fmla="*/ 1098811 w 1385636"/>
                <a:gd name="connsiteY301" fmla="*/ 55275 h 104409"/>
                <a:gd name="connsiteX302" fmla="*/ 1193090 w 1385636"/>
                <a:gd name="connsiteY302" fmla="*/ 97989 h 104409"/>
                <a:gd name="connsiteX303" fmla="*/ 1174328 w 1385636"/>
                <a:gd name="connsiteY303" fmla="*/ 93384 h 104409"/>
                <a:gd name="connsiteX304" fmla="*/ 1162179 w 1385636"/>
                <a:gd name="connsiteY304" fmla="*/ 80448 h 104409"/>
                <a:gd name="connsiteX305" fmla="*/ 1157896 w 1385636"/>
                <a:gd name="connsiteY305" fmla="*/ 61139 h 104409"/>
                <a:gd name="connsiteX306" fmla="*/ 1162179 w 1385636"/>
                <a:gd name="connsiteY306" fmla="*/ 41783 h 104409"/>
                <a:gd name="connsiteX307" fmla="*/ 1174328 w 1385636"/>
                <a:gd name="connsiteY307" fmla="*/ 28848 h 104409"/>
                <a:gd name="connsiteX308" fmla="*/ 1193090 w 1385636"/>
                <a:gd name="connsiteY308" fmla="*/ 24197 h 104409"/>
                <a:gd name="connsiteX309" fmla="*/ 1211803 w 1385636"/>
                <a:gd name="connsiteY309" fmla="*/ 28848 h 104409"/>
                <a:gd name="connsiteX310" fmla="*/ 1224001 w 1385636"/>
                <a:gd name="connsiteY310" fmla="*/ 41783 h 104409"/>
                <a:gd name="connsiteX311" fmla="*/ 1228281 w 1385636"/>
                <a:gd name="connsiteY311" fmla="*/ 61139 h 104409"/>
                <a:gd name="connsiteX312" fmla="*/ 1224001 w 1385636"/>
                <a:gd name="connsiteY312" fmla="*/ 80448 h 104409"/>
                <a:gd name="connsiteX313" fmla="*/ 1211803 w 1385636"/>
                <a:gd name="connsiteY313" fmla="*/ 93384 h 104409"/>
                <a:gd name="connsiteX314" fmla="*/ 1193090 w 1385636"/>
                <a:gd name="connsiteY314" fmla="*/ 97989 h 104409"/>
                <a:gd name="connsiteX315" fmla="*/ 1193182 w 1385636"/>
                <a:gd name="connsiteY315" fmla="*/ 82636 h 104409"/>
                <a:gd name="connsiteX316" fmla="*/ 1201421 w 1385636"/>
                <a:gd name="connsiteY316" fmla="*/ 79842 h 104409"/>
                <a:gd name="connsiteX317" fmla="*/ 1206402 w 1385636"/>
                <a:gd name="connsiteY317" fmla="*/ 72119 h 104409"/>
                <a:gd name="connsiteX318" fmla="*/ 1208126 w 1385636"/>
                <a:gd name="connsiteY318" fmla="*/ 61001 h 104409"/>
                <a:gd name="connsiteX319" fmla="*/ 1206402 w 1385636"/>
                <a:gd name="connsiteY319" fmla="*/ 49881 h 104409"/>
                <a:gd name="connsiteX320" fmla="*/ 1201421 w 1385636"/>
                <a:gd name="connsiteY320" fmla="*/ 42157 h 104409"/>
                <a:gd name="connsiteX321" fmla="*/ 1193182 w 1385636"/>
                <a:gd name="connsiteY321" fmla="*/ 39317 h 104409"/>
                <a:gd name="connsiteX322" fmla="*/ 1184802 w 1385636"/>
                <a:gd name="connsiteY322" fmla="*/ 42157 h 104409"/>
                <a:gd name="connsiteX323" fmla="*/ 1179729 w 1385636"/>
                <a:gd name="connsiteY323" fmla="*/ 49881 h 104409"/>
                <a:gd name="connsiteX324" fmla="*/ 1178054 w 1385636"/>
                <a:gd name="connsiteY324" fmla="*/ 61001 h 104409"/>
                <a:gd name="connsiteX325" fmla="*/ 1179729 w 1385636"/>
                <a:gd name="connsiteY325" fmla="*/ 72119 h 104409"/>
                <a:gd name="connsiteX326" fmla="*/ 1184802 w 1385636"/>
                <a:gd name="connsiteY326" fmla="*/ 79842 h 104409"/>
                <a:gd name="connsiteX327" fmla="*/ 1193182 w 1385636"/>
                <a:gd name="connsiteY327" fmla="*/ 82636 h 104409"/>
                <a:gd name="connsiteX328" fmla="*/ 1267525 w 1385636"/>
                <a:gd name="connsiteY328" fmla="*/ 97756 h 104409"/>
                <a:gd name="connsiteX329" fmla="*/ 1252768 w 1385636"/>
                <a:gd name="connsiteY329" fmla="*/ 93570 h 104409"/>
                <a:gd name="connsiteX330" fmla="*/ 1242340 w 1385636"/>
                <a:gd name="connsiteY330" fmla="*/ 81146 h 104409"/>
                <a:gd name="connsiteX331" fmla="*/ 1238522 w 1385636"/>
                <a:gd name="connsiteY331" fmla="*/ 60952 h 104409"/>
                <a:gd name="connsiteX332" fmla="*/ 1242481 w 1385636"/>
                <a:gd name="connsiteY332" fmla="*/ 40529 h 104409"/>
                <a:gd name="connsiteX333" fmla="*/ 1253001 w 1385636"/>
                <a:gd name="connsiteY333" fmla="*/ 28291 h 104409"/>
                <a:gd name="connsiteX334" fmla="*/ 1267480 w 1385636"/>
                <a:gd name="connsiteY334" fmla="*/ 24197 h 104409"/>
                <a:gd name="connsiteX335" fmla="*/ 1277488 w 1385636"/>
                <a:gd name="connsiteY335" fmla="*/ 26244 h 104409"/>
                <a:gd name="connsiteX336" fmla="*/ 1284003 w 1385636"/>
                <a:gd name="connsiteY336" fmla="*/ 31269 h 104409"/>
                <a:gd name="connsiteX337" fmla="*/ 1287821 w 1385636"/>
                <a:gd name="connsiteY337" fmla="*/ 37132 h 104409"/>
                <a:gd name="connsiteX338" fmla="*/ 1288427 w 1385636"/>
                <a:gd name="connsiteY338" fmla="*/ 37132 h 104409"/>
                <a:gd name="connsiteX339" fmla="*/ 1288427 w 1385636"/>
                <a:gd name="connsiteY339" fmla="*/ 1304 h 104409"/>
                <a:gd name="connsiteX340" fmla="*/ 1308212 w 1385636"/>
                <a:gd name="connsiteY340" fmla="*/ 1304 h 104409"/>
                <a:gd name="connsiteX341" fmla="*/ 1308212 w 1385636"/>
                <a:gd name="connsiteY341" fmla="*/ 96594 h 104409"/>
                <a:gd name="connsiteX342" fmla="*/ 1288660 w 1385636"/>
                <a:gd name="connsiteY342" fmla="*/ 96594 h 104409"/>
                <a:gd name="connsiteX343" fmla="*/ 1288660 w 1385636"/>
                <a:gd name="connsiteY343" fmla="*/ 85149 h 104409"/>
                <a:gd name="connsiteX344" fmla="*/ 1287821 w 1385636"/>
                <a:gd name="connsiteY344" fmla="*/ 85149 h 104409"/>
                <a:gd name="connsiteX345" fmla="*/ 1283866 w 1385636"/>
                <a:gd name="connsiteY345" fmla="*/ 91058 h 104409"/>
                <a:gd name="connsiteX346" fmla="*/ 1277301 w 1385636"/>
                <a:gd name="connsiteY346" fmla="*/ 95850 h 104409"/>
                <a:gd name="connsiteX347" fmla="*/ 1267525 w 1385636"/>
                <a:gd name="connsiteY347" fmla="*/ 97756 h 104409"/>
                <a:gd name="connsiteX348" fmla="*/ 1273811 w 1385636"/>
                <a:gd name="connsiteY348" fmla="*/ 81985 h 104409"/>
                <a:gd name="connsiteX349" fmla="*/ 1281909 w 1385636"/>
                <a:gd name="connsiteY349" fmla="*/ 79377 h 104409"/>
                <a:gd name="connsiteX350" fmla="*/ 1287031 w 1385636"/>
                <a:gd name="connsiteY350" fmla="*/ 71981 h 104409"/>
                <a:gd name="connsiteX351" fmla="*/ 1288847 w 1385636"/>
                <a:gd name="connsiteY351" fmla="*/ 60860 h 104409"/>
                <a:gd name="connsiteX352" fmla="*/ 1287077 w 1385636"/>
                <a:gd name="connsiteY352" fmla="*/ 49786 h 104409"/>
                <a:gd name="connsiteX353" fmla="*/ 1281955 w 1385636"/>
                <a:gd name="connsiteY353" fmla="*/ 42527 h 104409"/>
                <a:gd name="connsiteX354" fmla="*/ 1273811 w 1385636"/>
                <a:gd name="connsiteY354" fmla="*/ 39969 h 104409"/>
                <a:gd name="connsiteX355" fmla="*/ 1265569 w 1385636"/>
                <a:gd name="connsiteY355" fmla="*/ 42622 h 104409"/>
                <a:gd name="connsiteX356" fmla="*/ 1260496 w 1385636"/>
                <a:gd name="connsiteY356" fmla="*/ 49972 h 104409"/>
                <a:gd name="connsiteX357" fmla="*/ 1258772 w 1385636"/>
                <a:gd name="connsiteY357" fmla="*/ 60860 h 104409"/>
                <a:gd name="connsiteX358" fmla="*/ 1260496 w 1385636"/>
                <a:gd name="connsiteY358" fmla="*/ 71886 h 104409"/>
                <a:gd name="connsiteX359" fmla="*/ 1265569 w 1385636"/>
                <a:gd name="connsiteY359" fmla="*/ 79331 h 104409"/>
                <a:gd name="connsiteX360" fmla="*/ 1273811 w 1385636"/>
                <a:gd name="connsiteY360" fmla="*/ 81985 h 104409"/>
                <a:gd name="connsiteX361" fmla="*/ 1384008 w 1385636"/>
                <a:gd name="connsiteY361" fmla="*/ 45504 h 104409"/>
                <a:gd name="connsiteX362" fmla="*/ 1365852 w 1385636"/>
                <a:gd name="connsiteY362" fmla="*/ 46621 h 104409"/>
                <a:gd name="connsiteX363" fmla="*/ 1363853 w 1385636"/>
                <a:gd name="connsiteY363" fmla="*/ 42435 h 104409"/>
                <a:gd name="connsiteX364" fmla="*/ 1359802 w 1385636"/>
                <a:gd name="connsiteY364" fmla="*/ 39412 h 104409"/>
                <a:gd name="connsiteX365" fmla="*/ 1353890 w 1385636"/>
                <a:gd name="connsiteY365" fmla="*/ 38249 h 104409"/>
                <a:gd name="connsiteX366" fmla="*/ 1346116 w 1385636"/>
                <a:gd name="connsiteY366" fmla="*/ 40201 h 104409"/>
                <a:gd name="connsiteX367" fmla="*/ 1342951 w 1385636"/>
                <a:gd name="connsiteY367" fmla="*/ 45321 h 104409"/>
                <a:gd name="connsiteX368" fmla="*/ 1344999 w 1385636"/>
                <a:gd name="connsiteY368" fmla="*/ 49648 h 104409"/>
                <a:gd name="connsiteX369" fmla="*/ 1352029 w 1385636"/>
                <a:gd name="connsiteY369" fmla="*/ 52485 h 104409"/>
                <a:gd name="connsiteX370" fmla="*/ 1364970 w 1385636"/>
                <a:gd name="connsiteY370" fmla="*/ 55092 h 104409"/>
                <a:gd name="connsiteX371" fmla="*/ 1380517 w 1385636"/>
                <a:gd name="connsiteY371" fmla="*/ 61977 h 104409"/>
                <a:gd name="connsiteX372" fmla="*/ 1385636 w 1385636"/>
                <a:gd name="connsiteY372" fmla="*/ 74447 h 104409"/>
                <a:gd name="connsiteX373" fmla="*/ 1381494 w 1385636"/>
                <a:gd name="connsiteY373" fmla="*/ 86777 h 104409"/>
                <a:gd name="connsiteX374" fmla="*/ 1370230 w 1385636"/>
                <a:gd name="connsiteY374" fmla="*/ 95057 h 104409"/>
                <a:gd name="connsiteX375" fmla="*/ 1353795 w 1385636"/>
                <a:gd name="connsiteY375" fmla="*/ 97989 h 104409"/>
                <a:gd name="connsiteX376" fmla="*/ 1331172 w 1385636"/>
                <a:gd name="connsiteY376" fmla="*/ 92080 h 104409"/>
                <a:gd name="connsiteX377" fmla="*/ 1321351 w 1385636"/>
                <a:gd name="connsiteY377" fmla="*/ 75889 h 104409"/>
                <a:gd name="connsiteX378" fmla="*/ 1340857 w 1385636"/>
                <a:gd name="connsiteY378" fmla="*/ 74863 h 104409"/>
                <a:gd name="connsiteX379" fmla="*/ 1345137 w 1385636"/>
                <a:gd name="connsiteY379" fmla="*/ 81474 h 104409"/>
                <a:gd name="connsiteX380" fmla="*/ 1353844 w 1385636"/>
                <a:gd name="connsiteY380" fmla="*/ 83704 h 104409"/>
                <a:gd name="connsiteX381" fmla="*/ 1362224 w 1385636"/>
                <a:gd name="connsiteY381" fmla="*/ 81706 h 104409"/>
                <a:gd name="connsiteX382" fmla="*/ 1365482 w 1385636"/>
                <a:gd name="connsiteY382" fmla="*/ 76446 h 104409"/>
                <a:gd name="connsiteX383" fmla="*/ 1363201 w 1385636"/>
                <a:gd name="connsiteY383" fmla="*/ 72027 h 104409"/>
                <a:gd name="connsiteX384" fmla="*/ 1356312 w 1385636"/>
                <a:gd name="connsiteY384" fmla="*/ 69328 h 104409"/>
                <a:gd name="connsiteX385" fmla="*/ 1343927 w 1385636"/>
                <a:gd name="connsiteY385" fmla="*/ 66861 h 104409"/>
                <a:gd name="connsiteX386" fmla="*/ 1328334 w 1385636"/>
                <a:gd name="connsiteY386" fmla="*/ 59603 h 104409"/>
                <a:gd name="connsiteX387" fmla="*/ 1323258 w 1385636"/>
                <a:gd name="connsiteY387" fmla="*/ 46438 h 104409"/>
                <a:gd name="connsiteX388" fmla="*/ 1326984 w 1385636"/>
                <a:gd name="connsiteY388" fmla="*/ 34571 h 104409"/>
                <a:gd name="connsiteX389" fmla="*/ 1337550 w 1385636"/>
                <a:gd name="connsiteY389" fmla="*/ 26896 h 104409"/>
                <a:gd name="connsiteX390" fmla="*/ 1353562 w 1385636"/>
                <a:gd name="connsiteY390" fmla="*/ 24197 h 104409"/>
                <a:gd name="connsiteX391" fmla="*/ 1374884 w 1385636"/>
                <a:gd name="connsiteY391" fmla="*/ 29919 h 104409"/>
                <a:gd name="connsiteX392" fmla="*/ 1384008 w 1385636"/>
                <a:gd name="connsiteY392" fmla="*/ 45504 h 1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1385636" h="104409">
                  <a:moveTo>
                    <a:pt x="0" y="17914"/>
                  </a:moveTo>
                  <a:lnTo>
                    <a:pt x="0" y="1304"/>
                  </a:lnTo>
                  <a:lnTo>
                    <a:pt x="78299" y="1304"/>
                  </a:lnTo>
                  <a:lnTo>
                    <a:pt x="78299" y="17914"/>
                  </a:lnTo>
                  <a:lnTo>
                    <a:pt x="49111" y="17914"/>
                  </a:lnTo>
                  <a:lnTo>
                    <a:pt x="49111" y="96594"/>
                  </a:lnTo>
                  <a:lnTo>
                    <a:pt x="29188" y="96594"/>
                  </a:lnTo>
                  <a:lnTo>
                    <a:pt x="29188" y="17914"/>
                  </a:lnTo>
                  <a:lnTo>
                    <a:pt x="0" y="17914"/>
                  </a:lnTo>
                  <a:close/>
                  <a:moveTo>
                    <a:pt x="113038" y="97989"/>
                  </a:moveTo>
                  <a:cubicBezTo>
                    <a:pt x="105683" y="97989"/>
                    <a:pt x="99352" y="96502"/>
                    <a:pt x="94045" y="93521"/>
                  </a:cubicBezTo>
                  <a:cubicBezTo>
                    <a:pt x="88769" y="90514"/>
                    <a:pt x="84704" y="86266"/>
                    <a:pt x="81849" y="80773"/>
                  </a:cubicBezTo>
                  <a:cubicBezTo>
                    <a:pt x="78994" y="75253"/>
                    <a:pt x="77566" y="68722"/>
                    <a:pt x="77566" y="61185"/>
                  </a:cubicBezTo>
                  <a:cubicBezTo>
                    <a:pt x="77566" y="53834"/>
                    <a:pt x="78994" y="47381"/>
                    <a:pt x="81849" y="41829"/>
                  </a:cubicBezTo>
                  <a:cubicBezTo>
                    <a:pt x="84704" y="36277"/>
                    <a:pt x="88723" y="31950"/>
                    <a:pt x="93906" y="28848"/>
                  </a:cubicBezTo>
                  <a:cubicBezTo>
                    <a:pt x="99120" y="25746"/>
                    <a:pt x="105233" y="24197"/>
                    <a:pt x="112247" y="24197"/>
                  </a:cubicBezTo>
                  <a:cubicBezTo>
                    <a:pt x="116964" y="24197"/>
                    <a:pt x="121355" y="24957"/>
                    <a:pt x="125421" y="26477"/>
                  </a:cubicBezTo>
                  <a:cubicBezTo>
                    <a:pt x="129518" y="27964"/>
                    <a:pt x="133087" y="30214"/>
                    <a:pt x="136128" y="33221"/>
                  </a:cubicBezTo>
                  <a:cubicBezTo>
                    <a:pt x="139200" y="36231"/>
                    <a:pt x="141590" y="40015"/>
                    <a:pt x="143297" y="44574"/>
                  </a:cubicBezTo>
                  <a:cubicBezTo>
                    <a:pt x="145004" y="49104"/>
                    <a:pt x="145857" y="54407"/>
                    <a:pt x="145857" y="60487"/>
                  </a:cubicBezTo>
                  <a:lnTo>
                    <a:pt x="145857" y="65931"/>
                  </a:lnTo>
                  <a:lnTo>
                    <a:pt x="85480" y="65931"/>
                  </a:lnTo>
                  <a:lnTo>
                    <a:pt x="85480" y="53648"/>
                  </a:lnTo>
                  <a:lnTo>
                    <a:pt x="127190" y="53648"/>
                  </a:lnTo>
                  <a:cubicBezTo>
                    <a:pt x="127190" y="50794"/>
                    <a:pt x="126569" y="48266"/>
                    <a:pt x="125328" y="46065"/>
                  </a:cubicBezTo>
                  <a:cubicBezTo>
                    <a:pt x="124087" y="43863"/>
                    <a:pt x="122364" y="42140"/>
                    <a:pt x="120161" y="40899"/>
                  </a:cubicBezTo>
                  <a:cubicBezTo>
                    <a:pt x="117988" y="39628"/>
                    <a:pt x="115459" y="38993"/>
                    <a:pt x="112573" y="38993"/>
                  </a:cubicBezTo>
                  <a:cubicBezTo>
                    <a:pt x="109562" y="38993"/>
                    <a:pt x="106893" y="39690"/>
                    <a:pt x="104566" y="41086"/>
                  </a:cubicBezTo>
                  <a:cubicBezTo>
                    <a:pt x="102270" y="42452"/>
                    <a:pt x="100469" y="44296"/>
                    <a:pt x="99166" y="46621"/>
                  </a:cubicBezTo>
                  <a:cubicBezTo>
                    <a:pt x="97863" y="48918"/>
                    <a:pt x="97195" y="51476"/>
                    <a:pt x="97164" y="54299"/>
                  </a:cubicBezTo>
                  <a:lnTo>
                    <a:pt x="97164" y="65977"/>
                  </a:lnTo>
                  <a:cubicBezTo>
                    <a:pt x="97164" y="69514"/>
                    <a:pt x="97816" y="72571"/>
                    <a:pt x="99120" y="75145"/>
                  </a:cubicBezTo>
                  <a:cubicBezTo>
                    <a:pt x="100454" y="77720"/>
                    <a:pt x="102332" y="79705"/>
                    <a:pt x="104752" y="81100"/>
                  </a:cubicBezTo>
                  <a:cubicBezTo>
                    <a:pt x="107173" y="82496"/>
                    <a:pt x="110043" y="83193"/>
                    <a:pt x="113364" y="83193"/>
                  </a:cubicBezTo>
                  <a:cubicBezTo>
                    <a:pt x="115568" y="83193"/>
                    <a:pt x="117585" y="82882"/>
                    <a:pt x="119416" y="82263"/>
                  </a:cubicBezTo>
                  <a:cubicBezTo>
                    <a:pt x="121247" y="81644"/>
                    <a:pt x="122814" y="80714"/>
                    <a:pt x="124117" y="79472"/>
                  </a:cubicBezTo>
                  <a:cubicBezTo>
                    <a:pt x="125421" y="78231"/>
                    <a:pt x="126414" y="76711"/>
                    <a:pt x="127097" y="74913"/>
                  </a:cubicBezTo>
                  <a:lnTo>
                    <a:pt x="145438" y="76121"/>
                  </a:lnTo>
                  <a:cubicBezTo>
                    <a:pt x="144507" y="80527"/>
                    <a:pt x="142598" y="84372"/>
                    <a:pt x="139712" y="87661"/>
                  </a:cubicBezTo>
                  <a:cubicBezTo>
                    <a:pt x="136857" y="90917"/>
                    <a:pt x="133164" y="93462"/>
                    <a:pt x="128633" y="95290"/>
                  </a:cubicBezTo>
                  <a:cubicBezTo>
                    <a:pt x="124133" y="97092"/>
                    <a:pt x="118935" y="97989"/>
                    <a:pt x="113038" y="97989"/>
                  </a:cubicBezTo>
                  <a:close/>
                  <a:moveTo>
                    <a:pt x="174091" y="25127"/>
                  </a:moveTo>
                  <a:lnTo>
                    <a:pt x="187218" y="50113"/>
                  </a:lnTo>
                  <a:lnTo>
                    <a:pt x="200671" y="25127"/>
                  </a:lnTo>
                  <a:lnTo>
                    <a:pt x="221014" y="25127"/>
                  </a:lnTo>
                  <a:lnTo>
                    <a:pt x="200299" y="60860"/>
                  </a:lnTo>
                  <a:lnTo>
                    <a:pt x="221573" y="96594"/>
                  </a:lnTo>
                  <a:lnTo>
                    <a:pt x="201323" y="96594"/>
                  </a:lnTo>
                  <a:lnTo>
                    <a:pt x="187218" y="71886"/>
                  </a:lnTo>
                  <a:lnTo>
                    <a:pt x="173346" y="96594"/>
                  </a:lnTo>
                  <a:lnTo>
                    <a:pt x="152863" y="96594"/>
                  </a:lnTo>
                  <a:lnTo>
                    <a:pt x="174091" y="60860"/>
                  </a:lnTo>
                  <a:lnTo>
                    <a:pt x="153608" y="25127"/>
                  </a:lnTo>
                  <a:lnTo>
                    <a:pt x="174091" y="25127"/>
                  </a:lnTo>
                  <a:close/>
                  <a:moveTo>
                    <a:pt x="270824" y="25127"/>
                  </a:moveTo>
                  <a:lnTo>
                    <a:pt x="270824" y="40015"/>
                  </a:lnTo>
                  <a:lnTo>
                    <a:pt x="227764" y="40015"/>
                  </a:lnTo>
                  <a:lnTo>
                    <a:pt x="227764" y="25127"/>
                  </a:lnTo>
                  <a:lnTo>
                    <a:pt x="270824" y="25127"/>
                  </a:lnTo>
                  <a:close/>
                  <a:moveTo>
                    <a:pt x="237540" y="8006"/>
                  </a:moveTo>
                  <a:lnTo>
                    <a:pt x="257371" y="8006"/>
                  </a:lnTo>
                  <a:lnTo>
                    <a:pt x="257371" y="74631"/>
                  </a:lnTo>
                  <a:cubicBezTo>
                    <a:pt x="257371" y="76462"/>
                    <a:pt x="257650" y="77890"/>
                    <a:pt x="258209" y="78912"/>
                  </a:cubicBezTo>
                  <a:cubicBezTo>
                    <a:pt x="258768" y="79905"/>
                    <a:pt x="259543" y="80602"/>
                    <a:pt x="260536" y="81005"/>
                  </a:cubicBezTo>
                  <a:cubicBezTo>
                    <a:pt x="261560" y="81411"/>
                    <a:pt x="262740" y="81611"/>
                    <a:pt x="264074" y="81611"/>
                  </a:cubicBezTo>
                  <a:cubicBezTo>
                    <a:pt x="265006" y="81611"/>
                    <a:pt x="265937" y="81533"/>
                    <a:pt x="266868" y="81379"/>
                  </a:cubicBezTo>
                  <a:cubicBezTo>
                    <a:pt x="267799" y="81192"/>
                    <a:pt x="268512" y="81054"/>
                    <a:pt x="269009" y="80959"/>
                  </a:cubicBezTo>
                  <a:lnTo>
                    <a:pt x="272128" y="95709"/>
                  </a:lnTo>
                  <a:cubicBezTo>
                    <a:pt x="271135" y="96020"/>
                    <a:pt x="269738" y="96378"/>
                    <a:pt x="267938" y="96780"/>
                  </a:cubicBezTo>
                  <a:cubicBezTo>
                    <a:pt x="266138" y="97213"/>
                    <a:pt x="263950" y="97478"/>
                    <a:pt x="261374" y="97570"/>
                  </a:cubicBezTo>
                  <a:cubicBezTo>
                    <a:pt x="256595" y="97756"/>
                    <a:pt x="252406" y="97121"/>
                    <a:pt x="248806" y="95663"/>
                  </a:cubicBezTo>
                  <a:cubicBezTo>
                    <a:pt x="245237" y="94206"/>
                    <a:pt x="242459" y="91942"/>
                    <a:pt x="240473" y="88870"/>
                  </a:cubicBezTo>
                  <a:cubicBezTo>
                    <a:pt x="238487" y="85801"/>
                    <a:pt x="237509" y="81922"/>
                    <a:pt x="237540" y="77238"/>
                  </a:cubicBezTo>
                  <a:lnTo>
                    <a:pt x="237540" y="8006"/>
                  </a:lnTo>
                  <a:close/>
                  <a:moveTo>
                    <a:pt x="326115" y="49599"/>
                  </a:moveTo>
                  <a:lnTo>
                    <a:pt x="326115" y="65328"/>
                  </a:lnTo>
                  <a:lnTo>
                    <a:pt x="282637" y="65328"/>
                  </a:lnTo>
                  <a:lnTo>
                    <a:pt x="282637" y="49599"/>
                  </a:lnTo>
                  <a:lnTo>
                    <a:pt x="326115" y="49599"/>
                  </a:lnTo>
                  <a:close/>
                  <a:moveTo>
                    <a:pt x="381047" y="25127"/>
                  </a:moveTo>
                  <a:lnTo>
                    <a:pt x="381047" y="40015"/>
                  </a:lnTo>
                  <a:lnTo>
                    <a:pt x="337988" y="40015"/>
                  </a:lnTo>
                  <a:lnTo>
                    <a:pt x="337988" y="25127"/>
                  </a:lnTo>
                  <a:lnTo>
                    <a:pt x="381047" y="25127"/>
                  </a:lnTo>
                  <a:close/>
                  <a:moveTo>
                    <a:pt x="347764" y="8006"/>
                  </a:moveTo>
                  <a:lnTo>
                    <a:pt x="367594" y="8006"/>
                  </a:lnTo>
                  <a:lnTo>
                    <a:pt x="367594" y="74631"/>
                  </a:lnTo>
                  <a:cubicBezTo>
                    <a:pt x="367594" y="76462"/>
                    <a:pt x="367873" y="77890"/>
                    <a:pt x="368430" y="78912"/>
                  </a:cubicBezTo>
                  <a:cubicBezTo>
                    <a:pt x="368990" y="79905"/>
                    <a:pt x="369767" y="80602"/>
                    <a:pt x="370760" y="81005"/>
                  </a:cubicBezTo>
                  <a:cubicBezTo>
                    <a:pt x="371783" y="81411"/>
                    <a:pt x="372962" y="81611"/>
                    <a:pt x="374296" y="81611"/>
                  </a:cubicBezTo>
                  <a:cubicBezTo>
                    <a:pt x="375227" y="81611"/>
                    <a:pt x="376158" y="81533"/>
                    <a:pt x="377088" y="81379"/>
                  </a:cubicBezTo>
                  <a:cubicBezTo>
                    <a:pt x="378019" y="81192"/>
                    <a:pt x="378734" y="81054"/>
                    <a:pt x="379232" y="80959"/>
                  </a:cubicBezTo>
                  <a:lnTo>
                    <a:pt x="382348" y="95709"/>
                  </a:lnTo>
                  <a:cubicBezTo>
                    <a:pt x="381355" y="96020"/>
                    <a:pt x="379959" y="96378"/>
                    <a:pt x="378160" y="96780"/>
                  </a:cubicBezTo>
                  <a:cubicBezTo>
                    <a:pt x="376361" y="97213"/>
                    <a:pt x="374172" y="97478"/>
                    <a:pt x="371596" y="97570"/>
                  </a:cubicBezTo>
                  <a:cubicBezTo>
                    <a:pt x="366818" y="97756"/>
                    <a:pt x="362626" y="97121"/>
                    <a:pt x="359028" y="95663"/>
                  </a:cubicBezTo>
                  <a:cubicBezTo>
                    <a:pt x="355459" y="94206"/>
                    <a:pt x="352680" y="91942"/>
                    <a:pt x="350694" y="88870"/>
                  </a:cubicBezTo>
                  <a:cubicBezTo>
                    <a:pt x="348708" y="85801"/>
                    <a:pt x="347731" y="81922"/>
                    <a:pt x="347764" y="77238"/>
                  </a:cubicBezTo>
                  <a:lnTo>
                    <a:pt x="347764" y="8006"/>
                  </a:lnTo>
                  <a:close/>
                  <a:moveTo>
                    <a:pt x="425503" y="97989"/>
                  </a:moveTo>
                  <a:cubicBezTo>
                    <a:pt x="418273" y="97989"/>
                    <a:pt x="412020" y="96453"/>
                    <a:pt x="406744" y="93384"/>
                  </a:cubicBezTo>
                  <a:cubicBezTo>
                    <a:pt x="401497" y="90282"/>
                    <a:pt x="397446" y="85971"/>
                    <a:pt x="394592" y="80448"/>
                  </a:cubicBezTo>
                  <a:cubicBezTo>
                    <a:pt x="391738" y="74896"/>
                    <a:pt x="390309" y="68460"/>
                    <a:pt x="390309" y="61139"/>
                  </a:cubicBezTo>
                  <a:cubicBezTo>
                    <a:pt x="390309" y="53756"/>
                    <a:pt x="391738" y="47306"/>
                    <a:pt x="394592" y="41783"/>
                  </a:cubicBezTo>
                  <a:cubicBezTo>
                    <a:pt x="397446" y="36231"/>
                    <a:pt x="401497" y="31921"/>
                    <a:pt x="406744" y="28848"/>
                  </a:cubicBezTo>
                  <a:cubicBezTo>
                    <a:pt x="412020" y="25746"/>
                    <a:pt x="418273" y="24197"/>
                    <a:pt x="425503" y="24197"/>
                  </a:cubicBezTo>
                  <a:cubicBezTo>
                    <a:pt x="432736" y="24197"/>
                    <a:pt x="438972" y="25746"/>
                    <a:pt x="444216" y="28848"/>
                  </a:cubicBezTo>
                  <a:cubicBezTo>
                    <a:pt x="449492" y="31921"/>
                    <a:pt x="453559" y="36231"/>
                    <a:pt x="456413" y="41783"/>
                  </a:cubicBezTo>
                  <a:cubicBezTo>
                    <a:pt x="459268" y="47306"/>
                    <a:pt x="460697" y="53756"/>
                    <a:pt x="460697" y="61139"/>
                  </a:cubicBezTo>
                  <a:cubicBezTo>
                    <a:pt x="460697" y="68460"/>
                    <a:pt x="459268" y="74896"/>
                    <a:pt x="456413" y="80448"/>
                  </a:cubicBezTo>
                  <a:cubicBezTo>
                    <a:pt x="453559" y="85971"/>
                    <a:pt x="449492" y="90282"/>
                    <a:pt x="444216" y="93384"/>
                  </a:cubicBezTo>
                  <a:cubicBezTo>
                    <a:pt x="438972" y="96453"/>
                    <a:pt x="432736" y="97989"/>
                    <a:pt x="425503" y="97989"/>
                  </a:cubicBezTo>
                  <a:close/>
                  <a:moveTo>
                    <a:pt x="425598" y="82636"/>
                  </a:moveTo>
                  <a:cubicBezTo>
                    <a:pt x="428885" y="82636"/>
                    <a:pt x="431631" y="81706"/>
                    <a:pt x="433837" y="79842"/>
                  </a:cubicBezTo>
                  <a:cubicBezTo>
                    <a:pt x="436039" y="77952"/>
                    <a:pt x="437701" y="75378"/>
                    <a:pt x="438818" y="72119"/>
                  </a:cubicBezTo>
                  <a:cubicBezTo>
                    <a:pt x="439965" y="68863"/>
                    <a:pt x="440539" y="65155"/>
                    <a:pt x="440539" y="61001"/>
                  </a:cubicBezTo>
                  <a:cubicBezTo>
                    <a:pt x="440539" y="56844"/>
                    <a:pt x="439965" y="53137"/>
                    <a:pt x="438818" y="49881"/>
                  </a:cubicBezTo>
                  <a:cubicBezTo>
                    <a:pt x="437701" y="46621"/>
                    <a:pt x="436039" y="44047"/>
                    <a:pt x="433837" y="42157"/>
                  </a:cubicBezTo>
                  <a:cubicBezTo>
                    <a:pt x="431631" y="40263"/>
                    <a:pt x="428885" y="39317"/>
                    <a:pt x="425598" y="39317"/>
                  </a:cubicBezTo>
                  <a:cubicBezTo>
                    <a:pt x="422275" y="39317"/>
                    <a:pt x="419482" y="40263"/>
                    <a:pt x="417218" y="42157"/>
                  </a:cubicBezTo>
                  <a:cubicBezTo>
                    <a:pt x="414983" y="44047"/>
                    <a:pt x="413292" y="46621"/>
                    <a:pt x="412142" y="49881"/>
                  </a:cubicBezTo>
                  <a:cubicBezTo>
                    <a:pt x="411024" y="53137"/>
                    <a:pt x="410467" y="56844"/>
                    <a:pt x="410467" y="61001"/>
                  </a:cubicBezTo>
                  <a:cubicBezTo>
                    <a:pt x="410467" y="65155"/>
                    <a:pt x="411024" y="68863"/>
                    <a:pt x="412142" y="72119"/>
                  </a:cubicBezTo>
                  <a:cubicBezTo>
                    <a:pt x="413292" y="75378"/>
                    <a:pt x="414983" y="77952"/>
                    <a:pt x="417218" y="79842"/>
                  </a:cubicBezTo>
                  <a:cubicBezTo>
                    <a:pt x="419482" y="81706"/>
                    <a:pt x="422275" y="82636"/>
                    <a:pt x="425598" y="82636"/>
                  </a:cubicBezTo>
                  <a:close/>
                  <a:moveTo>
                    <a:pt x="518140" y="49599"/>
                  </a:moveTo>
                  <a:lnTo>
                    <a:pt x="518140" y="65328"/>
                  </a:lnTo>
                  <a:lnTo>
                    <a:pt x="474661" y="65328"/>
                  </a:lnTo>
                  <a:lnTo>
                    <a:pt x="474661" y="49599"/>
                  </a:lnTo>
                  <a:lnTo>
                    <a:pt x="518140" y="49599"/>
                  </a:lnTo>
                  <a:close/>
                  <a:moveTo>
                    <a:pt x="587129" y="28710"/>
                  </a:moveTo>
                  <a:cubicBezTo>
                    <a:pt x="586758" y="24957"/>
                    <a:pt x="585159" y="22041"/>
                    <a:pt x="582334" y="19961"/>
                  </a:cubicBezTo>
                  <a:cubicBezTo>
                    <a:pt x="579509" y="17885"/>
                    <a:pt x="575678" y="16843"/>
                    <a:pt x="570838" y="16843"/>
                  </a:cubicBezTo>
                  <a:cubicBezTo>
                    <a:pt x="567547" y="16843"/>
                    <a:pt x="564768" y="17308"/>
                    <a:pt x="562504" y="18242"/>
                  </a:cubicBezTo>
                  <a:cubicBezTo>
                    <a:pt x="560239" y="19139"/>
                    <a:pt x="558499" y="20397"/>
                    <a:pt x="557290" y="22009"/>
                  </a:cubicBezTo>
                  <a:cubicBezTo>
                    <a:pt x="556110" y="23624"/>
                    <a:pt x="555520" y="25451"/>
                    <a:pt x="555520" y="27499"/>
                  </a:cubicBezTo>
                  <a:cubicBezTo>
                    <a:pt x="555458" y="29205"/>
                    <a:pt x="555815" y="30696"/>
                    <a:pt x="556592" y="31966"/>
                  </a:cubicBezTo>
                  <a:cubicBezTo>
                    <a:pt x="557398" y="33237"/>
                    <a:pt x="558499" y="34338"/>
                    <a:pt x="559898" y="35268"/>
                  </a:cubicBezTo>
                  <a:cubicBezTo>
                    <a:pt x="561294" y="36169"/>
                    <a:pt x="562907" y="36962"/>
                    <a:pt x="564739" y="37643"/>
                  </a:cubicBezTo>
                  <a:cubicBezTo>
                    <a:pt x="566571" y="38295"/>
                    <a:pt x="568524" y="38852"/>
                    <a:pt x="570605" y="39317"/>
                  </a:cubicBezTo>
                  <a:lnTo>
                    <a:pt x="579168" y="41364"/>
                  </a:lnTo>
                  <a:cubicBezTo>
                    <a:pt x="583327" y="42294"/>
                    <a:pt x="587145" y="43536"/>
                    <a:pt x="590622" y="45088"/>
                  </a:cubicBezTo>
                  <a:cubicBezTo>
                    <a:pt x="594096" y="46638"/>
                    <a:pt x="597108" y="48544"/>
                    <a:pt x="599651" y="50811"/>
                  </a:cubicBezTo>
                  <a:cubicBezTo>
                    <a:pt x="602197" y="53074"/>
                    <a:pt x="604167" y="55741"/>
                    <a:pt x="605563" y="58813"/>
                  </a:cubicBezTo>
                  <a:cubicBezTo>
                    <a:pt x="606992" y="61882"/>
                    <a:pt x="607719" y="65404"/>
                    <a:pt x="607752" y="69374"/>
                  </a:cubicBezTo>
                  <a:cubicBezTo>
                    <a:pt x="607719" y="75207"/>
                    <a:pt x="606232" y="80262"/>
                    <a:pt x="603282" y="84543"/>
                  </a:cubicBezTo>
                  <a:cubicBezTo>
                    <a:pt x="600365" y="88791"/>
                    <a:pt x="596144" y="92096"/>
                    <a:pt x="590622" y="94455"/>
                  </a:cubicBezTo>
                  <a:cubicBezTo>
                    <a:pt x="585126" y="96780"/>
                    <a:pt x="578503" y="97943"/>
                    <a:pt x="570743" y="97943"/>
                  </a:cubicBezTo>
                  <a:cubicBezTo>
                    <a:pt x="563048" y="97943"/>
                    <a:pt x="556342" y="96764"/>
                    <a:pt x="550634" y="94406"/>
                  </a:cubicBezTo>
                  <a:cubicBezTo>
                    <a:pt x="544954" y="92050"/>
                    <a:pt x="540517" y="88559"/>
                    <a:pt x="537318" y="83937"/>
                  </a:cubicBezTo>
                  <a:cubicBezTo>
                    <a:pt x="534156" y="79286"/>
                    <a:pt x="532494" y="73530"/>
                    <a:pt x="532340" y="66674"/>
                  </a:cubicBezTo>
                  <a:lnTo>
                    <a:pt x="551843" y="66674"/>
                  </a:lnTo>
                  <a:cubicBezTo>
                    <a:pt x="552062" y="69871"/>
                    <a:pt x="552977" y="72538"/>
                    <a:pt x="554589" y="74680"/>
                  </a:cubicBezTo>
                  <a:cubicBezTo>
                    <a:pt x="556234" y="76789"/>
                    <a:pt x="558424" y="78385"/>
                    <a:pt x="561153" y="79472"/>
                  </a:cubicBezTo>
                  <a:cubicBezTo>
                    <a:pt x="563916" y="80527"/>
                    <a:pt x="567036" y="81054"/>
                    <a:pt x="570510" y="81054"/>
                  </a:cubicBezTo>
                  <a:cubicBezTo>
                    <a:pt x="573925" y="81054"/>
                    <a:pt x="576887" y="80556"/>
                    <a:pt x="579401" y="79564"/>
                  </a:cubicBezTo>
                  <a:cubicBezTo>
                    <a:pt x="581947" y="78571"/>
                    <a:pt x="583917" y="77192"/>
                    <a:pt x="585313" y="75424"/>
                  </a:cubicBezTo>
                  <a:cubicBezTo>
                    <a:pt x="586709" y="73655"/>
                    <a:pt x="587411" y="71624"/>
                    <a:pt x="587411" y="69328"/>
                  </a:cubicBezTo>
                  <a:cubicBezTo>
                    <a:pt x="587411" y="67189"/>
                    <a:pt x="586771" y="65387"/>
                    <a:pt x="585500" y="63930"/>
                  </a:cubicBezTo>
                  <a:cubicBezTo>
                    <a:pt x="584258" y="62472"/>
                    <a:pt x="582429" y="61234"/>
                    <a:pt x="580007" y="60208"/>
                  </a:cubicBezTo>
                  <a:cubicBezTo>
                    <a:pt x="577618" y="59187"/>
                    <a:pt x="574685" y="58253"/>
                    <a:pt x="571208" y="57418"/>
                  </a:cubicBezTo>
                  <a:lnTo>
                    <a:pt x="560829" y="54810"/>
                  </a:lnTo>
                  <a:cubicBezTo>
                    <a:pt x="552790" y="52858"/>
                    <a:pt x="546445" y="49802"/>
                    <a:pt x="541788" y="45645"/>
                  </a:cubicBezTo>
                  <a:cubicBezTo>
                    <a:pt x="537135" y="41489"/>
                    <a:pt x="534821" y="35891"/>
                    <a:pt x="534854" y="28848"/>
                  </a:cubicBezTo>
                  <a:cubicBezTo>
                    <a:pt x="534821" y="23080"/>
                    <a:pt x="536358" y="18039"/>
                    <a:pt x="539462" y="13728"/>
                  </a:cubicBezTo>
                  <a:cubicBezTo>
                    <a:pt x="542595" y="9414"/>
                    <a:pt x="546894" y="6050"/>
                    <a:pt x="552354" y="3629"/>
                  </a:cubicBezTo>
                  <a:cubicBezTo>
                    <a:pt x="557817" y="1212"/>
                    <a:pt x="564024" y="0"/>
                    <a:pt x="570975" y="0"/>
                  </a:cubicBezTo>
                  <a:cubicBezTo>
                    <a:pt x="578051" y="0"/>
                    <a:pt x="584228" y="1212"/>
                    <a:pt x="589505" y="3629"/>
                  </a:cubicBezTo>
                  <a:cubicBezTo>
                    <a:pt x="594811" y="6050"/>
                    <a:pt x="598940" y="9414"/>
                    <a:pt x="601886" y="13728"/>
                  </a:cubicBezTo>
                  <a:cubicBezTo>
                    <a:pt x="604836" y="18039"/>
                    <a:pt x="606356" y="23034"/>
                    <a:pt x="606448" y="28710"/>
                  </a:cubicBezTo>
                  <a:lnTo>
                    <a:pt x="587129" y="28710"/>
                  </a:lnTo>
                  <a:close/>
                  <a:moveTo>
                    <a:pt x="657294" y="63464"/>
                  </a:moveTo>
                  <a:lnTo>
                    <a:pt x="674424" y="63464"/>
                  </a:lnTo>
                  <a:lnTo>
                    <a:pt x="683037" y="74539"/>
                  </a:lnTo>
                  <a:lnTo>
                    <a:pt x="691508" y="84402"/>
                  </a:lnTo>
                  <a:lnTo>
                    <a:pt x="707478" y="104409"/>
                  </a:lnTo>
                  <a:lnTo>
                    <a:pt x="688670" y="104409"/>
                  </a:lnTo>
                  <a:lnTo>
                    <a:pt x="677685" y="90917"/>
                  </a:lnTo>
                  <a:lnTo>
                    <a:pt x="672051" y="82915"/>
                  </a:lnTo>
                  <a:lnTo>
                    <a:pt x="657294" y="63464"/>
                  </a:lnTo>
                  <a:close/>
                  <a:moveTo>
                    <a:pt x="708920" y="48950"/>
                  </a:moveTo>
                  <a:cubicBezTo>
                    <a:pt x="708920" y="59340"/>
                    <a:pt x="706950" y="68181"/>
                    <a:pt x="703008" y="75469"/>
                  </a:cubicBezTo>
                  <a:cubicBezTo>
                    <a:pt x="699098" y="82761"/>
                    <a:pt x="693760" y="88326"/>
                    <a:pt x="686995" y="92175"/>
                  </a:cubicBezTo>
                  <a:cubicBezTo>
                    <a:pt x="680261" y="95988"/>
                    <a:pt x="672687" y="97897"/>
                    <a:pt x="664278" y="97897"/>
                  </a:cubicBezTo>
                  <a:cubicBezTo>
                    <a:pt x="655806" y="97897"/>
                    <a:pt x="648200" y="95975"/>
                    <a:pt x="641468" y="92126"/>
                  </a:cubicBezTo>
                  <a:cubicBezTo>
                    <a:pt x="634734" y="88280"/>
                    <a:pt x="629411" y="82712"/>
                    <a:pt x="625498" y="75424"/>
                  </a:cubicBezTo>
                  <a:cubicBezTo>
                    <a:pt x="621589" y="68135"/>
                    <a:pt x="619635" y="59308"/>
                    <a:pt x="619635" y="48950"/>
                  </a:cubicBezTo>
                  <a:cubicBezTo>
                    <a:pt x="619635" y="38557"/>
                    <a:pt x="621589" y="29716"/>
                    <a:pt x="625498" y="22428"/>
                  </a:cubicBezTo>
                  <a:cubicBezTo>
                    <a:pt x="629411" y="15140"/>
                    <a:pt x="634734" y="9584"/>
                    <a:pt x="641468" y="5772"/>
                  </a:cubicBezTo>
                  <a:cubicBezTo>
                    <a:pt x="648200" y="1923"/>
                    <a:pt x="655806" y="0"/>
                    <a:pt x="664278" y="0"/>
                  </a:cubicBezTo>
                  <a:cubicBezTo>
                    <a:pt x="672687" y="0"/>
                    <a:pt x="680261" y="1923"/>
                    <a:pt x="686995" y="5772"/>
                  </a:cubicBezTo>
                  <a:cubicBezTo>
                    <a:pt x="693760" y="9584"/>
                    <a:pt x="699098" y="15140"/>
                    <a:pt x="703008" y="22428"/>
                  </a:cubicBezTo>
                  <a:cubicBezTo>
                    <a:pt x="706950" y="29716"/>
                    <a:pt x="708920" y="38557"/>
                    <a:pt x="708920" y="48950"/>
                  </a:cubicBezTo>
                  <a:close/>
                  <a:moveTo>
                    <a:pt x="688483" y="48950"/>
                  </a:moveTo>
                  <a:cubicBezTo>
                    <a:pt x="688483" y="42219"/>
                    <a:pt x="687474" y="36542"/>
                    <a:pt x="685458" y="31921"/>
                  </a:cubicBezTo>
                  <a:cubicBezTo>
                    <a:pt x="683472" y="27299"/>
                    <a:pt x="680664" y="23794"/>
                    <a:pt x="677033" y="21403"/>
                  </a:cubicBezTo>
                  <a:cubicBezTo>
                    <a:pt x="673401" y="19015"/>
                    <a:pt x="669151" y="17822"/>
                    <a:pt x="664278" y="17822"/>
                  </a:cubicBezTo>
                  <a:cubicBezTo>
                    <a:pt x="659404" y="17822"/>
                    <a:pt x="655154" y="19015"/>
                    <a:pt x="651523" y="21403"/>
                  </a:cubicBezTo>
                  <a:cubicBezTo>
                    <a:pt x="647892" y="23794"/>
                    <a:pt x="645067" y="27299"/>
                    <a:pt x="643048" y="31921"/>
                  </a:cubicBezTo>
                  <a:cubicBezTo>
                    <a:pt x="641062" y="36542"/>
                    <a:pt x="640069" y="42219"/>
                    <a:pt x="640069" y="48950"/>
                  </a:cubicBezTo>
                  <a:cubicBezTo>
                    <a:pt x="640069" y="55678"/>
                    <a:pt x="641062" y="61355"/>
                    <a:pt x="643048" y="65977"/>
                  </a:cubicBezTo>
                  <a:cubicBezTo>
                    <a:pt x="645067" y="70599"/>
                    <a:pt x="647892" y="74104"/>
                    <a:pt x="651523" y="76495"/>
                  </a:cubicBezTo>
                  <a:cubicBezTo>
                    <a:pt x="655154" y="78883"/>
                    <a:pt x="659404" y="80075"/>
                    <a:pt x="664278" y="80075"/>
                  </a:cubicBezTo>
                  <a:cubicBezTo>
                    <a:pt x="669151" y="80075"/>
                    <a:pt x="673401" y="78883"/>
                    <a:pt x="677033" y="76495"/>
                  </a:cubicBezTo>
                  <a:cubicBezTo>
                    <a:pt x="680664" y="74104"/>
                    <a:pt x="683472" y="70599"/>
                    <a:pt x="685458" y="65977"/>
                  </a:cubicBezTo>
                  <a:cubicBezTo>
                    <a:pt x="687474" y="61355"/>
                    <a:pt x="688483" y="55678"/>
                    <a:pt x="688483" y="48950"/>
                  </a:cubicBezTo>
                  <a:close/>
                  <a:moveTo>
                    <a:pt x="723851" y="96594"/>
                  </a:moveTo>
                  <a:lnTo>
                    <a:pt x="723851" y="1304"/>
                  </a:lnTo>
                  <a:lnTo>
                    <a:pt x="744009" y="1304"/>
                  </a:lnTo>
                  <a:lnTo>
                    <a:pt x="744009" y="79983"/>
                  </a:lnTo>
                  <a:lnTo>
                    <a:pt x="784879" y="79983"/>
                  </a:lnTo>
                  <a:lnTo>
                    <a:pt x="784879" y="96594"/>
                  </a:lnTo>
                  <a:lnTo>
                    <a:pt x="723851" y="96594"/>
                  </a:lnTo>
                  <a:close/>
                  <a:moveTo>
                    <a:pt x="828568" y="1304"/>
                  </a:moveTo>
                  <a:lnTo>
                    <a:pt x="853426" y="1304"/>
                  </a:lnTo>
                  <a:lnTo>
                    <a:pt x="879683" y="65328"/>
                  </a:lnTo>
                  <a:lnTo>
                    <a:pt x="880800" y="65328"/>
                  </a:lnTo>
                  <a:lnTo>
                    <a:pt x="907054" y="1304"/>
                  </a:lnTo>
                  <a:lnTo>
                    <a:pt x="931912" y="1304"/>
                  </a:lnTo>
                  <a:lnTo>
                    <a:pt x="931912" y="96594"/>
                  </a:lnTo>
                  <a:lnTo>
                    <a:pt x="912360" y="96594"/>
                  </a:lnTo>
                  <a:lnTo>
                    <a:pt x="912360" y="34571"/>
                  </a:lnTo>
                  <a:lnTo>
                    <a:pt x="911570" y="34571"/>
                  </a:lnTo>
                  <a:lnTo>
                    <a:pt x="886896" y="96129"/>
                  </a:lnTo>
                  <a:lnTo>
                    <a:pt x="873584" y="96129"/>
                  </a:lnTo>
                  <a:lnTo>
                    <a:pt x="848913" y="34338"/>
                  </a:lnTo>
                  <a:lnTo>
                    <a:pt x="848120" y="34338"/>
                  </a:lnTo>
                  <a:lnTo>
                    <a:pt x="848120" y="96594"/>
                  </a:lnTo>
                  <a:lnTo>
                    <a:pt x="828568" y="96594"/>
                  </a:lnTo>
                  <a:lnTo>
                    <a:pt x="828568" y="1304"/>
                  </a:lnTo>
                  <a:close/>
                  <a:moveTo>
                    <a:pt x="980733" y="97989"/>
                  </a:moveTo>
                  <a:cubicBezTo>
                    <a:pt x="973379" y="97989"/>
                    <a:pt x="967047" y="96502"/>
                    <a:pt x="961741" y="93521"/>
                  </a:cubicBezTo>
                  <a:cubicBezTo>
                    <a:pt x="956465" y="90514"/>
                    <a:pt x="952398" y="86266"/>
                    <a:pt x="949543" y="80773"/>
                  </a:cubicBezTo>
                  <a:cubicBezTo>
                    <a:pt x="946689" y="75253"/>
                    <a:pt x="945260" y="68722"/>
                    <a:pt x="945260" y="61185"/>
                  </a:cubicBezTo>
                  <a:cubicBezTo>
                    <a:pt x="945260" y="53834"/>
                    <a:pt x="946689" y="47381"/>
                    <a:pt x="949543" y="41829"/>
                  </a:cubicBezTo>
                  <a:cubicBezTo>
                    <a:pt x="952398" y="36277"/>
                    <a:pt x="956419" y="31950"/>
                    <a:pt x="961600" y="28848"/>
                  </a:cubicBezTo>
                  <a:cubicBezTo>
                    <a:pt x="966814" y="25746"/>
                    <a:pt x="972930" y="24197"/>
                    <a:pt x="979943" y="24197"/>
                  </a:cubicBezTo>
                  <a:cubicBezTo>
                    <a:pt x="984659" y="24197"/>
                    <a:pt x="989050" y="24957"/>
                    <a:pt x="993117" y="26477"/>
                  </a:cubicBezTo>
                  <a:cubicBezTo>
                    <a:pt x="997214" y="27964"/>
                    <a:pt x="1000783" y="30214"/>
                    <a:pt x="1003824" y="33221"/>
                  </a:cubicBezTo>
                  <a:cubicBezTo>
                    <a:pt x="1006895" y="36231"/>
                    <a:pt x="1009284" y="40015"/>
                    <a:pt x="1010991" y="44574"/>
                  </a:cubicBezTo>
                  <a:cubicBezTo>
                    <a:pt x="1012699" y="49104"/>
                    <a:pt x="1013551" y="54407"/>
                    <a:pt x="1013551" y="60487"/>
                  </a:cubicBezTo>
                  <a:lnTo>
                    <a:pt x="1013551" y="65931"/>
                  </a:lnTo>
                  <a:lnTo>
                    <a:pt x="953175" y="65931"/>
                  </a:lnTo>
                  <a:lnTo>
                    <a:pt x="953175" y="53648"/>
                  </a:lnTo>
                  <a:lnTo>
                    <a:pt x="994884" y="53648"/>
                  </a:lnTo>
                  <a:cubicBezTo>
                    <a:pt x="994884" y="50794"/>
                    <a:pt x="994264" y="48266"/>
                    <a:pt x="993022" y="46065"/>
                  </a:cubicBezTo>
                  <a:cubicBezTo>
                    <a:pt x="991780" y="43863"/>
                    <a:pt x="990060" y="42140"/>
                    <a:pt x="987857" y="40899"/>
                  </a:cubicBezTo>
                  <a:cubicBezTo>
                    <a:pt x="985684" y="39628"/>
                    <a:pt x="983154" y="38993"/>
                    <a:pt x="980267" y="38993"/>
                  </a:cubicBezTo>
                  <a:cubicBezTo>
                    <a:pt x="977259" y="38993"/>
                    <a:pt x="974588" y="39690"/>
                    <a:pt x="972261" y="41086"/>
                  </a:cubicBezTo>
                  <a:cubicBezTo>
                    <a:pt x="969964" y="42452"/>
                    <a:pt x="968164" y="44296"/>
                    <a:pt x="966860" y="46621"/>
                  </a:cubicBezTo>
                  <a:cubicBezTo>
                    <a:pt x="965559" y="48918"/>
                    <a:pt x="964891" y="51476"/>
                    <a:pt x="964861" y="54299"/>
                  </a:cubicBezTo>
                  <a:lnTo>
                    <a:pt x="964861" y="65977"/>
                  </a:lnTo>
                  <a:cubicBezTo>
                    <a:pt x="964861" y="69514"/>
                    <a:pt x="965510" y="72571"/>
                    <a:pt x="966814" y="75145"/>
                  </a:cubicBezTo>
                  <a:cubicBezTo>
                    <a:pt x="968148" y="77720"/>
                    <a:pt x="970026" y="79705"/>
                    <a:pt x="972448" y="81100"/>
                  </a:cubicBezTo>
                  <a:cubicBezTo>
                    <a:pt x="974866" y="82496"/>
                    <a:pt x="977737" y="83193"/>
                    <a:pt x="981060" y="83193"/>
                  </a:cubicBezTo>
                  <a:cubicBezTo>
                    <a:pt x="983263" y="83193"/>
                    <a:pt x="985281" y="82882"/>
                    <a:pt x="987110" y="82263"/>
                  </a:cubicBezTo>
                  <a:cubicBezTo>
                    <a:pt x="988942" y="81644"/>
                    <a:pt x="990509" y="80714"/>
                    <a:pt x="991813" y="79472"/>
                  </a:cubicBezTo>
                  <a:cubicBezTo>
                    <a:pt x="993117" y="78231"/>
                    <a:pt x="994110" y="76711"/>
                    <a:pt x="994792" y="74913"/>
                  </a:cubicBezTo>
                  <a:lnTo>
                    <a:pt x="1013134" y="76121"/>
                  </a:lnTo>
                  <a:cubicBezTo>
                    <a:pt x="1012204" y="80527"/>
                    <a:pt x="1010293" y="84372"/>
                    <a:pt x="1007406" y="87661"/>
                  </a:cubicBezTo>
                  <a:cubicBezTo>
                    <a:pt x="1004551" y="90917"/>
                    <a:pt x="1000858" y="93462"/>
                    <a:pt x="996329" y="95290"/>
                  </a:cubicBezTo>
                  <a:cubicBezTo>
                    <a:pt x="991829" y="97092"/>
                    <a:pt x="986632" y="97989"/>
                    <a:pt x="980733" y="97989"/>
                  </a:cubicBezTo>
                  <a:close/>
                  <a:moveTo>
                    <a:pt x="1064525" y="25127"/>
                  </a:moveTo>
                  <a:lnTo>
                    <a:pt x="1064525" y="40015"/>
                  </a:lnTo>
                  <a:lnTo>
                    <a:pt x="1021465" y="40015"/>
                  </a:lnTo>
                  <a:lnTo>
                    <a:pt x="1021465" y="25127"/>
                  </a:lnTo>
                  <a:lnTo>
                    <a:pt x="1064525" y="25127"/>
                  </a:lnTo>
                  <a:close/>
                  <a:moveTo>
                    <a:pt x="1031241" y="8006"/>
                  </a:moveTo>
                  <a:lnTo>
                    <a:pt x="1051072" y="8006"/>
                  </a:lnTo>
                  <a:lnTo>
                    <a:pt x="1051072" y="74631"/>
                  </a:lnTo>
                  <a:cubicBezTo>
                    <a:pt x="1051072" y="76462"/>
                    <a:pt x="1051353" y="77890"/>
                    <a:pt x="1051911" y="78912"/>
                  </a:cubicBezTo>
                  <a:cubicBezTo>
                    <a:pt x="1052468" y="79905"/>
                    <a:pt x="1053244" y="80602"/>
                    <a:pt x="1054237" y="81005"/>
                  </a:cubicBezTo>
                  <a:cubicBezTo>
                    <a:pt x="1055263" y="81411"/>
                    <a:pt x="1056443" y="81611"/>
                    <a:pt x="1057777" y="81611"/>
                  </a:cubicBezTo>
                  <a:cubicBezTo>
                    <a:pt x="1058708" y="81611"/>
                    <a:pt x="1059638" y="81533"/>
                    <a:pt x="1060569" y="81379"/>
                  </a:cubicBezTo>
                  <a:cubicBezTo>
                    <a:pt x="1061500" y="81192"/>
                    <a:pt x="1062214" y="81054"/>
                    <a:pt x="1062709" y="80959"/>
                  </a:cubicBezTo>
                  <a:lnTo>
                    <a:pt x="1065829" y="95709"/>
                  </a:lnTo>
                  <a:cubicBezTo>
                    <a:pt x="1064836" y="96020"/>
                    <a:pt x="1063440" y="96378"/>
                    <a:pt x="1061641" y="96780"/>
                  </a:cubicBezTo>
                  <a:cubicBezTo>
                    <a:pt x="1059841" y="97213"/>
                    <a:pt x="1057652" y="97478"/>
                    <a:pt x="1055076" y="97570"/>
                  </a:cubicBezTo>
                  <a:cubicBezTo>
                    <a:pt x="1050298" y="97756"/>
                    <a:pt x="1046107" y="97121"/>
                    <a:pt x="1042508" y="95663"/>
                  </a:cubicBezTo>
                  <a:cubicBezTo>
                    <a:pt x="1038939" y="94206"/>
                    <a:pt x="1036160" y="91942"/>
                    <a:pt x="1034174" y="88870"/>
                  </a:cubicBezTo>
                  <a:cubicBezTo>
                    <a:pt x="1032188" y="85801"/>
                    <a:pt x="1031212" y="81922"/>
                    <a:pt x="1031241" y="77238"/>
                  </a:cubicBezTo>
                  <a:lnTo>
                    <a:pt x="1031241" y="8006"/>
                  </a:lnTo>
                  <a:close/>
                  <a:moveTo>
                    <a:pt x="1098811" y="55275"/>
                  </a:moveTo>
                  <a:lnTo>
                    <a:pt x="1098811" y="96594"/>
                  </a:lnTo>
                  <a:lnTo>
                    <a:pt x="1078980" y="96594"/>
                  </a:lnTo>
                  <a:lnTo>
                    <a:pt x="1078980" y="1304"/>
                  </a:lnTo>
                  <a:lnTo>
                    <a:pt x="1098254" y="1304"/>
                  </a:lnTo>
                  <a:lnTo>
                    <a:pt x="1098254" y="37735"/>
                  </a:lnTo>
                  <a:lnTo>
                    <a:pt x="1099089" y="37735"/>
                  </a:lnTo>
                  <a:cubicBezTo>
                    <a:pt x="1100705" y="33516"/>
                    <a:pt x="1103310" y="30214"/>
                    <a:pt x="1106912" y="27826"/>
                  </a:cubicBezTo>
                  <a:cubicBezTo>
                    <a:pt x="1110511" y="25405"/>
                    <a:pt x="1115027" y="24197"/>
                    <a:pt x="1120457" y="24197"/>
                  </a:cubicBezTo>
                  <a:cubicBezTo>
                    <a:pt x="1125422" y="24197"/>
                    <a:pt x="1129751" y="25281"/>
                    <a:pt x="1133445" y="27453"/>
                  </a:cubicBezTo>
                  <a:cubicBezTo>
                    <a:pt x="1137171" y="29592"/>
                    <a:pt x="1140055" y="32680"/>
                    <a:pt x="1142103" y="36713"/>
                  </a:cubicBezTo>
                  <a:cubicBezTo>
                    <a:pt x="1144184" y="40712"/>
                    <a:pt x="1145206" y="45504"/>
                    <a:pt x="1145177" y="51089"/>
                  </a:cubicBezTo>
                  <a:lnTo>
                    <a:pt x="1145177" y="96594"/>
                  </a:lnTo>
                  <a:lnTo>
                    <a:pt x="1125347" y="96594"/>
                  </a:lnTo>
                  <a:lnTo>
                    <a:pt x="1125347" y="54627"/>
                  </a:lnTo>
                  <a:cubicBezTo>
                    <a:pt x="1125376" y="50221"/>
                    <a:pt x="1124258" y="46792"/>
                    <a:pt x="1121994" y="44342"/>
                  </a:cubicBezTo>
                  <a:cubicBezTo>
                    <a:pt x="1119759" y="41891"/>
                    <a:pt x="1116626" y="40666"/>
                    <a:pt x="1112592" y="40666"/>
                  </a:cubicBezTo>
                  <a:cubicBezTo>
                    <a:pt x="1109891" y="40666"/>
                    <a:pt x="1107502" y="41240"/>
                    <a:pt x="1105421" y="42389"/>
                  </a:cubicBezTo>
                  <a:cubicBezTo>
                    <a:pt x="1103373" y="43536"/>
                    <a:pt x="1101760" y="45210"/>
                    <a:pt x="1100581" y="47414"/>
                  </a:cubicBezTo>
                  <a:cubicBezTo>
                    <a:pt x="1099430" y="49586"/>
                    <a:pt x="1098844" y="52206"/>
                    <a:pt x="1098811" y="55275"/>
                  </a:cubicBezTo>
                  <a:close/>
                  <a:moveTo>
                    <a:pt x="1193090" y="97989"/>
                  </a:moveTo>
                  <a:cubicBezTo>
                    <a:pt x="1185857" y="97989"/>
                    <a:pt x="1179604" y="96453"/>
                    <a:pt x="1174328" y="93384"/>
                  </a:cubicBezTo>
                  <a:cubicBezTo>
                    <a:pt x="1169084" y="90282"/>
                    <a:pt x="1165034" y="85971"/>
                    <a:pt x="1162179" y="80448"/>
                  </a:cubicBezTo>
                  <a:cubicBezTo>
                    <a:pt x="1159325" y="74896"/>
                    <a:pt x="1157896" y="68460"/>
                    <a:pt x="1157896" y="61139"/>
                  </a:cubicBezTo>
                  <a:cubicBezTo>
                    <a:pt x="1157896" y="53756"/>
                    <a:pt x="1159325" y="47306"/>
                    <a:pt x="1162179" y="41783"/>
                  </a:cubicBezTo>
                  <a:cubicBezTo>
                    <a:pt x="1165034" y="36231"/>
                    <a:pt x="1169084" y="31921"/>
                    <a:pt x="1174328" y="28848"/>
                  </a:cubicBezTo>
                  <a:cubicBezTo>
                    <a:pt x="1179604" y="25746"/>
                    <a:pt x="1185857" y="24197"/>
                    <a:pt x="1193090" y="24197"/>
                  </a:cubicBezTo>
                  <a:cubicBezTo>
                    <a:pt x="1200320" y="24197"/>
                    <a:pt x="1206559" y="25746"/>
                    <a:pt x="1211803" y="28848"/>
                  </a:cubicBezTo>
                  <a:cubicBezTo>
                    <a:pt x="1217079" y="31921"/>
                    <a:pt x="1221143" y="36231"/>
                    <a:pt x="1224001" y="41783"/>
                  </a:cubicBezTo>
                  <a:cubicBezTo>
                    <a:pt x="1226855" y="47306"/>
                    <a:pt x="1228281" y="53756"/>
                    <a:pt x="1228281" y="61139"/>
                  </a:cubicBezTo>
                  <a:cubicBezTo>
                    <a:pt x="1228281" y="68460"/>
                    <a:pt x="1226855" y="74896"/>
                    <a:pt x="1224001" y="80448"/>
                  </a:cubicBezTo>
                  <a:cubicBezTo>
                    <a:pt x="1221143" y="85971"/>
                    <a:pt x="1217079" y="90282"/>
                    <a:pt x="1211803" y="93384"/>
                  </a:cubicBezTo>
                  <a:cubicBezTo>
                    <a:pt x="1206559" y="96453"/>
                    <a:pt x="1200320" y="97989"/>
                    <a:pt x="1193090" y="97989"/>
                  </a:cubicBezTo>
                  <a:close/>
                  <a:moveTo>
                    <a:pt x="1193182" y="82636"/>
                  </a:moveTo>
                  <a:cubicBezTo>
                    <a:pt x="1196472" y="82636"/>
                    <a:pt x="1199218" y="81706"/>
                    <a:pt x="1201421" y="79842"/>
                  </a:cubicBezTo>
                  <a:cubicBezTo>
                    <a:pt x="1203626" y="77952"/>
                    <a:pt x="1205284" y="75378"/>
                    <a:pt x="1206402" y="72119"/>
                  </a:cubicBezTo>
                  <a:cubicBezTo>
                    <a:pt x="1207552" y="68863"/>
                    <a:pt x="1208126" y="65155"/>
                    <a:pt x="1208126" y="61001"/>
                  </a:cubicBezTo>
                  <a:cubicBezTo>
                    <a:pt x="1208126" y="56844"/>
                    <a:pt x="1207552" y="53137"/>
                    <a:pt x="1206402" y="49881"/>
                  </a:cubicBezTo>
                  <a:cubicBezTo>
                    <a:pt x="1205284" y="46621"/>
                    <a:pt x="1203626" y="44047"/>
                    <a:pt x="1201421" y="42157"/>
                  </a:cubicBezTo>
                  <a:cubicBezTo>
                    <a:pt x="1199218" y="40263"/>
                    <a:pt x="1196472" y="39317"/>
                    <a:pt x="1193182" y="39317"/>
                  </a:cubicBezTo>
                  <a:cubicBezTo>
                    <a:pt x="1189862" y="39317"/>
                    <a:pt x="1187070" y="40263"/>
                    <a:pt x="1184802" y="42157"/>
                  </a:cubicBezTo>
                  <a:cubicBezTo>
                    <a:pt x="1182570" y="44047"/>
                    <a:pt x="1180879" y="46621"/>
                    <a:pt x="1179729" y="49881"/>
                  </a:cubicBezTo>
                  <a:cubicBezTo>
                    <a:pt x="1178611" y="53137"/>
                    <a:pt x="1178054" y="56844"/>
                    <a:pt x="1178054" y="61001"/>
                  </a:cubicBezTo>
                  <a:cubicBezTo>
                    <a:pt x="1178054" y="65155"/>
                    <a:pt x="1178611" y="68863"/>
                    <a:pt x="1179729" y="72119"/>
                  </a:cubicBezTo>
                  <a:cubicBezTo>
                    <a:pt x="1180879" y="75378"/>
                    <a:pt x="1182570" y="77952"/>
                    <a:pt x="1184802" y="79842"/>
                  </a:cubicBezTo>
                  <a:cubicBezTo>
                    <a:pt x="1187070" y="81706"/>
                    <a:pt x="1189862" y="82636"/>
                    <a:pt x="1193182" y="82636"/>
                  </a:cubicBezTo>
                  <a:close/>
                  <a:moveTo>
                    <a:pt x="1267525" y="97756"/>
                  </a:moveTo>
                  <a:cubicBezTo>
                    <a:pt x="1262095" y="97756"/>
                    <a:pt x="1257176" y="96361"/>
                    <a:pt x="1252768" y="93570"/>
                  </a:cubicBezTo>
                  <a:cubicBezTo>
                    <a:pt x="1248393" y="90747"/>
                    <a:pt x="1244916" y="86606"/>
                    <a:pt x="1242340" y="81146"/>
                  </a:cubicBezTo>
                  <a:cubicBezTo>
                    <a:pt x="1239797" y="75656"/>
                    <a:pt x="1238522" y="68925"/>
                    <a:pt x="1238522" y="60952"/>
                  </a:cubicBezTo>
                  <a:cubicBezTo>
                    <a:pt x="1238522" y="52763"/>
                    <a:pt x="1239843" y="45956"/>
                    <a:pt x="1242481" y="40529"/>
                  </a:cubicBezTo>
                  <a:cubicBezTo>
                    <a:pt x="1245119" y="35068"/>
                    <a:pt x="1248626" y="30990"/>
                    <a:pt x="1253001" y="28291"/>
                  </a:cubicBezTo>
                  <a:cubicBezTo>
                    <a:pt x="1257409" y="25559"/>
                    <a:pt x="1262233" y="24197"/>
                    <a:pt x="1267480" y="24197"/>
                  </a:cubicBezTo>
                  <a:cubicBezTo>
                    <a:pt x="1271481" y="24197"/>
                    <a:pt x="1274817" y="24878"/>
                    <a:pt x="1277488" y="26244"/>
                  </a:cubicBezTo>
                  <a:cubicBezTo>
                    <a:pt x="1280189" y="27577"/>
                    <a:pt x="1282358" y="29251"/>
                    <a:pt x="1284003" y="31269"/>
                  </a:cubicBezTo>
                  <a:cubicBezTo>
                    <a:pt x="1285681" y="33254"/>
                    <a:pt x="1286953" y="35206"/>
                    <a:pt x="1287821" y="37132"/>
                  </a:cubicBezTo>
                  <a:lnTo>
                    <a:pt x="1288427" y="37132"/>
                  </a:lnTo>
                  <a:lnTo>
                    <a:pt x="1288427" y="1304"/>
                  </a:lnTo>
                  <a:lnTo>
                    <a:pt x="1308212" y="1304"/>
                  </a:lnTo>
                  <a:lnTo>
                    <a:pt x="1308212" y="96594"/>
                  </a:lnTo>
                  <a:lnTo>
                    <a:pt x="1288660" y="96594"/>
                  </a:lnTo>
                  <a:lnTo>
                    <a:pt x="1288660" y="85149"/>
                  </a:lnTo>
                  <a:lnTo>
                    <a:pt x="1287821" y="85149"/>
                  </a:lnTo>
                  <a:cubicBezTo>
                    <a:pt x="1286890" y="87134"/>
                    <a:pt x="1285573" y="89102"/>
                    <a:pt x="1283866" y="91058"/>
                  </a:cubicBezTo>
                  <a:cubicBezTo>
                    <a:pt x="1282188" y="92981"/>
                    <a:pt x="1280002" y="94576"/>
                    <a:pt x="1277301" y="95850"/>
                  </a:cubicBezTo>
                  <a:cubicBezTo>
                    <a:pt x="1274630" y="97121"/>
                    <a:pt x="1271373" y="97756"/>
                    <a:pt x="1267525" y="97756"/>
                  </a:cubicBezTo>
                  <a:close/>
                  <a:moveTo>
                    <a:pt x="1273811" y="81985"/>
                  </a:moveTo>
                  <a:cubicBezTo>
                    <a:pt x="1277006" y="81985"/>
                    <a:pt x="1279707" y="81117"/>
                    <a:pt x="1281909" y="79377"/>
                  </a:cubicBezTo>
                  <a:cubicBezTo>
                    <a:pt x="1284144" y="77612"/>
                    <a:pt x="1285852" y="75145"/>
                    <a:pt x="1287031" y="71981"/>
                  </a:cubicBezTo>
                  <a:cubicBezTo>
                    <a:pt x="1288241" y="68817"/>
                    <a:pt x="1288847" y="65109"/>
                    <a:pt x="1288847" y="60860"/>
                  </a:cubicBezTo>
                  <a:cubicBezTo>
                    <a:pt x="1288847" y="56612"/>
                    <a:pt x="1288257" y="52920"/>
                    <a:pt x="1287077" y="49786"/>
                  </a:cubicBezTo>
                  <a:cubicBezTo>
                    <a:pt x="1285898" y="46654"/>
                    <a:pt x="1284190" y="44233"/>
                    <a:pt x="1281955" y="42527"/>
                  </a:cubicBezTo>
                  <a:cubicBezTo>
                    <a:pt x="1279723" y="40820"/>
                    <a:pt x="1277006" y="39969"/>
                    <a:pt x="1273811" y="39969"/>
                  </a:cubicBezTo>
                  <a:cubicBezTo>
                    <a:pt x="1270550" y="39969"/>
                    <a:pt x="1267804" y="40853"/>
                    <a:pt x="1265569" y="42622"/>
                  </a:cubicBezTo>
                  <a:cubicBezTo>
                    <a:pt x="1263337" y="44387"/>
                    <a:pt x="1261643" y="46841"/>
                    <a:pt x="1260496" y="49972"/>
                  </a:cubicBezTo>
                  <a:cubicBezTo>
                    <a:pt x="1259349" y="53104"/>
                    <a:pt x="1258772" y="56733"/>
                    <a:pt x="1258772" y="60860"/>
                  </a:cubicBezTo>
                  <a:cubicBezTo>
                    <a:pt x="1258772" y="65017"/>
                    <a:pt x="1259349" y="68692"/>
                    <a:pt x="1260496" y="71886"/>
                  </a:cubicBezTo>
                  <a:cubicBezTo>
                    <a:pt x="1261676" y="75050"/>
                    <a:pt x="1263367" y="77533"/>
                    <a:pt x="1265569" y="79331"/>
                  </a:cubicBezTo>
                  <a:cubicBezTo>
                    <a:pt x="1267804" y="81100"/>
                    <a:pt x="1270550" y="81985"/>
                    <a:pt x="1273811" y="81985"/>
                  </a:cubicBezTo>
                  <a:close/>
                  <a:moveTo>
                    <a:pt x="1384008" y="45504"/>
                  </a:moveTo>
                  <a:lnTo>
                    <a:pt x="1365852" y="46621"/>
                  </a:lnTo>
                  <a:cubicBezTo>
                    <a:pt x="1365544" y="45072"/>
                    <a:pt x="1364875" y="43677"/>
                    <a:pt x="1363853" y="42435"/>
                  </a:cubicBezTo>
                  <a:cubicBezTo>
                    <a:pt x="1362827" y="41164"/>
                    <a:pt x="1361477" y="40155"/>
                    <a:pt x="1359802" y="39412"/>
                  </a:cubicBezTo>
                  <a:cubicBezTo>
                    <a:pt x="1358157" y="38636"/>
                    <a:pt x="1356187" y="38249"/>
                    <a:pt x="1353890" y="38249"/>
                  </a:cubicBezTo>
                  <a:cubicBezTo>
                    <a:pt x="1350816" y="38249"/>
                    <a:pt x="1348227" y="38898"/>
                    <a:pt x="1346116" y="40201"/>
                  </a:cubicBezTo>
                  <a:cubicBezTo>
                    <a:pt x="1344006" y="41472"/>
                    <a:pt x="1342951" y="43179"/>
                    <a:pt x="1342951" y="45321"/>
                  </a:cubicBezTo>
                  <a:cubicBezTo>
                    <a:pt x="1342951" y="47024"/>
                    <a:pt x="1343632" y="48469"/>
                    <a:pt x="1344999" y="49648"/>
                  </a:cubicBezTo>
                  <a:cubicBezTo>
                    <a:pt x="1346366" y="50824"/>
                    <a:pt x="1348705" y="51771"/>
                    <a:pt x="1352029" y="52485"/>
                  </a:cubicBezTo>
                  <a:lnTo>
                    <a:pt x="1364970" y="55092"/>
                  </a:lnTo>
                  <a:cubicBezTo>
                    <a:pt x="1371921" y="56517"/>
                    <a:pt x="1377103" y="58813"/>
                    <a:pt x="1380517" y="61977"/>
                  </a:cubicBezTo>
                  <a:cubicBezTo>
                    <a:pt x="1383932" y="65142"/>
                    <a:pt x="1385636" y="69298"/>
                    <a:pt x="1385636" y="74447"/>
                  </a:cubicBezTo>
                  <a:cubicBezTo>
                    <a:pt x="1385636" y="79132"/>
                    <a:pt x="1384257" y="83239"/>
                    <a:pt x="1381494" y="86777"/>
                  </a:cubicBezTo>
                  <a:cubicBezTo>
                    <a:pt x="1378764" y="90311"/>
                    <a:pt x="1375008" y="93072"/>
                    <a:pt x="1370230" y="95057"/>
                  </a:cubicBezTo>
                  <a:cubicBezTo>
                    <a:pt x="1365482" y="97013"/>
                    <a:pt x="1360002" y="97989"/>
                    <a:pt x="1353795" y="97989"/>
                  </a:cubicBezTo>
                  <a:cubicBezTo>
                    <a:pt x="1344330" y="97989"/>
                    <a:pt x="1336789" y="96020"/>
                    <a:pt x="1331172" y="92080"/>
                  </a:cubicBezTo>
                  <a:cubicBezTo>
                    <a:pt x="1325588" y="88110"/>
                    <a:pt x="1322311" y="82712"/>
                    <a:pt x="1321351" y="75889"/>
                  </a:cubicBezTo>
                  <a:lnTo>
                    <a:pt x="1340857" y="74863"/>
                  </a:lnTo>
                  <a:cubicBezTo>
                    <a:pt x="1341446" y="77749"/>
                    <a:pt x="1342872" y="79954"/>
                    <a:pt x="1345137" y="81474"/>
                  </a:cubicBezTo>
                  <a:cubicBezTo>
                    <a:pt x="1347404" y="82961"/>
                    <a:pt x="1350305" y="83704"/>
                    <a:pt x="1353844" y="83704"/>
                  </a:cubicBezTo>
                  <a:cubicBezTo>
                    <a:pt x="1357318" y="83704"/>
                    <a:pt x="1360113" y="83039"/>
                    <a:pt x="1362224" y="81706"/>
                  </a:cubicBezTo>
                  <a:cubicBezTo>
                    <a:pt x="1364364" y="80340"/>
                    <a:pt x="1365449" y="78588"/>
                    <a:pt x="1365482" y="76446"/>
                  </a:cubicBezTo>
                  <a:cubicBezTo>
                    <a:pt x="1365449" y="74647"/>
                    <a:pt x="1364688" y="73173"/>
                    <a:pt x="1363201" y="72027"/>
                  </a:cubicBezTo>
                  <a:cubicBezTo>
                    <a:pt x="1361709" y="70848"/>
                    <a:pt x="1359415" y="69950"/>
                    <a:pt x="1356312" y="69328"/>
                  </a:cubicBezTo>
                  <a:lnTo>
                    <a:pt x="1343927" y="66861"/>
                  </a:lnTo>
                  <a:cubicBezTo>
                    <a:pt x="1336944" y="65466"/>
                    <a:pt x="1331746" y="63048"/>
                    <a:pt x="1328334" y="59603"/>
                  </a:cubicBezTo>
                  <a:cubicBezTo>
                    <a:pt x="1324949" y="56160"/>
                    <a:pt x="1323258" y="51771"/>
                    <a:pt x="1323258" y="46438"/>
                  </a:cubicBezTo>
                  <a:cubicBezTo>
                    <a:pt x="1323258" y="41846"/>
                    <a:pt x="1324500" y="37892"/>
                    <a:pt x="1326984" y="34571"/>
                  </a:cubicBezTo>
                  <a:cubicBezTo>
                    <a:pt x="1329498" y="31252"/>
                    <a:pt x="1333021" y="28694"/>
                    <a:pt x="1337550" y="26896"/>
                  </a:cubicBezTo>
                  <a:cubicBezTo>
                    <a:pt x="1342112" y="25094"/>
                    <a:pt x="1347450" y="24197"/>
                    <a:pt x="1353562" y="24197"/>
                  </a:cubicBezTo>
                  <a:cubicBezTo>
                    <a:pt x="1362594" y="24197"/>
                    <a:pt x="1369703" y="26103"/>
                    <a:pt x="1374884" y="29919"/>
                  </a:cubicBezTo>
                  <a:cubicBezTo>
                    <a:pt x="1380098" y="33735"/>
                    <a:pt x="1383139" y="38930"/>
                    <a:pt x="1384008" y="45504"/>
                  </a:cubicBezTo>
                  <a:close/>
                </a:path>
              </a:pathLst>
            </a:custGeom>
            <a:solidFill>
              <a:srgbClr val="000000"/>
            </a:solidFill>
            <a:ln w="3274" cap="flat">
              <a:noFill/>
              <a:prstDash val="solid"/>
              <a:miter/>
            </a:ln>
          </p:spPr>
          <p:txBody>
            <a:bodyPr rtlCol="0" anchor="ctr"/>
            <a:lstStyle/>
            <a:p>
              <a:endParaRPr lang="zh-CN" altLang="en-US"/>
            </a:p>
          </p:txBody>
        </p:sp>
      </p:grpSp>
      <p:sp>
        <p:nvSpPr>
          <p:cNvPr id="309" name="任意形状 308"/>
          <p:cNvSpPr/>
          <p:nvPr/>
        </p:nvSpPr>
        <p:spPr>
          <a:xfrm>
            <a:off x="1371510" y="3356470"/>
            <a:ext cx="7584918" cy="832382"/>
          </a:xfrm>
          <a:custGeom>
            <a:avLst/>
            <a:gdLst>
              <a:gd name="connsiteX0" fmla="*/ 0 w 7584918"/>
              <a:gd name="connsiteY0" fmla="*/ 514048 h 832382"/>
              <a:gd name="connsiteX1" fmla="*/ 15393 w 7584918"/>
              <a:gd name="connsiteY1" fmla="*/ 496395 h 832382"/>
              <a:gd name="connsiteX2" fmla="*/ 700729 w 7584918"/>
              <a:gd name="connsiteY2" fmla="*/ 401748 h 832382"/>
              <a:gd name="connsiteX3" fmla="*/ 736293 w 7584918"/>
              <a:gd name="connsiteY3" fmla="*/ 399281 h 832382"/>
              <a:gd name="connsiteX4" fmla="*/ 1411718 w 7584918"/>
              <a:gd name="connsiteY4" fmla="*/ 399281 h 832382"/>
              <a:gd name="connsiteX5" fmla="*/ 2167117 w 7584918"/>
              <a:gd name="connsiteY5" fmla="*/ 399281 h 832382"/>
              <a:gd name="connsiteX6" fmla="*/ 2576632 w 7584918"/>
              <a:gd name="connsiteY6" fmla="*/ 376948 h 832382"/>
              <a:gd name="connsiteX7" fmla="*/ 3065207 w 7584918"/>
              <a:gd name="connsiteY7" fmla="*/ 173967 h 832382"/>
              <a:gd name="connsiteX8" fmla="*/ 3340985 w 7584918"/>
              <a:gd name="connsiteY8" fmla="*/ 156036 h 832382"/>
              <a:gd name="connsiteX9" fmla="*/ 3512842 w 7584918"/>
              <a:gd name="connsiteY9" fmla="*/ 240022 h 832382"/>
              <a:gd name="connsiteX10" fmla="*/ 3731498 w 7584918"/>
              <a:gd name="connsiteY10" fmla="*/ 245374 h 832382"/>
              <a:gd name="connsiteX11" fmla="*/ 4073280 w 7584918"/>
              <a:gd name="connsiteY11" fmla="*/ 98622 h 832382"/>
              <a:gd name="connsiteX12" fmla="*/ 4299342 w 7584918"/>
              <a:gd name="connsiteY12" fmla="*/ 107754 h 832382"/>
              <a:gd name="connsiteX13" fmla="*/ 4490371 w 7584918"/>
              <a:gd name="connsiteY13" fmla="*/ 208750 h 832382"/>
              <a:gd name="connsiteX14" fmla="*/ 4720006 w 7584918"/>
              <a:gd name="connsiteY14" fmla="*/ 216333 h 832382"/>
              <a:gd name="connsiteX15" fmla="*/ 5037241 w 7584918"/>
              <a:gd name="connsiteY15" fmla="*/ 74540 h 832382"/>
              <a:gd name="connsiteX16" fmla="*/ 5280116 w 7584918"/>
              <a:gd name="connsiteY16" fmla="*/ 89640 h 832382"/>
              <a:gd name="connsiteX17" fmla="*/ 5441945 w 7584918"/>
              <a:gd name="connsiteY17" fmla="*/ 187629 h 832382"/>
              <a:gd name="connsiteX18" fmla="*/ 5710152 w 7584918"/>
              <a:gd name="connsiteY18" fmla="*/ 189719 h 832382"/>
              <a:gd name="connsiteX19" fmla="*/ 5973411 w 7584918"/>
              <a:gd name="connsiteY19" fmla="*/ 35842 h 832382"/>
              <a:gd name="connsiteX20" fmla="*/ 6247223 w 7584918"/>
              <a:gd name="connsiteY20" fmla="*/ 41417 h 832382"/>
              <a:gd name="connsiteX21" fmla="*/ 6743100 w 7584918"/>
              <a:gd name="connsiteY21" fmla="*/ 359040 h 832382"/>
              <a:gd name="connsiteX22" fmla="*/ 6865864 w 7584918"/>
              <a:gd name="connsiteY22" fmla="*/ 398695 h 832382"/>
              <a:gd name="connsiteX23" fmla="*/ 7141904 w 7584918"/>
              <a:gd name="connsiteY23" fmla="*/ 395029 h 832382"/>
              <a:gd name="connsiteX24" fmla="*/ 7584919 w 7584918"/>
              <a:gd name="connsiteY24" fmla="*/ 268470 h 832382"/>
              <a:gd name="connsiteX25" fmla="*/ 7187163 w 7584918"/>
              <a:gd name="connsiteY25" fmla="*/ 420726 h 832382"/>
              <a:gd name="connsiteX26" fmla="*/ 7093401 w 7584918"/>
              <a:gd name="connsiteY26" fmla="*/ 438061 h 832382"/>
              <a:gd name="connsiteX27" fmla="*/ 6832535 w 7584918"/>
              <a:gd name="connsiteY27" fmla="*/ 438061 h 832382"/>
              <a:gd name="connsiteX28" fmla="*/ 6684699 w 7584918"/>
              <a:gd name="connsiteY28" fmla="*/ 392412 h 832382"/>
              <a:gd name="connsiteX29" fmla="*/ 6311424 w 7584918"/>
              <a:gd name="connsiteY29" fmla="*/ 137631 h 832382"/>
              <a:gd name="connsiteX30" fmla="*/ 6163556 w 7584918"/>
              <a:gd name="connsiteY30" fmla="*/ 91982 h 832382"/>
              <a:gd name="connsiteX31" fmla="*/ 6145171 w 7584918"/>
              <a:gd name="connsiteY31" fmla="*/ 91982 h 832382"/>
              <a:gd name="connsiteX32" fmla="*/ 6079921 w 7584918"/>
              <a:gd name="connsiteY32" fmla="*/ 100223 h 832382"/>
              <a:gd name="connsiteX33" fmla="*/ 6034499 w 7584918"/>
              <a:gd name="connsiteY33" fmla="*/ 111891 h 832382"/>
              <a:gd name="connsiteX34" fmla="*/ 5988487 w 7584918"/>
              <a:gd name="connsiteY34" fmla="*/ 128410 h 832382"/>
              <a:gd name="connsiteX35" fmla="*/ 5700222 w 7584918"/>
              <a:gd name="connsiteY35" fmla="*/ 263426 h 832382"/>
              <a:gd name="connsiteX36" fmla="*/ 5482189 w 7584918"/>
              <a:gd name="connsiteY36" fmla="*/ 265480 h 832382"/>
              <a:gd name="connsiteX37" fmla="*/ 5263500 w 7584918"/>
              <a:gd name="connsiteY37" fmla="*/ 168022 h 832382"/>
              <a:gd name="connsiteX38" fmla="*/ 4999684 w 7584918"/>
              <a:gd name="connsiteY38" fmla="*/ 197528 h 832382"/>
              <a:gd name="connsiteX39" fmla="*/ 4731935 w 7584918"/>
              <a:gd name="connsiteY39" fmla="*/ 397728 h 832382"/>
              <a:gd name="connsiteX40" fmla="*/ 4611268 w 7584918"/>
              <a:gd name="connsiteY40" fmla="*/ 447406 h 832382"/>
              <a:gd name="connsiteX41" fmla="*/ 4188507 w 7584918"/>
              <a:gd name="connsiteY41" fmla="*/ 506645 h 832382"/>
              <a:gd name="connsiteX42" fmla="*/ 3715604 w 7584918"/>
              <a:gd name="connsiteY42" fmla="*/ 506645 h 832382"/>
              <a:gd name="connsiteX43" fmla="*/ 3548105 w 7584918"/>
              <a:gd name="connsiteY43" fmla="*/ 567073 h 832382"/>
              <a:gd name="connsiteX44" fmla="*/ 3301232 w 7584918"/>
              <a:gd name="connsiteY44" fmla="*/ 771951 h 832382"/>
              <a:gd name="connsiteX45" fmla="*/ 3022570 w 7584918"/>
              <a:gd name="connsiteY45" fmla="*/ 807648 h 832382"/>
              <a:gd name="connsiteX46" fmla="*/ 2599193 w 7584918"/>
              <a:gd name="connsiteY46" fmla="*/ 609478 h 832382"/>
              <a:gd name="connsiteX47" fmla="*/ 2466714 w 7584918"/>
              <a:gd name="connsiteY47" fmla="*/ 585612 h 832382"/>
              <a:gd name="connsiteX48" fmla="*/ 2291426 w 7584918"/>
              <a:gd name="connsiteY48" fmla="*/ 599884 h 832382"/>
              <a:gd name="connsiteX49" fmla="*/ 1328149 w 7584918"/>
              <a:gd name="connsiteY49" fmla="*/ 621991 h 832382"/>
              <a:gd name="connsiteX50" fmla="*/ 497374 w 7584918"/>
              <a:gd name="connsiteY50" fmla="*/ 531873 h 832382"/>
              <a:gd name="connsiteX51" fmla="*/ 227960 w 7584918"/>
              <a:gd name="connsiteY51" fmla="*/ 531873 h 832382"/>
              <a:gd name="connsiteX52" fmla="*/ 17835 w 7584918"/>
              <a:gd name="connsiteY52" fmla="*/ 531873 h 832382"/>
              <a:gd name="connsiteX53" fmla="*/ 0 w 7584918"/>
              <a:gd name="connsiteY53" fmla="*/ 514048 h 83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84918" h="832382">
                <a:moveTo>
                  <a:pt x="0" y="514048"/>
                </a:moveTo>
                <a:cubicBezTo>
                  <a:pt x="0" y="505148"/>
                  <a:pt x="6571" y="497611"/>
                  <a:pt x="15393" y="496395"/>
                </a:cubicBezTo>
                <a:lnTo>
                  <a:pt x="700729" y="401748"/>
                </a:lnTo>
                <a:cubicBezTo>
                  <a:pt x="712618" y="400103"/>
                  <a:pt x="724288" y="399281"/>
                  <a:pt x="736293" y="399281"/>
                </a:cubicBezTo>
                <a:cubicBezTo>
                  <a:pt x="831339" y="399281"/>
                  <a:pt x="1281521" y="399281"/>
                  <a:pt x="1411718" y="399281"/>
                </a:cubicBezTo>
                <a:cubicBezTo>
                  <a:pt x="1702122" y="399281"/>
                  <a:pt x="1888534" y="399281"/>
                  <a:pt x="2167117" y="399281"/>
                </a:cubicBezTo>
                <a:cubicBezTo>
                  <a:pt x="2334390" y="399281"/>
                  <a:pt x="2418867" y="400250"/>
                  <a:pt x="2576632" y="376948"/>
                </a:cubicBezTo>
                <a:cubicBezTo>
                  <a:pt x="2749512" y="351418"/>
                  <a:pt x="2941131" y="249924"/>
                  <a:pt x="3065207" y="173967"/>
                </a:cubicBezTo>
                <a:cubicBezTo>
                  <a:pt x="3148677" y="122867"/>
                  <a:pt x="3253057" y="113067"/>
                  <a:pt x="3340985" y="156036"/>
                </a:cubicBezTo>
                <a:lnTo>
                  <a:pt x="3512842" y="240022"/>
                </a:lnTo>
                <a:cubicBezTo>
                  <a:pt x="3581467" y="273551"/>
                  <a:pt x="3661300" y="275506"/>
                  <a:pt x="3731498" y="245374"/>
                </a:cubicBezTo>
                <a:lnTo>
                  <a:pt x="4073280" y="98622"/>
                </a:lnTo>
                <a:cubicBezTo>
                  <a:pt x="4146132" y="67336"/>
                  <a:pt x="4229242" y="70694"/>
                  <a:pt x="4299342" y="107754"/>
                </a:cubicBezTo>
                <a:lnTo>
                  <a:pt x="4490371" y="208750"/>
                </a:lnTo>
                <a:cubicBezTo>
                  <a:pt x="4561684" y="246442"/>
                  <a:pt x="4646367" y="249240"/>
                  <a:pt x="4720006" y="216333"/>
                </a:cubicBezTo>
                <a:lnTo>
                  <a:pt x="5037241" y="74540"/>
                </a:lnTo>
                <a:cubicBezTo>
                  <a:pt x="5115796" y="39438"/>
                  <a:pt x="5206542" y="45082"/>
                  <a:pt x="5280116" y="89640"/>
                </a:cubicBezTo>
                <a:lnTo>
                  <a:pt x="5441945" y="187629"/>
                </a:lnTo>
                <a:cubicBezTo>
                  <a:pt x="5524203" y="237444"/>
                  <a:pt x="5627141" y="238247"/>
                  <a:pt x="5710152" y="189719"/>
                </a:cubicBezTo>
                <a:lnTo>
                  <a:pt x="5973411" y="35842"/>
                </a:lnTo>
                <a:cubicBezTo>
                  <a:pt x="6058488" y="-13882"/>
                  <a:pt x="6164244" y="-11726"/>
                  <a:pt x="6247223" y="41417"/>
                </a:cubicBezTo>
                <a:lnTo>
                  <a:pt x="6743100" y="359040"/>
                </a:lnTo>
                <a:cubicBezTo>
                  <a:pt x="6779968" y="382657"/>
                  <a:pt x="6822113" y="396762"/>
                  <a:pt x="6865864" y="398695"/>
                </a:cubicBezTo>
                <a:cubicBezTo>
                  <a:pt x="6938749" y="401921"/>
                  <a:pt x="7056664" y="404745"/>
                  <a:pt x="7141904" y="395029"/>
                </a:cubicBezTo>
                <a:cubicBezTo>
                  <a:pt x="7326215" y="374020"/>
                  <a:pt x="7584919" y="268470"/>
                  <a:pt x="7584919" y="268470"/>
                </a:cubicBezTo>
                <a:lnTo>
                  <a:pt x="7187163" y="420726"/>
                </a:lnTo>
                <a:cubicBezTo>
                  <a:pt x="7157241" y="432184"/>
                  <a:pt x="7125453" y="438061"/>
                  <a:pt x="7093401" y="438061"/>
                </a:cubicBezTo>
                <a:lnTo>
                  <a:pt x="6832535" y="438061"/>
                </a:lnTo>
                <a:cubicBezTo>
                  <a:pt x="6779771" y="438061"/>
                  <a:pt x="6728254" y="422151"/>
                  <a:pt x="6684699" y="392412"/>
                </a:cubicBezTo>
                <a:lnTo>
                  <a:pt x="6311424" y="137631"/>
                </a:lnTo>
                <a:cubicBezTo>
                  <a:pt x="6267870" y="107892"/>
                  <a:pt x="6216319" y="91982"/>
                  <a:pt x="6163556" y="91982"/>
                </a:cubicBezTo>
                <a:lnTo>
                  <a:pt x="6145171" y="91982"/>
                </a:lnTo>
                <a:cubicBezTo>
                  <a:pt x="6123148" y="91982"/>
                  <a:pt x="6101223" y="94750"/>
                  <a:pt x="6079921" y="100223"/>
                </a:cubicBezTo>
                <a:lnTo>
                  <a:pt x="6034499" y="111891"/>
                </a:lnTo>
                <a:cubicBezTo>
                  <a:pt x="6018670" y="115953"/>
                  <a:pt x="6003267" y="121482"/>
                  <a:pt x="5988487" y="128410"/>
                </a:cubicBezTo>
                <a:lnTo>
                  <a:pt x="5700222" y="263426"/>
                </a:lnTo>
                <a:cubicBezTo>
                  <a:pt x="5631270" y="295710"/>
                  <a:pt x="5551732" y="296460"/>
                  <a:pt x="5482189" y="265480"/>
                </a:cubicBezTo>
                <a:lnTo>
                  <a:pt x="5263500" y="168022"/>
                </a:lnTo>
                <a:cubicBezTo>
                  <a:pt x="5176687" y="129347"/>
                  <a:pt x="5075781" y="140637"/>
                  <a:pt x="4999684" y="197528"/>
                </a:cubicBezTo>
                <a:lnTo>
                  <a:pt x="4731935" y="397728"/>
                </a:lnTo>
                <a:cubicBezTo>
                  <a:pt x="4696541" y="424185"/>
                  <a:pt x="4655052" y="441274"/>
                  <a:pt x="4611268" y="447406"/>
                </a:cubicBezTo>
                <a:lnTo>
                  <a:pt x="4188507" y="506645"/>
                </a:lnTo>
                <a:lnTo>
                  <a:pt x="3715604" y="506645"/>
                </a:lnTo>
                <a:cubicBezTo>
                  <a:pt x="3654418" y="506645"/>
                  <a:pt x="3595199" y="528021"/>
                  <a:pt x="3548105" y="567073"/>
                </a:cubicBezTo>
                <a:lnTo>
                  <a:pt x="3301232" y="771951"/>
                </a:lnTo>
                <a:cubicBezTo>
                  <a:pt x="3223103" y="836784"/>
                  <a:pt x="3114529" y="850692"/>
                  <a:pt x="3022570" y="807648"/>
                </a:cubicBezTo>
                <a:lnTo>
                  <a:pt x="2599193" y="609478"/>
                </a:lnTo>
                <a:cubicBezTo>
                  <a:pt x="2557864" y="590136"/>
                  <a:pt x="2512199" y="581908"/>
                  <a:pt x="2466714" y="585612"/>
                </a:cubicBezTo>
                <a:lnTo>
                  <a:pt x="2291426" y="599884"/>
                </a:lnTo>
                <a:lnTo>
                  <a:pt x="1328149" y="621991"/>
                </a:lnTo>
                <a:lnTo>
                  <a:pt x="497374" y="531873"/>
                </a:lnTo>
                <a:lnTo>
                  <a:pt x="227960" y="531873"/>
                </a:lnTo>
                <a:lnTo>
                  <a:pt x="17835" y="531873"/>
                </a:lnTo>
                <a:cubicBezTo>
                  <a:pt x="7983" y="531873"/>
                  <a:pt x="0" y="523894"/>
                  <a:pt x="0" y="514048"/>
                </a:cubicBezTo>
                <a:close/>
              </a:path>
            </a:pathLst>
          </a:custGeom>
          <a:solidFill>
            <a:srgbClr val="C96F07"/>
          </a:solidFill>
          <a:ln w="3274" cap="flat">
            <a:noFill/>
            <a:prstDash val="solid"/>
            <a:miter/>
          </a:ln>
        </p:spPr>
        <p:txBody>
          <a:bodyPr rtlCol="0" anchor="ctr"/>
          <a:lstStyle/>
          <a:p>
            <a:endParaRPr lang="zh-CN" altLang="en-US"/>
          </a:p>
        </p:txBody>
      </p:sp>
      <p:sp>
        <p:nvSpPr>
          <p:cNvPr id="310" name="任意形状 309"/>
          <p:cNvSpPr/>
          <p:nvPr/>
        </p:nvSpPr>
        <p:spPr>
          <a:xfrm>
            <a:off x="3678333" y="3132163"/>
            <a:ext cx="7215817" cy="1199345"/>
          </a:xfrm>
          <a:custGeom>
            <a:avLst/>
            <a:gdLst>
              <a:gd name="connsiteX0" fmla="*/ 3960686 w 7215817"/>
              <a:gd name="connsiteY0" fmla="*/ 316492 h 1199345"/>
              <a:gd name="connsiteX1" fmla="*/ 3688415 w 7215817"/>
              <a:gd name="connsiteY1" fmla="*/ 305034 h 1199345"/>
              <a:gd name="connsiteX2" fmla="*/ 3394121 w 7215817"/>
              <a:gd name="connsiteY2" fmla="*/ 467437 h 1199345"/>
              <a:gd name="connsiteX3" fmla="*/ 3159865 w 7215817"/>
              <a:gd name="connsiteY3" fmla="*/ 477018 h 1199345"/>
              <a:gd name="connsiteX4" fmla="*/ 2957136 w 7215817"/>
              <a:gd name="connsiteY4" fmla="*/ 385895 h 1199345"/>
              <a:gd name="connsiteX5" fmla="*/ 2698891 w 7215817"/>
              <a:gd name="connsiteY5" fmla="*/ 410458 h 1199345"/>
              <a:gd name="connsiteX6" fmla="*/ 2397649 w 7215817"/>
              <a:gd name="connsiteY6" fmla="*/ 621979 h 1199345"/>
              <a:gd name="connsiteX7" fmla="*/ 2283864 w 7215817"/>
              <a:gd name="connsiteY7" fmla="*/ 666986 h 1199345"/>
              <a:gd name="connsiteX8" fmla="*/ 1881585 w 7215817"/>
              <a:gd name="connsiteY8" fmla="*/ 724181 h 1199345"/>
              <a:gd name="connsiteX9" fmla="*/ 1336027 w 7215817"/>
              <a:gd name="connsiteY9" fmla="*/ 724181 h 1199345"/>
              <a:gd name="connsiteX10" fmla="*/ 1252523 w 7215817"/>
              <a:gd name="connsiteY10" fmla="*/ 737827 h 1199345"/>
              <a:gd name="connsiteX11" fmla="*/ 902975 w 7215817"/>
              <a:gd name="connsiteY11" fmla="*/ 855210 h 1199345"/>
              <a:gd name="connsiteX12" fmla="*/ 775163 w 7215817"/>
              <a:gd name="connsiteY12" fmla="*/ 865132 h 1199345"/>
              <a:gd name="connsiteX13" fmla="*/ 106086 w 7215817"/>
              <a:gd name="connsiteY13" fmla="*/ 755135 h 1199345"/>
              <a:gd name="connsiteX14" fmla="*/ 257736 w 7215817"/>
              <a:gd name="connsiteY14" fmla="*/ 847215 h 1199345"/>
              <a:gd name="connsiteX15" fmla="*/ 341643 w 7215817"/>
              <a:gd name="connsiteY15" fmla="*/ 876338 h 1199345"/>
              <a:gd name="connsiteX16" fmla="*/ 750486 w 7215817"/>
              <a:gd name="connsiteY16" fmla="*/ 1087973 h 1199345"/>
              <a:gd name="connsiteX17" fmla="*/ 979727 w 7215817"/>
              <a:gd name="connsiteY17" fmla="*/ 1093755 h 1199345"/>
              <a:gd name="connsiteX18" fmla="*/ 1211001 w 7215817"/>
              <a:gd name="connsiteY18" fmla="*/ 988471 h 1199345"/>
              <a:gd name="connsiteX19" fmla="*/ 1380957 w 7215817"/>
              <a:gd name="connsiteY19" fmla="*/ 972152 h 1199345"/>
              <a:gd name="connsiteX20" fmla="*/ 1750103 w 7215817"/>
              <a:gd name="connsiteY20" fmla="*/ 1060829 h 1199345"/>
              <a:gd name="connsiteX21" fmla="*/ 1897447 w 7215817"/>
              <a:gd name="connsiteY21" fmla="*/ 1053563 h 1199345"/>
              <a:gd name="connsiteX22" fmla="*/ 2246012 w 7215817"/>
              <a:gd name="connsiteY22" fmla="*/ 932488 h 1199345"/>
              <a:gd name="connsiteX23" fmla="*/ 2390963 w 7215817"/>
              <a:gd name="connsiteY23" fmla="*/ 924659 h 1199345"/>
              <a:gd name="connsiteX24" fmla="*/ 2785934 w 7215817"/>
              <a:gd name="connsiteY24" fmla="*/ 1015622 h 1199345"/>
              <a:gd name="connsiteX25" fmla="*/ 2934621 w 7215817"/>
              <a:gd name="connsiteY25" fmla="*/ 1006454 h 1199345"/>
              <a:gd name="connsiteX26" fmla="*/ 3127322 w 7215817"/>
              <a:gd name="connsiteY26" fmla="*/ 936212 h 1199345"/>
              <a:gd name="connsiteX27" fmla="*/ 3351517 w 7215817"/>
              <a:gd name="connsiteY27" fmla="*/ 957396 h 1199345"/>
              <a:gd name="connsiteX28" fmla="*/ 3694969 w 7215817"/>
              <a:gd name="connsiteY28" fmla="*/ 1162306 h 1199345"/>
              <a:gd name="connsiteX29" fmla="*/ 3965635 w 7215817"/>
              <a:gd name="connsiteY29" fmla="*/ 1161163 h 1199345"/>
              <a:gd name="connsiteX30" fmla="*/ 4433688 w 7215817"/>
              <a:gd name="connsiteY30" fmla="*/ 876518 h 1199345"/>
              <a:gd name="connsiteX31" fmla="*/ 4569955 w 7215817"/>
              <a:gd name="connsiteY31" fmla="*/ 838338 h 1199345"/>
              <a:gd name="connsiteX32" fmla="*/ 4807652 w 7215817"/>
              <a:gd name="connsiteY32" fmla="*/ 838338 h 1199345"/>
              <a:gd name="connsiteX33" fmla="*/ 4879750 w 7215817"/>
              <a:gd name="connsiteY33" fmla="*/ 828226 h 1199345"/>
              <a:gd name="connsiteX34" fmla="*/ 5102830 w 7215817"/>
              <a:gd name="connsiteY34" fmla="*/ 764434 h 1199345"/>
              <a:gd name="connsiteX35" fmla="*/ 5200524 w 7215817"/>
              <a:gd name="connsiteY35" fmla="*/ 712139 h 1199345"/>
              <a:gd name="connsiteX36" fmla="*/ 5580944 w 7215817"/>
              <a:gd name="connsiteY36" fmla="*/ 388859 h 1199345"/>
              <a:gd name="connsiteX37" fmla="*/ 5884677 w 7215817"/>
              <a:gd name="connsiteY37" fmla="*/ 363228 h 1199345"/>
              <a:gd name="connsiteX38" fmla="*/ 6301998 w 7215817"/>
              <a:gd name="connsiteY38" fmla="*/ 611071 h 1199345"/>
              <a:gd name="connsiteX39" fmla="*/ 6440624 w 7215817"/>
              <a:gd name="connsiteY39" fmla="*/ 647800 h 1199345"/>
              <a:gd name="connsiteX40" fmla="*/ 7192648 w 7215817"/>
              <a:gd name="connsiteY40" fmla="*/ 634331 h 1199345"/>
              <a:gd name="connsiteX41" fmla="*/ 7213163 w 7215817"/>
              <a:gd name="connsiteY41" fmla="*/ 613895 h 1199345"/>
              <a:gd name="connsiteX42" fmla="*/ 7215818 w 7215817"/>
              <a:gd name="connsiteY42" fmla="*/ 484601 h 1199345"/>
              <a:gd name="connsiteX43" fmla="*/ 7213065 w 7215817"/>
              <a:gd name="connsiteY43" fmla="*/ 484129 h 1199345"/>
              <a:gd name="connsiteX44" fmla="*/ 7211754 w 7215817"/>
              <a:gd name="connsiteY44" fmla="*/ 485099 h 1199345"/>
              <a:gd name="connsiteX45" fmla="*/ 6773590 w 7215817"/>
              <a:gd name="connsiteY45" fmla="*/ 495499 h 1199345"/>
              <a:gd name="connsiteX46" fmla="*/ 6409818 w 7215817"/>
              <a:gd name="connsiteY46" fmla="*/ 495499 h 1199345"/>
              <a:gd name="connsiteX47" fmla="*/ 6099727 w 7215817"/>
              <a:gd name="connsiteY47" fmla="*/ 243266 h 1199345"/>
              <a:gd name="connsiteX48" fmla="*/ 6077410 w 7215817"/>
              <a:gd name="connsiteY48" fmla="*/ 213930 h 1199345"/>
              <a:gd name="connsiteX49" fmla="*/ 5973293 w 7215817"/>
              <a:gd name="connsiteY49" fmla="*/ 91967 h 1199345"/>
              <a:gd name="connsiteX50" fmla="*/ 5565967 w 7215817"/>
              <a:gd name="connsiteY50" fmla="*/ 102383 h 1199345"/>
              <a:gd name="connsiteX51" fmla="*/ 5533359 w 7215817"/>
              <a:gd name="connsiteY51" fmla="*/ 144786 h 1199345"/>
              <a:gd name="connsiteX52" fmla="*/ 5502881 w 7215817"/>
              <a:gd name="connsiteY52" fmla="*/ 178043 h 1199345"/>
              <a:gd name="connsiteX53" fmla="*/ 5141731 w 7215817"/>
              <a:gd name="connsiteY53" fmla="*/ 509862 h 1199345"/>
              <a:gd name="connsiteX54" fmla="*/ 5063635 w 7215817"/>
              <a:gd name="connsiteY54" fmla="*/ 559455 h 1199345"/>
              <a:gd name="connsiteX55" fmla="*/ 4889221 w 7215817"/>
              <a:gd name="connsiteY55" fmla="*/ 630803 h 1199345"/>
              <a:gd name="connsiteX56" fmla="*/ 4796017 w 7215817"/>
              <a:gd name="connsiteY56" fmla="*/ 650264 h 1199345"/>
              <a:gd name="connsiteX57" fmla="*/ 4544523 w 7215817"/>
              <a:gd name="connsiteY57" fmla="*/ 656120 h 1199345"/>
              <a:gd name="connsiteX58" fmla="*/ 4387741 w 7215817"/>
              <a:gd name="connsiteY58" fmla="*/ 608582 h 1199345"/>
              <a:gd name="connsiteX59" fmla="*/ 4181637 w 7215817"/>
              <a:gd name="connsiteY59" fmla="*/ 463899 h 1199345"/>
              <a:gd name="connsiteX60" fmla="*/ 3960686 w 7215817"/>
              <a:gd name="connsiteY60" fmla="*/ 316492 h 119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215817" h="1199345">
                <a:moveTo>
                  <a:pt x="3960686" y="316492"/>
                </a:moveTo>
                <a:cubicBezTo>
                  <a:pt x="3879215" y="262127"/>
                  <a:pt x="3774213" y="257708"/>
                  <a:pt x="3688415" y="305034"/>
                </a:cubicBezTo>
                <a:lnTo>
                  <a:pt x="3394121" y="467437"/>
                </a:lnTo>
                <a:cubicBezTo>
                  <a:pt x="3321891" y="507288"/>
                  <a:pt x="3235110" y="510839"/>
                  <a:pt x="3159865" y="477018"/>
                </a:cubicBezTo>
                <a:lnTo>
                  <a:pt x="2957136" y="385895"/>
                </a:lnTo>
                <a:cubicBezTo>
                  <a:pt x="2872748" y="347967"/>
                  <a:pt x="2774628" y="357302"/>
                  <a:pt x="2698891" y="410458"/>
                </a:cubicBezTo>
                <a:lnTo>
                  <a:pt x="2397649" y="621979"/>
                </a:lnTo>
                <a:cubicBezTo>
                  <a:pt x="2363796" y="645740"/>
                  <a:pt x="2324797" y="661162"/>
                  <a:pt x="2283864" y="666986"/>
                </a:cubicBezTo>
                <a:lnTo>
                  <a:pt x="1881585" y="724181"/>
                </a:lnTo>
                <a:lnTo>
                  <a:pt x="1336027" y="724181"/>
                </a:lnTo>
                <a:cubicBezTo>
                  <a:pt x="1307646" y="724181"/>
                  <a:pt x="1279429" y="728789"/>
                  <a:pt x="1252523" y="737827"/>
                </a:cubicBezTo>
                <a:lnTo>
                  <a:pt x="902975" y="855210"/>
                </a:lnTo>
                <a:cubicBezTo>
                  <a:pt x="861747" y="869053"/>
                  <a:pt x="818029" y="872476"/>
                  <a:pt x="775163" y="865132"/>
                </a:cubicBezTo>
                <a:cubicBezTo>
                  <a:pt x="613924" y="837503"/>
                  <a:pt x="201751" y="767294"/>
                  <a:pt x="106086" y="755135"/>
                </a:cubicBezTo>
                <a:cubicBezTo>
                  <a:pt x="-149459" y="722657"/>
                  <a:pt x="119391" y="815772"/>
                  <a:pt x="257736" y="847215"/>
                </a:cubicBezTo>
                <a:cubicBezTo>
                  <a:pt x="286743" y="853805"/>
                  <a:pt x="315228" y="862666"/>
                  <a:pt x="341643" y="876338"/>
                </a:cubicBezTo>
                <a:lnTo>
                  <a:pt x="750486" y="1087973"/>
                </a:lnTo>
                <a:cubicBezTo>
                  <a:pt x="821962" y="1124971"/>
                  <a:pt x="906481" y="1127100"/>
                  <a:pt x="979727" y="1093755"/>
                </a:cubicBezTo>
                <a:lnTo>
                  <a:pt x="1211001" y="988471"/>
                </a:lnTo>
                <a:cubicBezTo>
                  <a:pt x="1264255" y="964235"/>
                  <a:pt x="1324065" y="958490"/>
                  <a:pt x="1380957" y="972152"/>
                </a:cubicBezTo>
                <a:lnTo>
                  <a:pt x="1750103" y="1060829"/>
                </a:lnTo>
                <a:cubicBezTo>
                  <a:pt x="1798901" y="1072549"/>
                  <a:pt x="1850026" y="1070027"/>
                  <a:pt x="1897447" y="1053563"/>
                </a:cubicBezTo>
                <a:lnTo>
                  <a:pt x="2246012" y="932488"/>
                </a:lnTo>
                <a:cubicBezTo>
                  <a:pt x="2292647" y="916297"/>
                  <a:pt x="2342854" y="913585"/>
                  <a:pt x="2390963" y="924659"/>
                </a:cubicBezTo>
                <a:lnTo>
                  <a:pt x="2785934" y="1015622"/>
                </a:lnTo>
                <a:cubicBezTo>
                  <a:pt x="2835322" y="1026998"/>
                  <a:pt x="2886971" y="1023814"/>
                  <a:pt x="2934621" y="1006454"/>
                </a:cubicBezTo>
                <a:lnTo>
                  <a:pt x="3127322" y="936212"/>
                </a:lnTo>
                <a:cubicBezTo>
                  <a:pt x="3201453" y="909202"/>
                  <a:pt x="3283777" y="916981"/>
                  <a:pt x="3351517" y="957396"/>
                </a:cubicBezTo>
                <a:lnTo>
                  <a:pt x="3694969" y="1162306"/>
                </a:lnTo>
                <a:cubicBezTo>
                  <a:pt x="3778440" y="1212098"/>
                  <a:pt x="3882591" y="1211660"/>
                  <a:pt x="3965635" y="1161163"/>
                </a:cubicBezTo>
                <a:lnTo>
                  <a:pt x="4433688" y="876518"/>
                </a:lnTo>
                <a:cubicBezTo>
                  <a:pt x="4474751" y="851545"/>
                  <a:pt x="4521910" y="838338"/>
                  <a:pt x="4569955" y="838338"/>
                </a:cubicBezTo>
                <a:lnTo>
                  <a:pt x="4807652" y="838338"/>
                </a:lnTo>
                <a:cubicBezTo>
                  <a:pt x="4832034" y="838338"/>
                  <a:pt x="4856318" y="834935"/>
                  <a:pt x="4879750" y="828226"/>
                </a:cubicBezTo>
                <a:lnTo>
                  <a:pt x="5102830" y="764434"/>
                </a:lnTo>
                <a:cubicBezTo>
                  <a:pt x="5138748" y="754159"/>
                  <a:pt x="5172045" y="736330"/>
                  <a:pt x="5200524" y="712139"/>
                </a:cubicBezTo>
                <a:lnTo>
                  <a:pt x="5580944" y="388859"/>
                </a:lnTo>
                <a:cubicBezTo>
                  <a:pt x="5666315" y="316315"/>
                  <a:pt x="5788360" y="306016"/>
                  <a:pt x="5884677" y="363228"/>
                </a:cubicBezTo>
                <a:lnTo>
                  <a:pt x="6301998" y="611071"/>
                </a:lnTo>
                <a:cubicBezTo>
                  <a:pt x="6343880" y="635956"/>
                  <a:pt x="6391892" y="648675"/>
                  <a:pt x="6440624" y="647800"/>
                </a:cubicBezTo>
                <a:lnTo>
                  <a:pt x="7192648" y="634331"/>
                </a:lnTo>
                <a:cubicBezTo>
                  <a:pt x="7203856" y="634132"/>
                  <a:pt x="7212934" y="625107"/>
                  <a:pt x="7213163" y="613895"/>
                </a:cubicBezTo>
                <a:lnTo>
                  <a:pt x="7215818" y="484601"/>
                </a:lnTo>
                <a:cubicBezTo>
                  <a:pt x="7215850" y="482986"/>
                  <a:pt x="7213589" y="482596"/>
                  <a:pt x="7213065" y="484129"/>
                </a:cubicBezTo>
                <a:cubicBezTo>
                  <a:pt x="7212868" y="484732"/>
                  <a:pt x="7212376" y="485132"/>
                  <a:pt x="7211754" y="485099"/>
                </a:cubicBezTo>
                <a:cubicBezTo>
                  <a:pt x="7194614" y="484211"/>
                  <a:pt x="6956196" y="472449"/>
                  <a:pt x="6773590" y="495499"/>
                </a:cubicBezTo>
                <a:cubicBezTo>
                  <a:pt x="6632636" y="513292"/>
                  <a:pt x="6542611" y="531049"/>
                  <a:pt x="6409818" y="495499"/>
                </a:cubicBezTo>
                <a:cubicBezTo>
                  <a:pt x="6257493" y="454721"/>
                  <a:pt x="6135056" y="293802"/>
                  <a:pt x="6099727" y="243266"/>
                </a:cubicBezTo>
                <a:cubicBezTo>
                  <a:pt x="6092682" y="233174"/>
                  <a:pt x="6085406" y="223295"/>
                  <a:pt x="6077410" y="213930"/>
                </a:cubicBezTo>
                <a:lnTo>
                  <a:pt x="5973293" y="91967"/>
                </a:lnTo>
                <a:cubicBezTo>
                  <a:pt x="5865079" y="-34802"/>
                  <a:pt x="5667528" y="-29751"/>
                  <a:pt x="5565967" y="102383"/>
                </a:cubicBezTo>
                <a:lnTo>
                  <a:pt x="5533359" y="144786"/>
                </a:lnTo>
                <a:cubicBezTo>
                  <a:pt x="5524182" y="156725"/>
                  <a:pt x="5513990" y="167852"/>
                  <a:pt x="5502881" y="178043"/>
                </a:cubicBezTo>
                <a:lnTo>
                  <a:pt x="5141731" y="509862"/>
                </a:lnTo>
                <a:cubicBezTo>
                  <a:pt x="5118856" y="530892"/>
                  <a:pt x="5092409" y="547682"/>
                  <a:pt x="5063635" y="559455"/>
                </a:cubicBezTo>
                <a:lnTo>
                  <a:pt x="4889221" y="630803"/>
                </a:lnTo>
                <a:cubicBezTo>
                  <a:pt x="4859595" y="642923"/>
                  <a:pt x="4828003" y="649517"/>
                  <a:pt x="4796017" y="650264"/>
                </a:cubicBezTo>
                <a:lnTo>
                  <a:pt x="4544523" y="656120"/>
                </a:lnTo>
                <a:cubicBezTo>
                  <a:pt x="4488548" y="657424"/>
                  <a:pt x="4433589" y="640765"/>
                  <a:pt x="4387741" y="608582"/>
                </a:cubicBezTo>
                <a:lnTo>
                  <a:pt x="4181637" y="463899"/>
                </a:lnTo>
                <a:lnTo>
                  <a:pt x="3960686" y="316492"/>
                </a:lnTo>
                <a:close/>
              </a:path>
            </a:pathLst>
          </a:custGeom>
          <a:solidFill>
            <a:srgbClr val="7E9445"/>
          </a:solidFill>
          <a:ln w="3274" cap="flat">
            <a:noFill/>
            <a:prstDash val="solid"/>
            <a:miter/>
          </a:ln>
        </p:spPr>
        <p:txBody>
          <a:bodyPr rtlCol="0" anchor="ctr"/>
          <a:lstStyle/>
          <a:p>
            <a:endParaRPr lang="zh-CN" altLang="en-US"/>
          </a:p>
        </p:txBody>
      </p:sp>
      <p:sp>
        <p:nvSpPr>
          <p:cNvPr id="311" name="任意形状 310"/>
          <p:cNvSpPr/>
          <p:nvPr/>
        </p:nvSpPr>
        <p:spPr>
          <a:xfrm>
            <a:off x="990589" y="3748826"/>
            <a:ext cx="6189095" cy="611365"/>
          </a:xfrm>
          <a:custGeom>
            <a:avLst/>
            <a:gdLst>
              <a:gd name="connsiteX0" fmla="*/ 6009733 w 6189095"/>
              <a:gd name="connsiteY0" fmla="*/ 396935 h 611365"/>
              <a:gd name="connsiteX1" fmla="*/ 6189095 w 6189095"/>
              <a:gd name="connsiteY1" fmla="*/ 508505 h 611365"/>
              <a:gd name="connsiteX2" fmla="*/ 6157962 w 6189095"/>
              <a:gd name="connsiteY2" fmla="*/ 493555 h 611365"/>
              <a:gd name="connsiteX3" fmla="*/ 6087829 w 6189095"/>
              <a:gd name="connsiteY3" fmla="*/ 471330 h 611365"/>
              <a:gd name="connsiteX4" fmla="*/ 5971685 w 6189095"/>
              <a:gd name="connsiteY4" fmla="*/ 451844 h 611365"/>
              <a:gd name="connsiteX5" fmla="*/ 5803137 w 6189095"/>
              <a:gd name="connsiteY5" fmla="*/ 480014 h 611365"/>
              <a:gd name="connsiteX6" fmla="*/ 5619777 w 6189095"/>
              <a:gd name="connsiteY6" fmla="*/ 579578 h 611365"/>
              <a:gd name="connsiteX7" fmla="*/ 5391092 w 6189095"/>
              <a:gd name="connsiteY7" fmla="*/ 590073 h 611365"/>
              <a:gd name="connsiteX8" fmla="*/ 5105712 w 6189095"/>
              <a:gd name="connsiteY8" fmla="*/ 467494 h 611365"/>
              <a:gd name="connsiteX9" fmla="*/ 4903639 w 6189095"/>
              <a:gd name="connsiteY9" fmla="*/ 465434 h 611365"/>
              <a:gd name="connsiteX10" fmla="*/ 4619864 w 6189095"/>
              <a:gd name="connsiteY10" fmla="*/ 580518 h 611365"/>
              <a:gd name="connsiteX11" fmla="*/ 4429130 w 6189095"/>
              <a:gd name="connsiteY11" fmla="*/ 583031 h 611365"/>
              <a:gd name="connsiteX12" fmla="*/ 4071684 w 6189095"/>
              <a:gd name="connsiteY12" fmla="*/ 448905 h 611365"/>
              <a:gd name="connsiteX13" fmla="*/ 3878721 w 6189095"/>
              <a:gd name="connsiteY13" fmla="*/ 452329 h 611365"/>
              <a:gd name="connsiteX14" fmla="*/ 3675763 w 6189095"/>
              <a:gd name="connsiteY14" fmla="*/ 536825 h 611365"/>
              <a:gd name="connsiteX15" fmla="*/ 3470936 w 6189095"/>
              <a:gd name="connsiteY15" fmla="*/ 535456 h 611365"/>
              <a:gd name="connsiteX16" fmla="*/ 2945011 w 6189095"/>
              <a:gd name="connsiteY16" fmla="*/ 308236 h 611365"/>
              <a:gd name="connsiteX17" fmla="*/ 2839013 w 6189095"/>
              <a:gd name="connsiteY17" fmla="*/ 286735 h 611365"/>
              <a:gd name="connsiteX18" fmla="*/ 1838520 w 6189095"/>
              <a:gd name="connsiteY18" fmla="*/ 294256 h 611365"/>
              <a:gd name="connsiteX19" fmla="*/ 1138834 w 6189095"/>
              <a:gd name="connsiteY19" fmla="*/ 294256 h 611365"/>
              <a:gd name="connsiteX20" fmla="*/ 893042 w 6189095"/>
              <a:gd name="connsiteY20" fmla="*/ 294256 h 611365"/>
              <a:gd name="connsiteX21" fmla="*/ 434815 w 6189095"/>
              <a:gd name="connsiteY21" fmla="*/ 288487 h 611365"/>
              <a:gd name="connsiteX22" fmla="*/ 433573 w 6189095"/>
              <a:gd name="connsiteY22" fmla="*/ 288481 h 611365"/>
              <a:gd name="connsiteX23" fmla="*/ 5726 w 6189095"/>
              <a:gd name="connsiteY23" fmla="*/ 286328 h 611365"/>
              <a:gd name="connsiteX24" fmla="*/ 3277 w 6189095"/>
              <a:gd name="connsiteY24" fmla="*/ 283869 h 611365"/>
              <a:gd name="connsiteX25" fmla="*/ 3277 w 6189095"/>
              <a:gd name="connsiteY25" fmla="*/ 100393 h 611365"/>
              <a:gd name="connsiteX26" fmla="*/ 0 w 6189095"/>
              <a:gd name="connsiteY26" fmla="*/ 15002 h 611365"/>
              <a:gd name="connsiteX27" fmla="*/ 0 w 6189095"/>
              <a:gd name="connsiteY27" fmla="*/ 15002 h 611365"/>
              <a:gd name="connsiteX28" fmla="*/ 0 w 6189095"/>
              <a:gd name="connsiteY28" fmla="*/ 0 h 611365"/>
              <a:gd name="connsiteX29" fmla="*/ 901235 w 6189095"/>
              <a:gd name="connsiteY29" fmla="*/ 2309 h 611365"/>
              <a:gd name="connsiteX30" fmla="*/ 1109339 w 6189095"/>
              <a:gd name="connsiteY30" fmla="*/ 5771 h 611365"/>
              <a:gd name="connsiteX31" fmla="*/ 1530462 w 6189095"/>
              <a:gd name="connsiteY31" fmla="*/ 150012 h 611365"/>
              <a:gd name="connsiteX32" fmla="*/ 2800384 w 6189095"/>
              <a:gd name="connsiteY32" fmla="*/ 158089 h 611365"/>
              <a:gd name="connsiteX33" fmla="*/ 2890944 w 6189095"/>
              <a:gd name="connsiteY33" fmla="*/ 193485 h 611365"/>
              <a:gd name="connsiteX34" fmla="*/ 2897606 w 6189095"/>
              <a:gd name="connsiteY34" fmla="*/ 196371 h 611365"/>
              <a:gd name="connsiteX35" fmla="*/ 2980009 w 6189095"/>
              <a:gd name="connsiteY35" fmla="*/ 233500 h 611365"/>
              <a:gd name="connsiteX36" fmla="*/ 3440294 w 6189095"/>
              <a:gd name="connsiteY36" fmla="*/ 469378 h 611365"/>
              <a:gd name="connsiteX37" fmla="*/ 3645776 w 6189095"/>
              <a:gd name="connsiteY37" fmla="*/ 483787 h 611365"/>
              <a:gd name="connsiteX38" fmla="*/ 3907724 w 6189095"/>
              <a:gd name="connsiteY38" fmla="*/ 393027 h 611365"/>
              <a:gd name="connsiteX39" fmla="*/ 4043925 w 6189095"/>
              <a:gd name="connsiteY39" fmla="*/ 383443 h 611365"/>
              <a:gd name="connsiteX40" fmla="*/ 4455610 w 6189095"/>
              <a:gd name="connsiteY40" fmla="*/ 463914 h 611365"/>
              <a:gd name="connsiteX41" fmla="*/ 4591811 w 6189095"/>
              <a:gd name="connsiteY41" fmla="*/ 454330 h 611365"/>
              <a:gd name="connsiteX42" fmla="*/ 4951912 w 6189095"/>
              <a:gd name="connsiteY42" fmla="*/ 329556 h 611365"/>
              <a:gd name="connsiteX43" fmla="*/ 5101222 w 6189095"/>
              <a:gd name="connsiteY43" fmla="*/ 322890 h 611365"/>
              <a:gd name="connsiteX44" fmla="*/ 5451065 w 6189095"/>
              <a:gd name="connsiteY44" fmla="*/ 410090 h 611365"/>
              <a:gd name="connsiteX45" fmla="*/ 5565506 w 6189095"/>
              <a:gd name="connsiteY45" fmla="*/ 412868 h 611365"/>
              <a:gd name="connsiteX46" fmla="*/ 5820178 w 6189095"/>
              <a:gd name="connsiteY46" fmla="*/ 362371 h 611365"/>
              <a:gd name="connsiteX47" fmla="*/ 6009733 w 6189095"/>
              <a:gd name="connsiteY47" fmla="*/ 396935 h 61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89095" h="611365">
                <a:moveTo>
                  <a:pt x="6009733" y="396935"/>
                </a:moveTo>
                <a:lnTo>
                  <a:pt x="6189095" y="508505"/>
                </a:lnTo>
                <a:lnTo>
                  <a:pt x="6157962" y="493555"/>
                </a:lnTo>
                <a:cubicBezTo>
                  <a:pt x="6135742" y="482890"/>
                  <a:pt x="6112113" y="475405"/>
                  <a:pt x="6087829" y="471330"/>
                </a:cubicBezTo>
                <a:lnTo>
                  <a:pt x="5971685" y="451844"/>
                </a:lnTo>
                <a:cubicBezTo>
                  <a:pt x="5913940" y="442155"/>
                  <a:pt x="5854589" y="452073"/>
                  <a:pt x="5803137" y="480014"/>
                </a:cubicBezTo>
                <a:lnTo>
                  <a:pt x="5619777" y="579578"/>
                </a:lnTo>
                <a:cubicBezTo>
                  <a:pt x="5549185" y="617909"/>
                  <a:pt x="5464895" y="621778"/>
                  <a:pt x="5391092" y="590073"/>
                </a:cubicBezTo>
                <a:lnTo>
                  <a:pt x="5105712" y="467494"/>
                </a:lnTo>
                <a:cubicBezTo>
                  <a:pt x="5041348" y="439842"/>
                  <a:pt x="4968560" y="439099"/>
                  <a:pt x="4903639" y="465434"/>
                </a:cubicBezTo>
                <a:lnTo>
                  <a:pt x="4619864" y="580518"/>
                </a:lnTo>
                <a:cubicBezTo>
                  <a:pt x="4558875" y="605259"/>
                  <a:pt x="4490775" y="606156"/>
                  <a:pt x="4429130" y="583031"/>
                </a:cubicBezTo>
                <a:lnTo>
                  <a:pt x="4071684" y="448905"/>
                </a:lnTo>
                <a:cubicBezTo>
                  <a:pt x="4009252" y="425485"/>
                  <a:pt x="3940267" y="426710"/>
                  <a:pt x="3878721" y="452329"/>
                </a:cubicBezTo>
                <a:lnTo>
                  <a:pt x="3675763" y="536825"/>
                </a:lnTo>
                <a:cubicBezTo>
                  <a:pt x="3610120" y="564147"/>
                  <a:pt x="3536186" y="563656"/>
                  <a:pt x="3470936" y="535456"/>
                </a:cubicBezTo>
                <a:lnTo>
                  <a:pt x="2945011" y="308236"/>
                </a:lnTo>
                <a:cubicBezTo>
                  <a:pt x="2911561" y="293784"/>
                  <a:pt x="2875459" y="286460"/>
                  <a:pt x="2839013" y="286735"/>
                </a:cubicBezTo>
                <a:lnTo>
                  <a:pt x="1838520" y="294256"/>
                </a:lnTo>
                <a:lnTo>
                  <a:pt x="1138834" y="294256"/>
                </a:lnTo>
                <a:lnTo>
                  <a:pt x="893042" y="294256"/>
                </a:lnTo>
                <a:cubicBezTo>
                  <a:pt x="557127" y="288730"/>
                  <a:pt x="443759" y="288497"/>
                  <a:pt x="434815" y="288487"/>
                </a:cubicBezTo>
                <a:cubicBezTo>
                  <a:pt x="434376" y="288484"/>
                  <a:pt x="434012" y="288484"/>
                  <a:pt x="433573" y="288481"/>
                </a:cubicBezTo>
                <a:lnTo>
                  <a:pt x="5726" y="286328"/>
                </a:lnTo>
                <a:cubicBezTo>
                  <a:pt x="4371" y="286322"/>
                  <a:pt x="3277" y="285225"/>
                  <a:pt x="3277" y="283869"/>
                </a:cubicBezTo>
                <a:lnTo>
                  <a:pt x="3277" y="100393"/>
                </a:lnTo>
                <a:cubicBezTo>
                  <a:pt x="0" y="40388"/>
                  <a:pt x="0" y="37047"/>
                  <a:pt x="0" y="15002"/>
                </a:cubicBezTo>
                <a:lnTo>
                  <a:pt x="0" y="15002"/>
                </a:lnTo>
                <a:cubicBezTo>
                  <a:pt x="0" y="0"/>
                  <a:pt x="63787" y="36"/>
                  <a:pt x="0" y="0"/>
                </a:cubicBezTo>
                <a:cubicBezTo>
                  <a:pt x="335735" y="0"/>
                  <a:pt x="571875" y="2309"/>
                  <a:pt x="901235" y="2309"/>
                </a:cubicBezTo>
                <a:cubicBezTo>
                  <a:pt x="952118" y="2309"/>
                  <a:pt x="1063458" y="5771"/>
                  <a:pt x="1109339" y="5771"/>
                </a:cubicBezTo>
                <a:cubicBezTo>
                  <a:pt x="1292863" y="5771"/>
                  <a:pt x="1327907" y="129815"/>
                  <a:pt x="1530462" y="150012"/>
                </a:cubicBezTo>
                <a:cubicBezTo>
                  <a:pt x="1817254" y="178611"/>
                  <a:pt x="2396991" y="15739"/>
                  <a:pt x="2800384" y="158089"/>
                </a:cubicBezTo>
                <a:cubicBezTo>
                  <a:pt x="2832449" y="169406"/>
                  <a:pt x="2878297" y="188248"/>
                  <a:pt x="2890944" y="193485"/>
                </a:cubicBezTo>
                <a:cubicBezTo>
                  <a:pt x="2893189" y="194416"/>
                  <a:pt x="2895391" y="195369"/>
                  <a:pt x="2897606" y="196371"/>
                </a:cubicBezTo>
                <a:lnTo>
                  <a:pt x="2980009" y="233500"/>
                </a:lnTo>
                <a:lnTo>
                  <a:pt x="3440294" y="469378"/>
                </a:lnTo>
                <a:cubicBezTo>
                  <a:pt x="3503938" y="502003"/>
                  <a:pt x="3578167" y="507208"/>
                  <a:pt x="3645776" y="483787"/>
                </a:cubicBezTo>
                <a:lnTo>
                  <a:pt x="3907724" y="393027"/>
                </a:lnTo>
                <a:cubicBezTo>
                  <a:pt x="3951475" y="377868"/>
                  <a:pt x="3998470" y="374560"/>
                  <a:pt x="4043925" y="383443"/>
                </a:cubicBezTo>
                <a:lnTo>
                  <a:pt x="4455610" y="463914"/>
                </a:lnTo>
                <a:cubicBezTo>
                  <a:pt x="4501065" y="472798"/>
                  <a:pt x="4548060" y="469489"/>
                  <a:pt x="4591811" y="454330"/>
                </a:cubicBezTo>
                <a:lnTo>
                  <a:pt x="4951912" y="329556"/>
                </a:lnTo>
                <a:cubicBezTo>
                  <a:pt x="4999989" y="312900"/>
                  <a:pt x="5051867" y="310584"/>
                  <a:pt x="5101222" y="322890"/>
                </a:cubicBezTo>
                <a:lnTo>
                  <a:pt x="5451065" y="410090"/>
                </a:lnTo>
                <a:cubicBezTo>
                  <a:pt x="5488557" y="419432"/>
                  <a:pt x="5527621" y="420382"/>
                  <a:pt x="5565506" y="412868"/>
                </a:cubicBezTo>
                <a:lnTo>
                  <a:pt x="5820178" y="362371"/>
                </a:lnTo>
                <a:cubicBezTo>
                  <a:pt x="5885461" y="349426"/>
                  <a:pt x="5953234" y="361782"/>
                  <a:pt x="6009733" y="396935"/>
                </a:cubicBezTo>
                <a:close/>
              </a:path>
            </a:pathLst>
          </a:custGeom>
          <a:solidFill>
            <a:srgbClr val="C13018"/>
          </a:solidFill>
          <a:ln w="3274" cap="flat">
            <a:noFill/>
            <a:prstDash val="solid"/>
            <a:miter/>
          </a:ln>
        </p:spPr>
        <p:txBody>
          <a:bodyPr rtlCol="0" anchor="ctr"/>
          <a:lstStyle/>
          <a:p>
            <a:endParaRPr lang="zh-CN" altLang="en-US"/>
          </a:p>
        </p:txBody>
      </p:sp>
      <p:sp>
        <p:nvSpPr>
          <p:cNvPr id="312" name="任意形状 311"/>
          <p:cNvSpPr/>
          <p:nvPr/>
        </p:nvSpPr>
        <p:spPr>
          <a:xfrm>
            <a:off x="4665041" y="3396392"/>
            <a:ext cx="7018002" cy="1270937"/>
          </a:xfrm>
          <a:custGeom>
            <a:avLst/>
            <a:gdLst>
              <a:gd name="connsiteX0" fmla="*/ 2720748 w 7018002"/>
              <a:gd name="connsiteY0" fmla="*/ 971447 h 1270937"/>
              <a:gd name="connsiteX1" fmla="*/ 2959297 w 7018002"/>
              <a:gd name="connsiteY1" fmla="*/ 964306 h 1270937"/>
              <a:gd name="connsiteX2" fmla="*/ 3501906 w 7018002"/>
              <a:gd name="connsiteY2" fmla="*/ 666294 h 1270937"/>
              <a:gd name="connsiteX3" fmla="*/ 3564075 w 7018002"/>
              <a:gd name="connsiteY3" fmla="*/ 642483 h 1270937"/>
              <a:gd name="connsiteX4" fmla="*/ 3841164 w 7018002"/>
              <a:gd name="connsiteY4" fmla="*/ 609210 h 1270937"/>
              <a:gd name="connsiteX5" fmla="*/ 4165314 w 7018002"/>
              <a:gd name="connsiteY5" fmla="*/ 694189 h 1270937"/>
              <a:gd name="connsiteX6" fmla="*/ 4531838 w 7018002"/>
              <a:gd name="connsiteY6" fmla="*/ 1094753 h 1270937"/>
              <a:gd name="connsiteX7" fmla="*/ 4538294 w 7018002"/>
              <a:gd name="connsiteY7" fmla="*/ 1107230 h 1270937"/>
              <a:gd name="connsiteX8" fmla="*/ 4565528 w 7018002"/>
              <a:gd name="connsiteY8" fmla="*/ 1157009 h 1270937"/>
              <a:gd name="connsiteX9" fmla="*/ 5024208 w 7018002"/>
              <a:gd name="connsiteY9" fmla="*/ 1121443 h 1270937"/>
              <a:gd name="connsiteX10" fmla="*/ 5323221 w 7018002"/>
              <a:gd name="connsiteY10" fmla="*/ 720966 h 1270937"/>
              <a:gd name="connsiteX11" fmla="*/ 5535651 w 7018002"/>
              <a:gd name="connsiteY11" fmla="*/ 637079 h 1270937"/>
              <a:gd name="connsiteX12" fmla="*/ 7015512 w 7018002"/>
              <a:gd name="connsiteY12" fmla="*/ 766815 h 1270937"/>
              <a:gd name="connsiteX13" fmla="*/ 7018002 w 7018002"/>
              <a:gd name="connsiteY13" fmla="*/ 769527 h 1270937"/>
              <a:gd name="connsiteX14" fmla="*/ 7018002 w 7018002"/>
              <a:gd name="connsiteY14" fmla="*/ 742798 h 1270937"/>
              <a:gd name="connsiteX15" fmla="*/ 7018002 w 7018002"/>
              <a:gd name="connsiteY15" fmla="*/ 136910 h 1270937"/>
              <a:gd name="connsiteX16" fmla="*/ 7018002 w 7018002"/>
              <a:gd name="connsiteY16" fmla="*/ 82660 h 1270937"/>
              <a:gd name="connsiteX17" fmla="*/ 7017544 w 7018002"/>
              <a:gd name="connsiteY17" fmla="*/ 82555 h 1270937"/>
              <a:gd name="connsiteX18" fmla="*/ 7017347 w 7018002"/>
              <a:gd name="connsiteY18" fmla="*/ 82696 h 1270937"/>
              <a:gd name="connsiteX19" fmla="*/ 6094318 w 7018002"/>
              <a:gd name="connsiteY19" fmla="*/ 228250 h 1270937"/>
              <a:gd name="connsiteX20" fmla="*/ 6029036 w 7018002"/>
              <a:gd name="connsiteY20" fmla="*/ 246911 h 1270937"/>
              <a:gd name="connsiteX21" fmla="*/ 5737724 w 7018002"/>
              <a:gd name="connsiteY21" fmla="*/ 339322 h 1270937"/>
              <a:gd name="connsiteX22" fmla="*/ 5386505 w 7018002"/>
              <a:gd name="connsiteY22" fmla="*/ 345028 h 1270937"/>
              <a:gd name="connsiteX23" fmla="*/ 5260921 w 7018002"/>
              <a:gd name="connsiteY23" fmla="*/ 298934 h 1270937"/>
              <a:gd name="connsiteX24" fmla="*/ 4912323 w 7018002"/>
              <a:gd name="connsiteY24" fmla="*/ 49593 h 1270937"/>
              <a:gd name="connsiteX25" fmla="*/ 4512830 w 7018002"/>
              <a:gd name="connsiteY25" fmla="*/ 123136 h 1270937"/>
              <a:gd name="connsiteX26" fmla="*/ 4156465 w 7018002"/>
              <a:gd name="connsiteY26" fmla="*/ 462058 h 1270937"/>
              <a:gd name="connsiteX27" fmla="*/ 3873084 w 7018002"/>
              <a:gd name="connsiteY27" fmla="*/ 562838 h 1270937"/>
              <a:gd name="connsiteX28" fmla="*/ 3808031 w 7018002"/>
              <a:gd name="connsiteY28" fmla="*/ 571439 h 1270937"/>
              <a:gd name="connsiteX29" fmla="*/ 3568860 w 7018002"/>
              <a:gd name="connsiteY29" fmla="*/ 571439 h 1270937"/>
              <a:gd name="connsiteX30" fmla="*/ 3430889 w 7018002"/>
              <a:gd name="connsiteY30" fmla="*/ 610671 h 1270937"/>
              <a:gd name="connsiteX31" fmla="*/ 2978796 w 7018002"/>
              <a:gd name="connsiteY31" fmla="*/ 890373 h 1270937"/>
              <a:gd name="connsiteX32" fmla="*/ 2704329 w 7018002"/>
              <a:gd name="connsiteY32" fmla="*/ 891316 h 1270937"/>
              <a:gd name="connsiteX33" fmla="*/ 2371003 w 7018002"/>
              <a:gd name="connsiteY33" fmla="*/ 688240 h 1270937"/>
              <a:gd name="connsiteX34" fmla="*/ 2149332 w 7018002"/>
              <a:gd name="connsiteY34" fmla="*/ 664184 h 1270937"/>
              <a:gd name="connsiteX35" fmla="*/ 1925662 w 7018002"/>
              <a:gd name="connsiteY35" fmla="*/ 741023 h 1270937"/>
              <a:gd name="connsiteX36" fmla="*/ 1774451 w 7018002"/>
              <a:gd name="connsiteY36" fmla="*/ 746817 h 1270937"/>
              <a:gd name="connsiteX37" fmla="*/ 1418151 w 7018002"/>
              <a:gd name="connsiteY37" fmla="*/ 654194 h 1270937"/>
              <a:gd name="connsiteX38" fmla="*/ 1272905 w 7018002"/>
              <a:gd name="connsiteY38" fmla="*/ 658016 h 1270937"/>
              <a:gd name="connsiteX39" fmla="*/ 889110 w 7018002"/>
              <a:gd name="connsiteY39" fmla="*/ 779658 h 1270937"/>
              <a:gd name="connsiteX40" fmla="*/ 750909 w 7018002"/>
              <a:gd name="connsiteY40" fmla="*/ 785204 h 1270937"/>
              <a:gd name="connsiteX41" fmla="*/ 395036 w 7018002"/>
              <a:gd name="connsiteY41" fmla="*/ 703128 h 1270937"/>
              <a:gd name="connsiteX42" fmla="*/ 227669 w 7018002"/>
              <a:gd name="connsiteY42" fmla="*/ 719876 h 1270937"/>
              <a:gd name="connsiteX43" fmla="*/ 0 w 7018002"/>
              <a:gd name="connsiteY43" fmla="*/ 823230 h 1270937"/>
              <a:gd name="connsiteX44" fmla="*/ 234747 w 7018002"/>
              <a:gd name="connsiteY44" fmla="*/ 744796 h 1270937"/>
              <a:gd name="connsiteX45" fmla="*/ 383795 w 7018002"/>
              <a:gd name="connsiteY45" fmla="*/ 739693 h 1270937"/>
              <a:gd name="connsiteX46" fmla="*/ 746715 w 7018002"/>
              <a:gd name="connsiteY46" fmla="*/ 833908 h 1270937"/>
              <a:gd name="connsiteX47" fmla="*/ 893534 w 7018002"/>
              <a:gd name="connsiteY47" fmla="*/ 829539 h 1270937"/>
              <a:gd name="connsiteX48" fmla="*/ 1278083 w 7018002"/>
              <a:gd name="connsiteY48" fmla="*/ 704857 h 1270937"/>
              <a:gd name="connsiteX49" fmla="*/ 1413727 w 7018002"/>
              <a:gd name="connsiteY49" fmla="*/ 697854 h 1270937"/>
              <a:gd name="connsiteX50" fmla="*/ 1782840 w 7018002"/>
              <a:gd name="connsiteY50" fmla="*/ 776645 h 1270937"/>
              <a:gd name="connsiteX51" fmla="*/ 1894167 w 7018002"/>
              <a:gd name="connsiteY51" fmla="*/ 776255 h 1270937"/>
              <a:gd name="connsiteX52" fmla="*/ 2133307 w 7018002"/>
              <a:gd name="connsiteY52" fmla="*/ 723443 h 1270937"/>
              <a:gd name="connsiteX53" fmla="*/ 2366218 w 7018002"/>
              <a:gd name="connsiteY53" fmla="*/ 785400 h 1270937"/>
              <a:gd name="connsiteX54" fmla="*/ 2379032 w 7018002"/>
              <a:gd name="connsiteY54" fmla="*/ 797029 h 1270937"/>
              <a:gd name="connsiteX55" fmla="*/ 2443069 w 7018002"/>
              <a:gd name="connsiteY55" fmla="*/ 839909 h 1270937"/>
              <a:gd name="connsiteX56" fmla="*/ 2720748 w 7018002"/>
              <a:gd name="connsiteY56" fmla="*/ 971447 h 127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018002" h="1270937">
                <a:moveTo>
                  <a:pt x="2720748" y="971447"/>
                </a:moveTo>
                <a:cubicBezTo>
                  <a:pt x="2796812" y="1007472"/>
                  <a:pt x="2885526" y="1004819"/>
                  <a:pt x="2959297" y="964306"/>
                </a:cubicBezTo>
                <a:lnTo>
                  <a:pt x="3501906" y="666294"/>
                </a:lnTo>
                <a:cubicBezTo>
                  <a:pt x="3521471" y="655543"/>
                  <a:pt x="3542282" y="647308"/>
                  <a:pt x="3564075" y="642483"/>
                </a:cubicBezTo>
                <a:cubicBezTo>
                  <a:pt x="3623131" y="629407"/>
                  <a:pt x="3749893" y="604532"/>
                  <a:pt x="3841164" y="609210"/>
                </a:cubicBezTo>
                <a:cubicBezTo>
                  <a:pt x="3975857" y="616112"/>
                  <a:pt x="4051529" y="642913"/>
                  <a:pt x="4165314" y="694189"/>
                </a:cubicBezTo>
                <a:cubicBezTo>
                  <a:pt x="4371811" y="787258"/>
                  <a:pt x="4509947" y="1050860"/>
                  <a:pt x="4531838" y="1094753"/>
                </a:cubicBezTo>
                <a:cubicBezTo>
                  <a:pt x="4533935" y="1098998"/>
                  <a:pt x="4536033" y="1103067"/>
                  <a:pt x="4538294" y="1107230"/>
                </a:cubicBezTo>
                <a:lnTo>
                  <a:pt x="4565528" y="1157009"/>
                </a:lnTo>
                <a:cubicBezTo>
                  <a:pt x="4660732" y="1330939"/>
                  <a:pt x="4928546" y="1295104"/>
                  <a:pt x="5024208" y="1121443"/>
                </a:cubicBezTo>
                <a:cubicBezTo>
                  <a:pt x="5096732" y="989790"/>
                  <a:pt x="5233917" y="823515"/>
                  <a:pt x="5323221" y="720966"/>
                </a:cubicBezTo>
                <a:cubicBezTo>
                  <a:pt x="5376181" y="660152"/>
                  <a:pt x="5455326" y="630033"/>
                  <a:pt x="5535651" y="637079"/>
                </a:cubicBezTo>
                <a:lnTo>
                  <a:pt x="7015512" y="766815"/>
                </a:lnTo>
                <a:cubicBezTo>
                  <a:pt x="7016921" y="766936"/>
                  <a:pt x="7018002" y="768115"/>
                  <a:pt x="7018002" y="769527"/>
                </a:cubicBezTo>
                <a:lnTo>
                  <a:pt x="7018002" y="742798"/>
                </a:lnTo>
                <a:lnTo>
                  <a:pt x="7018002" y="136910"/>
                </a:lnTo>
                <a:lnTo>
                  <a:pt x="7018002" y="82660"/>
                </a:lnTo>
                <a:cubicBezTo>
                  <a:pt x="7018002" y="82391"/>
                  <a:pt x="7017642" y="82310"/>
                  <a:pt x="7017544" y="82555"/>
                </a:cubicBezTo>
                <a:cubicBezTo>
                  <a:pt x="7017511" y="82630"/>
                  <a:pt x="7017413" y="82683"/>
                  <a:pt x="7017347" y="82696"/>
                </a:cubicBezTo>
                <a:lnTo>
                  <a:pt x="6094318" y="228250"/>
                </a:lnTo>
                <a:cubicBezTo>
                  <a:pt x="6071902" y="231787"/>
                  <a:pt x="6050010" y="238253"/>
                  <a:pt x="6029036" y="246911"/>
                </a:cubicBezTo>
                <a:cubicBezTo>
                  <a:pt x="5969882" y="271298"/>
                  <a:pt x="5839055" y="322158"/>
                  <a:pt x="5737724" y="339322"/>
                </a:cubicBezTo>
                <a:cubicBezTo>
                  <a:pt x="5629543" y="357645"/>
                  <a:pt x="5474924" y="351130"/>
                  <a:pt x="5386505" y="345028"/>
                </a:cubicBezTo>
                <a:cubicBezTo>
                  <a:pt x="5341082" y="341896"/>
                  <a:pt x="5297921" y="325404"/>
                  <a:pt x="5260921" y="298934"/>
                </a:cubicBezTo>
                <a:lnTo>
                  <a:pt x="4912323" y="49593"/>
                </a:lnTo>
                <a:cubicBezTo>
                  <a:pt x="4785298" y="-41262"/>
                  <a:pt x="4606559" y="-1768"/>
                  <a:pt x="4512830" y="123136"/>
                </a:cubicBezTo>
                <a:cubicBezTo>
                  <a:pt x="4417234" y="250599"/>
                  <a:pt x="4289094" y="393939"/>
                  <a:pt x="4156465" y="462058"/>
                </a:cubicBezTo>
                <a:cubicBezTo>
                  <a:pt x="4072667" y="505102"/>
                  <a:pt x="3934991" y="545674"/>
                  <a:pt x="3873084" y="562838"/>
                </a:cubicBezTo>
                <a:cubicBezTo>
                  <a:pt x="3851881" y="568717"/>
                  <a:pt x="3830021" y="571439"/>
                  <a:pt x="3808031" y="571439"/>
                </a:cubicBezTo>
                <a:lnTo>
                  <a:pt x="3568860" y="571439"/>
                </a:lnTo>
                <a:cubicBezTo>
                  <a:pt x="3520128" y="571439"/>
                  <a:pt x="3472313" y="585027"/>
                  <a:pt x="3430889" y="610671"/>
                </a:cubicBezTo>
                <a:lnTo>
                  <a:pt x="2978796" y="890373"/>
                </a:lnTo>
                <a:cubicBezTo>
                  <a:pt x="2894801" y="942340"/>
                  <a:pt x="2788685" y="942704"/>
                  <a:pt x="2704329" y="891316"/>
                </a:cubicBezTo>
                <a:lnTo>
                  <a:pt x="2371003" y="688240"/>
                </a:lnTo>
                <a:cubicBezTo>
                  <a:pt x="2304377" y="647646"/>
                  <a:pt x="2223102" y="638831"/>
                  <a:pt x="2149332" y="664184"/>
                </a:cubicBezTo>
                <a:lnTo>
                  <a:pt x="1925662" y="741023"/>
                </a:lnTo>
                <a:cubicBezTo>
                  <a:pt x="1876930" y="757768"/>
                  <a:pt x="1824330" y="759782"/>
                  <a:pt x="1774451" y="746817"/>
                </a:cubicBezTo>
                <a:lnTo>
                  <a:pt x="1418151" y="654194"/>
                </a:lnTo>
                <a:cubicBezTo>
                  <a:pt x="1370337" y="641766"/>
                  <a:pt x="1319999" y="643093"/>
                  <a:pt x="1272905" y="658016"/>
                </a:cubicBezTo>
                <a:lnTo>
                  <a:pt x="889110" y="779658"/>
                </a:lnTo>
                <a:cubicBezTo>
                  <a:pt x="844376" y="793838"/>
                  <a:pt x="796627" y="795751"/>
                  <a:pt x="750909" y="785204"/>
                </a:cubicBezTo>
                <a:lnTo>
                  <a:pt x="395036" y="703128"/>
                </a:lnTo>
                <a:cubicBezTo>
                  <a:pt x="338930" y="690186"/>
                  <a:pt x="280104" y="696072"/>
                  <a:pt x="227669" y="719876"/>
                </a:cubicBezTo>
                <a:lnTo>
                  <a:pt x="0" y="823230"/>
                </a:lnTo>
                <a:lnTo>
                  <a:pt x="234747" y="744796"/>
                </a:lnTo>
                <a:cubicBezTo>
                  <a:pt x="282890" y="728713"/>
                  <a:pt x="334670" y="726941"/>
                  <a:pt x="383795" y="739693"/>
                </a:cubicBezTo>
                <a:lnTo>
                  <a:pt x="746715" y="833908"/>
                </a:lnTo>
                <a:cubicBezTo>
                  <a:pt x="795086" y="846461"/>
                  <a:pt x="846014" y="844944"/>
                  <a:pt x="893534" y="829539"/>
                </a:cubicBezTo>
                <a:lnTo>
                  <a:pt x="1278083" y="704857"/>
                </a:lnTo>
                <a:cubicBezTo>
                  <a:pt x="1321899" y="690651"/>
                  <a:pt x="1368698" y="688234"/>
                  <a:pt x="1413727" y="697854"/>
                </a:cubicBezTo>
                <a:lnTo>
                  <a:pt x="1782840" y="776645"/>
                </a:lnTo>
                <a:cubicBezTo>
                  <a:pt x="1819546" y="784483"/>
                  <a:pt x="1857496" y="784349"/>
                  <a:pt x="1894167" y="776255"/>
                </a:cubicBezTo>
                <a:lnTo>
                  <a:pt x="2133307" y="723443"/>
                </a:lnTo>
                <a:cubicBezTo>
                  <a:pt x="2216417" y="705096"/>
                  <a:pt x="2303263" y="728196"/>
                  <a:pt x="2366218" y="785400"/>
                </a:cubicBezTo>
                <a:lnTo>
                  <a:pt x="2379032" y="797029"/>
                </a:lnTo>
                <a:cubicBezTo>
                  <a:pt x="2398138" y="814399"/>
                  <a:pt x="2419736" y="828851"/>
                  <a:pt x="2443069" y="839909"/>
                </a:cubicBezTo>
                <a:lnTo>
                  <a:pt x="2720748" y="971447"/>
                </a:lnTo>
                <a:close/>
              </a:path>
            </a:pathLst>
          </a:custGeom>
          <a:solidFill>
            <a:srgbClr val="3A5C84"/>
          </a:solidFill>
          <a:ln w="3274" cap="flat">
            <a:noFill/>
            <a:prstDash val="solid"/>
            <a:miter/>
          </a:ln>
        </p:spPr>
        <p:txBody>
          <a:bodyPr rtlCol="0" anchor="ctr"/>
          <a:lstStyle/>
          <a:p>
            <a:endParaRPr lang="zh-CN" altLang="en-US"/>
          </a:p>
        </p:txBody>
      </p:sp>
      <p:sp>
        <p:nvSpPr>
          <p:cNvPr id="313" name="任意形状 312"/>
          <p:cNvSpPr/>
          <p:nvPr/>
        </p:nvSpPr>
        <p:spPr>
          <a:xfrm>
            <a:off x="9734768" y="3891661"/>
            <a:ext cx="87371" cy="1688075"/>
          </a:xfrm>
          <a:custGeom>
            <a:avLst/>
            <a:gdLst>
              <a:gd name="connsiteX0" fmla="*/ 43686 w 87371"/>
              <a:gd name="connsiteY0" fmla="*/ 1688075 h 1688075"/>
              <a:gd name="connsiteX1" fmla="*/ 87371 w 87371"/>
              <a:gd name="connsiteY1" fmla="*/ 1644412 h 1688075"/>
              <a:gd name="connsiteX2" fmla="*/ 43686 w 87371"/>
              <a:gd name="connsiteY2" fmla="*/ 1600748 h 1688075"/>
              <a:gd name="connsiteX3" fmla="*/ 0 w 87371"/>
              <a:gd name="connsiteY3" fmla="*/ 1644412 h 1688075"/>
              <a:gd name="connsiteX4" fmla="*/ 43686 w 87371"/>
              <a:gd name="connsiteY4" fmla="*/ 1688075 h 1688075"/>
              <a:gd name="connsiteX5" fmla="*/ 51879 w 87371"/>
              <a:gd name="connsiteY5" fmla="*/ 1644412 h 1688075"/>
              <a:gd name="connsiteX6" fmla="*/ 51879 w 87371"/>
              <a:gd name="connsiteY6" fmla="*/ 0 h 1688075"/>
              <a:gd name="connsiteX7" fmla="*/ 35493 w 87371"/>
              <a:gd name="connsiteY7" fmla="*/ 0 h 1688075"/>
              <a:gd name="connsiteX8" fmla="*/ 35493 w 87371"/>
              <a:gd name="connsiteY8" fmla="*/ 1644412 h 1688075"/>
              <a:gd name="connsiteX9" fmla="*/ 51879 w 87371"/>
              <a:gd name="connsiteY9" fmla="*/ 1644412 h 16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688075">
                <a:moveTo>
                  <a:pt x="43686" y="1688075"/>
                </a:moveTo>
                <a:cubicBezTo>
                  <a:pt x="67806" y="1688075"/>
                  <a:pt x="87371" y="1668520"/>
                  <a:pt x="87371" y="1644412"/>
                </a:cubicBezTo>
                <a:cubicBezTo>
                  <a:pt x="87371" y="1620303"/>
                  <a:pt x="67806" y="1600748"/>
                  <a:pt x="43686" y="1600748"/>
                </a:cubicBezTo>
                <a:cubicBezTo>
                  <a:pt x="19565" y="1600748"/>
                  <a:pt x="0" y="1620303"/>
                  <a:pt x="0" y="1644412"/>
                </a:cubicBezTo>
                <a:cubicBezTo>
                  <a:pt x="0" y="1668520"/>
                  <a:pt x="19565" y="1688075"/>
                  <a:pt x="43686" y="1688075"/>
                </a:cubicBezTo>
                <a:close/>
                <a:moveTo>
                  <a:pt x="51879" y="1644412"/>
                </a:moveTo>
                <a:lnTo>
                  <a:pt x="51879" y="0"/>
                </a:lnTo>
                <a:lnTo>
                  <a:pt x="35493" y="0"/>
                </a:lnTo>
                <a:lnTo>
                  <a:pt x="35493" y="1644412"/>
                </a:lnTo>
                <a:lnTo>
                  <a:pt x="51879" y="1644412"/>
                </a:lnTo>
                <a:close/>
              </a:path>
            </a:pathLst>
          </a:custGeom>
          <a:solidFill>
            <a:srgbClr val="3A5C84"/>
          </a:solidFill>
          <a:ln w="3274" cap="flat">
            <a:noFill/>
            <a:prstDash val="solid"/>
            <a:miter/>
          </a:ln>
        </p:spPr>
        <p:txBody>
          <a:bodyPr rtlCol="0" anchor="ctr"/>
          <a:lstStyle/>
          <a:p>
            <a:endParaRPr lang="zh-CN" altLang="en-US"/>
          </a:p>
        </p:txBody>
      </p:sp>
      <p:sp>
        <p:nvSpPr>
          <p:cNvPr id="314" name="任意形状 313"/>
          <p:cNvSpPr/>
          <p:nvPr/>
        </p:nvSpPr>
        <p:spPr>
          <a:xfrm>
            <a:off x="10816251" y="3934804"/>
            <a:ext cx="87371" cy="1353896"/>
          </a:xfrm>
          <a:custGeom>
            <a:avLst/>
            <a:gdLst>
              <a:gd name="connsiteX0" fmla="*/ 43686 w 87371"/>
              <a:gd name="connsiteY0" fmla="*/ 1353897 h 1353896"/>
              <a:gd name="connsiteX1" fmla="*/ 87371 w 87371"/>
              <a:gd name="connsiteY1" fmla="*/ 1310233 h 1353896"/>
              <a:gd name="connsiteX2" fmla="*/ 43686 w 87371"/>
              <a:gd name="connsiteY2" fmla="*/ 1266570 h 1353896"/>
              <a:gd name="connsiteX3" fmla="*/ 0 w 87371"/>
              <a:gd name="connsiteY3" fmla="*/ 1310233 h 1353896"/>
              <a:gd name="connsiteX4" fmla="*/ 43686 w 87371"/>
              <a:gd name="connsiteY4" fmla="*/ 1353897 h 1353896"/>
              <a:gd name="connsiteX5" fmla="*/ 51879 w 87371"/>
              <a:gd name="connsiteY5" fmla="*/ 1310233 h 1353896"/>
              <a:gd name="connsiteX6" fmla="*/ 51879 w 87371"/>
              <a:gd name="connsiteY6" fmla="*/ 0 h 1353896"/>
              <a:gd name="connsiteX7" fmla="*/ 35493 w 87371"/>
              <a:gd name="connsiteY7" fmla="*/ 0 h 1353896"/>
              <a:gd name="connsiteX8" fmla="*/ 35493 w 87371"/>
              <a:gd name="connsiteY8" fmla="*/ 1310233 h 1353896"/>
              <a:gd name="connsiteX9" fmla="*/ 51879 w 87371"/>
              <a:gd name="connsiteY9" fmla="*/ 1310233 h 135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353896">
                <a:moveTo>
                  <a:pt x="43686" y="1353897"/>
                </a:moveTo>
                <a:cubicBezTo>
                  <a:pt x="67806" y="1353897"/>
                  <a:pt x="87371" y="1334342"/>
                  <a:pt x="87371" y="1310233"/>
                </a:cubicBezTo>
                <a:cubicBezTo>
                  <a:pt x="87371" y="1286125"/>
                  <a:pt x="67806" y="1266570"/>
                  <a:pt x="43686" y="1266570"/>
                </a:cubicBezTo>
                <a:cubicBezTo>
                  <a:pt x="19565" y="1266570"/>
                  <a:pt x="0" y="1286125"/>
                  <a:pt x="0" y="1310233"/>
                </a:cubicBezTo>
                <a:cubicBezTo>
                  <a:pt x="0" y="1334342"/>
                  <a:pt x="19565" y="1353897"/>
                  <a:pt x="43686" y="1353897"/>
                </a:cubicBezTo>
                <a:close/>
                <a:moveTo>
                  <a:pt x="51879" y="1310233"/>
                </a:moveTo>
                <a:lnTo>
                  <a:pt x="51879" y="0"/>
                </a:lnTo>
                <a:lnTo>
                  <a:pt x="35493" y="0"/>
                </a:lnTo>
                <a:lnTo>
                  <a:pt x="35493" y="1310233"/>
                </a:lnTo>
                <a:lnTo>
                  <a:pt x="51879" y="1310233"/>
                </a:lnTo>
                <a:close/>
              </a:path>
            </a:pathLst>
          </a:custGeom>
          <a:solidFill>
            <a:srgbClr val="3A5C84"/>
          </a:solidFill>
          <a:ln w="3274" cap="flat">
            <a:noFill/>
            <a:prstDash val="solid"/>
            <a:miter/>
          </a:ln>
        </p:spPr>
        <p:txBody>
          <a:bodyPr rtlCol="0" anchor="ctr"/>
          <a:lstStyle/>
          <a:p>
            <a:endParaRPr lang="zh-CN" altLang="en-US"/>
          </a:p>
        </p:txBody>
      </p:sp>
      <p:sp>
        <p:nvSpPr>
          <p:cNvPr id="315" name="任意形状 314"/>
          <p:cNvSpPr/>
          <p:nvPr/>
        </p:nvSpPr>
        <p:spPr>
          <a:xfrm>
            <a:off x="10144421" y="2086284"/>
            <a:ext cx="87371" cy="1608982"/>
          </a:xfrm>
          <a:custGeom>
            <a:avLst/>
            <a:gdLst>
              <a:gd name="connsiteX0" fmla="*/ 43686 w 87371"/>
              <a:gd name="connsiteY0" fmla="*/ 0 h 1608982"/>
              <a:gd name="connsiteX1" fmla="*/ 0 w 87371"/>
              <a:gd name="connsiteY1" fmla="*/ 43673 h 1608982"/>
              <a:gd name="connsiteX2" fmla="*/ 43686 w 87371"/>
              <a:gd name="connsiteY2" fmla="*/ 87347 h 1608982"/>
              <a:gd name="connsiteX3" fmla="*/ 87371 w 87371"/>
              <a:gd name="connsiteY3" fmla="*/ 43673 h 1608982"/>
              <a:gd name="connsiteX4" fmla="*/ 43686 w 87371"/>
              <a:gd name="connsiteY4" fmla="*/ 0 h 1608982"/>
              <a:gd name="connsiteX5" fmla="*/ 35493 w 87371"/>
              <a:gd name="connsiteY5" fmla="*/ 43673 h 1608982"/>
              <a:gd name="connsiteX6" fmla="*/ 35493 w 87371"/>
              <a:gd name="connsiteY6" fmla="*/ 1608983 h 1608982"/>
              <a:gd name="connsiteX7" fmla="*/ 51879 w 87371"/>
              <a:gd name="connsiteY7" fmla="*/ 1608983 h 1608982"/>
              <a:gd name="connsiteX8" fmla="*/ 51879 w 87371"/>
              <a:gd name="connsiteY8" fmla="*/ 43673 h 1608982"/>
              <a:gd name="connsiteX9" fmla="*/ 35493 w 87371"/>
              <a:gd name="connsiteY9" fmla="*/ 43673 h 160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608982">
                <a:moveTo>
                  <a:pt x="43686" y="0"/>
                </a:moveTo>
                <a:cubicBezTo>
                  <a:pt x="19565" y="0"/>
                  <a:pt x="0" y="19552"/>
                  <a:pt x="0" y="43673"/>
                </a:cubicBezTo>
                <a:cubicBezTo>
                  <a:pt x="0" y="67795"/>
                  <a:pt x="19565" y="87347"/>
                  <a:pt x="43686" y="87347"/>
                </a:cubicBezTo>
                <a:cubicBezTo>
                  <a:pt x="67806" y="87347"/>
                  <a:pt x="87371" y="67795"/>
                  <a:pt x="87371" y="43673"/>
                </a:cubicBezTo>
                <a:cubicBezTo>
                  <a:pt x="87371" y="19552"/>
                  <a:pt x="67806" y="0"/>
                  <a:pt x="43686" y="0"/>
                </a:cubicBezTo>
                <a:close/>
                <a:moveTo>
                  <a:pt x="35493" y="43673"/>
                </a:moveTo>
                <a:lnTo>
                  <a:pt x="35493" y="1608983"/>
                </a:lnTo>
                <a:lnTo>
                  <a:pt x="51879" y="1608983"/>
                </a:lnTo>
                <a:lnTo>
                  <a:pt x="51879" y="43673"/>
                </a:lnTo>
                <a:lnTo>
                  <a:pt x="35493" y="43673"/>
                </a:lnTo>
                <a:close/>
              </a:path>
            </a:pathLst>
          </a:custGeom>
          <a:solidFill>
            <a:srgbClr val="3A5C84"/>
          </a:solidFill>
          <a:ln w="3274" cap="flat">
            <a:noFill/>
            <a:prstDash val="solid"/>
            <a:miter/>
          </a:ln>
        </p:spPr>
        <p:txBody>
          <a:bodyPr rtlCol="0" anchor="ctr"/>
          <a:lstStyle/>
          <a:p>
            <a:endParaRPr lang="zh-CN" altLang="en-US"/>
          </a:p>
        </p:txBody>
      </p:sp>
      <p:sp>
        <p:nvSpPr>
          <p:cNvPr id="316" name="任意形状 315"/>
          <p:cNvSpPr/>
          <p:nvPr/>
        </p:nvSpPr>
        <p:spPr>
          <a:xfrm>
            <a:off x="9126844" y="2458060"/>
            <a:ext cx="87371" cy="874040"/>
          </a:xfrm>
          <a:custGeom>
            <a:avLst/>
            <a:gdLst>
              <a:gd name="connsiteX0" fmla="*/ 43686 w 87371"/>
              <a:gd name="connsiteY0" fmla="*/ 87350 h 874040"/>
              <a:gd name="connsiteX1" fmla="*/ 87371 w 87371"/>
              <a:gd name="connsiteY1" fmla="*/ 43673 h 874040"/>
              <a:gd name="connsiteX2" fmla="*/ 43686 w 87371"/>
              <a:gd name="connsiteY2" fmla="*/ 0 h 874040"/>
              <a:gd name="connsiteX3" fmla="*/ 0 w 87371"/>
              <a:gd name="connsiteY3" fmla="*/ 43673 h 874040"/>
              <a:gd name="connsiteX4" fmla="*/ 43686 w 87371"/>
              <a:gd name="connsiteY4" fmla="*/ 87350 h 874040"/>
              <a:gd name="connsiteX5" fmla="*/ 51879 w 87371"/>
              <a:gd name="connsiteY5" fmla="*/ 874040 h 874040"/>
              <a:gd name="connsiteX6" fmla="*/ 51879 w 87371"/>
              <a:gd name="connsiteY6" fmla="*/ 43673 h 874040"/>
              <a:gd name="connsiteX7" fmla="*/ 35493 w 87371"/>
              <a:gd name="connsiteY7" fmla="*/ 43673 h 874040"/>
              <a:gd name="connsiteX8" fmla="*/ 35493 w 87371"/>
              <a:gd name="connsiteY8" fmla="*/ 874040 h 874040"/>
              <a:gd name="connsiteX9" fmla="*/ 51879 w 87371"/>
              <a:gd name="connsiteY9" fmla="*/ 874040 h 87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874040">
                <a:moveTo>
                  <a:pt x="43686" y="87350"/>
                </a:moveTo>
                <a:cubicBezTo>
                  <a:pt x="67806" y="87350"/>
                  <a:pt x="87371" y="67795"/>
                  <a:pt x="87371" y="43673"/>
                </a:cubicBezTo>
                <a:cubicBezTo>
                  <a:pt x="87371" y="19555"/>
                  <a:pt x="67806" y="0"/>
                  <a:pt x="43686" y="0"/>
                </a:cubicBezTo>
                <a:cubicBezTo>
                  <a:pt x="19565" y="0"/>
                  <a:pt x="0" y="19555"/>
                  <a:pt x="0" y="43673"/>
                </a:cubicBezTo>
                <a:cubicBezTo>
                  <a:pt x="0" y="67795"/>
                  <a:pt x="19565" y="87350"/>
                  <a:pt x="43686" y="87350"/>
                </a:cubicBezTo>
                <a:close/>
                <a:moveTo>
                  <a:pt x="51879" y="874040"/>
                </a:moveTo>
                <a:lnTo>
                  <a:pt x="51879" y="43673"/>
                </a:lnTo>
                <a:lnTo>
                  <a:pt x="35493" y="43673"/>
                </a:lnTo>
                <a:lnTo>
                  <a:pt x="35493" y="874040"/>
                </a:lnTo>
                <a:lnTo>
                  <a:pt x="51879" y="874040"/>
                </a:lnTo>
                <a:close/>
              </a:path>
            </a:pathLst>
          </a:custGeom>
          <a:solidFill>
            <a:srgbClr val="7E9445"/>
          </a:solidFill>
          <a:ln w="3274" cap="flat">
            <a:noFill/>
            <a:prstDash val="solid"/>
            <a:miter/>
          </a:ln>
        </p:spPr>
        <p:txBody>
          <a:bodyPr rtlCol="0" anchor="ctr"/>
          <a:lstStyle/>
          <a:p>
            <a:endParaRPr lang="zh-CN" altLang="en-US"/>
          </a:p>
        </p:txBody>
      </p:sp>
      <p:sp>
        <p:nvSpPr>
          <p:cNvPr id="317" name="任意形状 316"/>
          <p:cNvSpPr/>
          <p:nvPr/>
        </p:nvSpPr>
        <p:spPr>
          <a:xfrm>
            <a:off x="8260019" y="3841843"/>
            <a:ext cx="87371" cy="824529"/>
          </a:xfrm>
          <a:custGeom>
            <a:avLst/>
            <a:gdLst>
              <a:gd name="connsiteX0" fmla="*/ 43686 w 87371"/>
              <a:gd name="connsiteY0" fmla="*/ 824530 h 824529"/>
              <a:gd name="connsiteX1" fmla="*/ 0 w 87371"/>
              <a:gd name="connsiteY1" fmla="*/ 780866 h 824529"/>
              <a:gd name="connsiteX2" fmla="*/ 43686 w 87371"/>
              <a:gd name="connsiteY2" fmla="*/ 737193 h 824529"/>
              <a:gd name="connsiteX3" fmla="*/ 87371 w 87371"/>
              <a:gd name="connsiteY3" fmla="*/ 780866 h 824529"/>
              <a:gd name="connsiteX4" fmla="*/ 43686 w 87371"/>
              <a:gd name="connsiteY4" fmla="*/ 824530 h 824529"/>
              <a:gd name="connsiteX5" fmla="*/ 35493 w 87371"/>
              <a:gd name="connsiteY5" fmla="*/ 780866 h 824529"/>
              <a:gd name="connsiteX6" fmla="*/ 35493 w 87371"/>
              <a:gd name="connsiteY6" fmla="*/ 0 h 824529"/>
              <a:gd name="connsiteX7" fmla="*/ 51879 w 87371"/>
              <a:gd name="connsiteY7" fmla="*/ 0 h 824529"/>
              <a:gd name="connsiteX8" fmla="*/ 51879 w 87371"/>
              <a:gd name="connsiteY8" fmla="*/ 780866 h 824529"/>
              <a:gd name="connsiteX9" fmla="*/ 35493 w 87371"/>
              <a:gd name="connsiteY9" fmla="*/ 780866 h 82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824529">
                <a:moveTo>
                  <a:pt x="43686" y="824530"/>
                </a:moveTo>
                <a:cubicBezTo>
                  <a:pt x="19565" y="824530"/>
                  <a:pt x="0" y="804975"/>
                  <a:pt x="0" y="780866"/>
                </a:cubicBezTo>
                <a:cubicBezTo>
                  <a:pt x="0" y="756745"/>
                  <a:pt x="19565" y="737193"/>
                  <a:pt x="43686" y="737193"/>
                </a:cubicBezTo>
                <a:cubicBezTo>
                  <a:pt x="67806" y="737193"/>
                  <a:pt x="87371" y="756745"/>
                  <a:pt x="87371" y="780866"/>
                </a:cubicBezTo>
                <a:cubicBezTo>
                  <a:pt x="87371" y="804975"/>
                  <a:pt x="67806" y="824530"/>
                  <a:pt x="43686" y="824530"/>
                </a:cubicBezTo>
                <a:close/>
                <a:moveTo>
                  <a:pt x="35493" y="780866"/>
                </a:moveTo>
                <a:lnTo>
                  <a:pt x="35493" y="0"/>
                </a:lnTo>
                <a:lnTo>
                  <a:pt x="51879" y="0"/>
                </a:lnTo>
                <a:lnTo>
                  <a:pt x="51879" y="780866"/>
                </a:lnTo>
                <a:lnTo>
                  <a:pt x="35493" y="780866"/>
                </a:lnTo>
                <a:close/>
              </a:path>
            </a:pathLst>
          </a:custGeom>
          <a:solidFill>
            <a:srgbClr val="7E9445"/>
          </a:solidFill>
          <a:ln w="3274" cap="flat">
            <a:noFill/>
            <a:prstDash val="solid"/>
            <a:miter/>
          </a:ln>
        </p:spPr>
        <p:txBody>
          <a:bodyPr rtlCol="0" anchor="ctr"/>
          <a:lstStyle/>
          <a:p>
            <a:endParaRPr lang="zh-CN" altLang="en-US"/>
          </a:p>
        </p:txBody>
      </p:sp>
      <p:sp>
        <p:nvSpPr>
          <p:cNvPr id="318" name="任意形状 317"/>
          <p:cNvSpPr/>
          <p:nvPr/>
        </p:nvSpPr>
        <p:spPr>
          <a:xfrm>
            <a:off x="7512814" y="1515993"/>
            <a:ext cx="87370" cy="1943511"/>
          </a:xfrm>
          <a:custGeom>
            <a:avLst/>
            <a:gdLst>
              <a:gd name="connsiteX0" fmla="*/ 43685 w 87370"/>
              <a:gd name="connsiteY0" fmla="*/ 87349 h 1943511"/>
              <a:gd name="connsiteX1" fmla="*/ 87371 w 87370"/>
              <a:gd name="connsiteY1" fmla="*/ 43674 h 1943511"/>
              <a:gd name="connsiteX2" fmla="*/ 43685 w 87370"/>
              <a:gd name="connsiteY2" fmla="*/ 0 h 1943511"/>
              <a:gd name="connsiteX3" fmla="*/ 0 w 87370"/>
              <a:gd name="connsiteY3" fmla="*/ 43674 h 1943511"/>
              <a:gd name="connsiteX4" fmla="*/ 43685 w 87370"/>
              <a:gd name="connsiteY4" fmla="*/ 87349 h 1943511"/>
              <a:gd name="connsiteX5" fmla="*/ 51878 w 87370"/>
              <a:gd name="connsiteY5" fmla="*/ 1943511 h 1943511"/>
              <a:gd name="connsiteX6" fmla="*/ 51878 w 87370"/>
              <a:gd name="connsiteY6" fmla="*/ 43674 h 1943511"/>
              <a:gd name="connsiteX7" fmla="*/ 35492 w 87370"/>
              <a:gd name="connsiteY7" fmla="*/ 43674 h 1943511"/>
              <a:gd name="connsiteX8" fmla="*/ 35492 w 87370"/>
              <a:gd name="connsiteY8" fmla="*/ 1943511 h 1943511"/>
              <a:gd name="connsiteX9" fmla="*/ 51878 w 87370"/>
              <a:gd name="connsiteY9" fmla="*/ 1943511 h 194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943511">
                <a:moveTo>
                  <a:pt x="43685" y="87349"/>
                </a:moveTo>
                <a:cubicBezTo>
                  <a:pt x="67806" y="87349"/>
                  <a:pt x="87371" y="67795"/>
                  <a:pt x="87371" y="43674"/>
                </a:cubicBezTo>
                <a:cubicBezTo>
                  <a:pt x="87371" y="19554"/>
                  <a:pt x="67806" y="0"/>
                  <a:pt x="43685" y="0"/>
                </a:cubicBezTo>
                <a:cubicBezTo>
                  <a:pt x="19565" y="0"/>
                  <a:pt x="0" y="19554"/>
                  <a:pt x="0" y="43674"/>
                </a:cubicBezTo>
                <a:cubicBezTo>
                  <a:pt x="0" y="67795"/>
                  <a:pt x="19565" y="87349"/>
                  <a:pt x="43685" y="87349"/>
                </a:cubicBezTo>
                <a:close/>
                <a:moveTo>
                  <a:pt x="51878" y="1943511"/>
                </a:moveTo>
                <a:lnTo>
                  <a:pt x="51878" y="43674"/>
                </a:lnTo>
                <a:lnTo>
                  <a:pt x="35492" y="43674"/>
                </a:lnTo>
                <a:lnTo>
                  <a:pt x="35492" y="1943511"/>
                </a:lnTo>
                <a:lnTo>
                  <a:pt x="51878" y="1943511"/>
                </a:lnTo>
                <a:close/>
              </a:path>
            </a:pathLst>
          </a:custGeom>
          <a:solidFill>
            <a:srgbClr val="7E9445"/>
          </a:solidFill>
          <a:ln w="3274" cap="flat">
            <a:noFill/>
            <a:prstDash val="solid"/>
            <a:miter/>
          </a:ln>
        </p:spPr>
        <p:txBody>
          <a:bodyPr rtlCol="0" anchor="ctr"/>
          <a:lstStyle/>
          <a:p>
            <a:endParaRPr lang="zh-CN" altLang="en-US"/>
          </a:p>
        </p:txBody>
      </p:sp>
      <p:sp>
        <p:nvSpPr>
          <p:cNvPr id="319" name="任意形状 318"/>
          <p:cNvSpPr/>
          <p:nvPr/>
        </p:nvSpPr>
        <p:spPr>
          <a:xfrm>
            <a:off x="7499705" y="3991249"/>
            <a:ext cx="87370" cy="1470108"/>
          </a:xfrm>
          <a:custGeom>
            <a:avLst/>
            <a:gdLst>
              <a:gd name="connsiteX0" fmla="*/ 43685 w 87370"/>
              <a:gd name="connsiteY0" fmla="*/ 1382748 h 1470108"/>
              <a:gd name="connsiteX1" fmla="*/ 0 w 87370"/>
              <a:gd name="connsiteY1" fmla="*/ 1426412 h 1470108"/>
              <a:gd name="connsiteX2" fmla="*/ 43685 w 87370"/>
              <a:gd name="connsiteY2" fmla="*/ 1470108 h 1470108"/>
              <a:gd name="connsiteX3" fmla="*/ 87371 w 87370"/>
              <a:gd name="connsiteY3" fmla="*/ 1426412 h 1470108"/>
              <a:gd name="connsiteX4" fmla="*/ 43685 w 87370"/>
              <a:gd name="connsiteY4" fmla="*/ 1382748 h 1470108"/>
              <a:gd name="connsiteX5" fmla="*/ 35492 w 87370"/>
              <a:gd name="connsiteY5" fmla="*/ 0 h 1470108"/>
              <a:gd name="connsiteX6" fmla="*/ 35492 w 87370"/>
              <a:gd name="connsiteY6" fmla="*/ 1426412 h 1470108"/>
              <a:gd name="connsiteX7" fmla="*/ 51878 w 87370"/>
              <a:gd name="connsiteY7" fmla="*/ 1426412 h 1470108"/>
              <a:gd name="connsiteX8" fmla="*/ 51878 w 87370"/>
              <a:gd name="connsiteY8" fmla="*/ 0 h 1470108"/>
              <a:gd name="connsiteX9" fmla="*/ 35492 w 87370"/>
              <a:gd name="connsiteY9" fmla="*/ 0 h 147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470108">
                <a:moveTo>
                  <a:pt x="43685" y="1382748"/>
                </a:moveTo>
                <a:cubicBezTo>
                  <a:pt x="19565" y="1382748"/>
                  <a:pt x="0" y="1402303"/>
                  <a:pt x="0" y="1426412"/>
                </a:cubicBezTo>
                <a:cubicBezTo>
                  <a:pt x="0" y="1450553"/>
                  <a:pt x="19565" y="1470108"/>
                  <a:pt x="43685" y="1470108"/>
                </a:cubicBezTo>
                <a:cubicBezTo>
                  <a:pt x="67806" y="1470108"/>
                  <a:pt x="87371" y="1450553"/>
                  <a:pt x="87371" y="1426412"/>
                </a:cubicBezTo>
                <a:cubicBezTo>
                  <a:pt x="87371" y="1402303"/>
                  <a:pt x="67806" y="1382748"/>
                  <a:pt x="43685" y="1382748"/>
                </a:cubicBezTo>
                <a:close/>
                <a:moveTo>
                  <a:pt x="35492" y="0"/>
                </a:moveTo>
                <a:lnTo>
                  <a:pt x="35492" y="1426412"/>
                </a:lnTo>
                <a:lnTo>
                  <a:pt x="51878" y="1426412"/>
                </a:lnTo>
                <a:lnTo>
                  <a:pt x="51878" y="0"/>
                </a:lnTo>
                <a:lnTo>
                  <a:pt x="35492" y="0"/>
                </a:lnTo>
                <a:close/>
              </a:path>
            </a:pathLst>
          </a:custGeom>
          <a:solidFill>
            <a:srgbClr val="7E9445"/>
          </a:solidFill>
          <a:ln w="3274" cap="flat">
            <a:noFill/>
            <a:prstDash val="solid"/>
            <a:miter/>
          </a:ln>
        </p:spPr>
        <p:txBody>
          <a:bodyPr rtlCol="0" anchor="ctr"/>
          <a:lstStyle/>
          <a:p>
            <a:endParaRPr lang="zh-CN" altLang="en-US"/>
          </a:p>
        </p:txBody>
      </p:sp>
      <p:sp>
        <p:nvSpPr>
          <p:cNvPr id="320" name="任意形状 319"/>
          <p:cNvSpPr/>
          <p:nvPr/>
        </p:nvSpPr>
        <p:spPr>
          <a:xfrm>
            <a:off x="6424777" y="1515992"/>
            <a:ext cx="87370" cy="2172802"/>
          </a:xfrm>
          <a:custGeom>
            <a:avLst/>
            <a:gdLst>
              <a:gd name="connsiteX0" fmla="*/ 43685 w 87370"/>
              <a:gd name="connsiteY0" fmla="*/ 87349 h 2172802"/>
              <a:gd name="connsiteX1" fmla="*/ 87370 w 87370"/>
              <a:gd name="connsiteY1" fmla="*/ 43675 h 2172802"/>
              <a:gd name="connsiteX2" fmla="*/ 43685 w 87370"/>
              <a:gd name="connsiteY2" fmla="*/ 0 h 2172802"/>
              <a:gd name="connsiteX3" fmla="*/ 0 w 87370"/>
              <a:gd name="connsiteY3" fmla="*/ 43675 h 2172802"/>
              <a:gd name="connsiteX4" fmla="*/ 43685 w 87370"/>
              <a:gd name="connsiteY4" fmla="*/ 87349 h 2172802"/>
              <a:gd name="connsiteX5" fmla="*/ 51878 w 87370"/>
              <a:gd name="connsiteY5" fmla="*/ 2172802 h 2172802"/>
              <a:gd name="connsiteX6" fmla="*/ 51878 w 87370"/>
              <a:gd name="connsiteY6" fmla="*/ 43675 h 2172802"/>
              <a:gd name="connsiteX7" fmla="*/ 35492 w 87370"/>
              <a:gd name="connsiteY7" fmla="*/ 43675 h 2172802"/>
              <a:gd name="connsiteX8" fmla="*/ 35492 w 87370"/>
              <a:gd name="connsiteY8" fmla="*/ 2172802 h 2172802"/>
              <a:gd name="connsiteX9" fmla="*/ 51878 w 87370"/>
              <a:gd name="connsiteY9" fmla="*/ 2172802 h 217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2172802">
                <a:moveTo>
                  <a:pt x="43685" y="87349"/>
                </a:moveTo>
                <a:cubicBezTo>
                  <a:pt x="67805" y="87349"/>
                  <a:pt x="87370" y="67795"/>
                  <a:pt x="87370" y="43675"/>
                </a:cubicBezTo>
                <a:cubicBezTo>
                  <a:pt x="87370" y="19554"/>
                  <a:pt x="67805" y="0"/>
                  <a:pt x="43685" y="0"/>
                </a:cubicBezTo>
                <a:cubicBezTo>
                  <a:pt x="19565" y="0"/>
                  <a:pt x="0" y="19554"/>
                  <a:pt x="0" y="43675"/>
                </a:cubicBezTo>
                <a:cubicBezTo>
                  <a:pt x="0" y="67795"/>
                  <a:pt x="19565" y="87349"/>
                  <a:pt x="43685" y="87349"/>
                </a:cubicBezTo>
                <a:close/>
                <a:moveTo>
                  <a:pt x="51878" y="2172802"/>
                </a:moveTo>
                <a:lnTo>
                  <a:pt x="51878" y="43675"/>
                </a:lnTo>
                <a:lnTo>
                  <a:pt x="35492" y="43675"/>
                </a:lnTo>
                <a:lnTo>
                  <a:pt x="35492" y="2172802"/>
                </a:lnTo>
                <a:lnTo>
                  <a:pt x="51878" y="2172802"/>
                </a:lnTo>
                <a:close/>
              </a:path>
            </a:pathLst>
          </a:custGeom>
          <a:solidFill>
            <a:srgbClr val="7E9445"/>
          </a:solidFill>
          <a:ln w="3274" cap="flat">
            <a:noFill/>
            <a:prstDash val="solid"/>
            <a:miter/>
          </a:ln>
        </p:spPr>
        <p:txBody>
          <a:bodyPr rtlCol="0" anchor="ctr"/>
          <a:lstStyle/>
          <a:p>
            <a:endParaRPr lang="zh-CN" altLang="en-US"/>
          </a:p>
        </p:txBody>
      </p:sp>
      <p:sp>
        <p:nvSpPr>
          <p:cNvPr id="321" name="任意形状 320"/>
          <p:cNvSpPr/>
          <p:nvPr/>
        </p:nvSpPr>
        <p:spPr>
          <a:xfrm>
            <a:off x="4582979" y="4214686"/>
            <a:ext cx="87370" cy="1030318"/>
          </a:xfrm>
          <a:custGeom>
            <a:avLst/>
            <a:gdLst>
              <a:gd name="connsiteX0" fmla="*/ 43685 w 87370"/>
              <a:gd name="connsiteY0" fmla="*/ 1030318 h 1030318"/>
              <a:gd name="connsiteX1" fmla="*/ 87370 w 87370"/>
              <a:gd name="connsiteY1" fmla="*/ 986655 h 1030318"/>
              <a:gd name="connsiteX2" fmla="*/ 43685 w 87370"/>
              <a:gd name="connsiteY2" fmla="*/ 942991 h 1030318"/>
              <a:gd name="connsiteX3" fmla="*/ 0 w 87370"/>
              <a:gd name="connsiteY3" fmla="*/ 986655 h 1030318"/>
              <a:gd name="connsiteX4" fmla="*/ 43685 w 87370"/>
              <a:gd name="connsiteY4" fmla="*/ 1030318 h 1030318"/>
              <a:gd name="connsiteX5" fmla="*/ 51878 w 87370"/>
              <a:gd name="connsiteY5" fmla="*/ 986655 h 1030318"/>
              <a:gd name="connsiteX6" fmla="*/ 51878 w 87370"/>
              <a:gd name="connsiteY6" fmla="*/ 0 h 1030318"/>
              <a:gd name="connsiteX7" fmla="*/ 35492 w 87370"/>
              <a:gd name="connsiteY7" fmla="*/ 0 h 1030318"/>
              <a:gd name="connsiteX8" fmla="*/ 35492 w 87370"/>
              <a:gd name="connsiteY8" fmla="*/ 986655 h 1030318"/>
              <a:gd name="connsiteX9" fmla="*/ 51878 w 87370"/>
              <a:gd name="connsiteY9" fmla="*/ 986655 h 103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030318">
                <a:moveTo>
                  <a:pt x="43685" y="1030318"/>
                </a:moveTo>
                <a:cubicBezTo>
                  <a:pt x="67805" y="1030318"/>
                  <a:pt x="87370" y="1010763"/>
                  <a:pt x="87370" y="986655"/>
                </a:cubicBezTo>
                <a:cubicBezTo>
                  <a:pt x="87370" y="962547"/>
                  <a:pt x="67805" y="942991"/>
                  <a:pt x="43685" y="942991"/>
                </a:cubicBezTo>
                <a:cubicBezTo>
                  <a:pt x="19565" y="942991"/>
                  <a:pt x="0" y="962547"/>
                  <a:pt x="0" y="986655"/>
                </a:cubicBezTo>
                <a:cubicBezTo>
                  <a:pt x="0" y="1010763"/>
                  <a:pt x="19565" y="1030318"/>
                  <a:pt x="43685" y="1030318"/>
                </a:cubicBezTo>
                <a:close/>
                <a:moveTo>
                  <a:pt x="51878" y="986655"/>
                </a:moveTo>
                <a:lnTo>
                  <a:pt x="51878" y="0"/>
                </a:lnTo>
                <a:lnTo>
                  <a:pt x="35492" y="0"/>
                </a:lnTo>
                <a:lnTo>
                  <a:pt x="35492" y="986655"/>
                </a:lnTo>
                <a:lnTo>
                  <a:pt x="51878" y="986655"/>
                </a:lnTo>
                <a:close/>
              </a:path>
            </a:pathLst>
          </a:custGeom>
          <a:solidFill>
            <a:srgbClr val="7E9445"/>
          </a:solidFill>
          <a:ln w="3274" cap="flat">
            <a:noFill/>
            <a:prstDash val="solid"/>
            <a:miter/>
          </a:ln>
        </p:spPr>
        <p:txBody>
          <a:bodyPr rtlCol="0" anchor="ctr"/>
          <a:lstStyle/>
          <a:p>
            <a:endParaRPr lang="zh-CN" altLang="en-US"/>
          </a:p>
        </p:txBody>
      </p:sp>
      <p:sp>
        <p:nvSpPr>
          <p:cNvPr id="322" name="任意形状 321"/>
          <p:cNvSpPr/>
          <p:nvPr/>
        </p:nvSpPr>
        <p:spPr>
          <a:xfrm>
            <a:off x="5523541" y="2388702"/>
            <a:ext cx="87370" cy="1222025"/>
          </a:xfrm>
          <a:custGeom>
            <a:avLst/>
            <a:gdLst>
              <a:gd name="connsiteX0" fmla="*/ 43685 w 87370"/>
              <a:gd name="connsiteY0" fmla="*/ 87350 h 1222025"/>
              <a:gd name="connsiteX1" fmla="*/ 87370 w 87370"/>
              <a:gd name="connsiteY1" fmla="*/ 43677 h 1222025"/>
              <a:gd name="connsiteX2" fmla="*/ 43685 w 87370"/>
              <a:gd name="connsiteY2" fmla="*/ 0 h 1222025"/>
              <a:gd name="connsiteX3" fmla="*/ 0 w 87370"/>
              <a:gd name="connsiteY3" fmla="*/ 43677 h 1222025"/>
              <a:gd name="connsiteX4" fmla="*/ 43685 w 87370"/>
              <a:gd name="connsiteY4" fmla="*/ 87350 h 1222025"/>
              <a:gd name="connsiteX5" fmla="*/ 51878 w 87370"/>
              <a:gd name="connsiteY5" fmla="*/ 1222025 h 1222025"/>
              <a:gd name="connsiteX6" fmla="*/ 51878 w 87370"/>
              <a:gd name="connsiteY6" fmla="*/ 43677 h 1222025"/>
              <a:gd name="connsiteX7" fmla="*/ 35492 w 87370"/>
              <a:gd name="connsiteY7" fmla="*/ 43677 h 1222025"/>
              <a:gd name="connsiteX8" fmla="*/ 35492 w 87370"/>
              <a:gd name="connsiteY8" fmla="*/ 1222025 h 1222025"/>
              <a:gd name="connsiteX9" fmla="*/ 51878 w 87370"/>
              <a:gd name="connsiteY9" fmla="*/ 1222025 h 122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222025">
                <a:moveTo>
                  <a:pt x="43685" y="87350"/>
                </a:moveTo>
                <a:cubicBezTo>
                  <a:pt x="67805" y="87350"/>
                  <a:pt x="87370" y="67798"/>
                  <a:pt x="87370" y="43677"/>
                </a:cubicBezTo>
                <a:cubicBezTo>
                  <a:pt x="87370" y="19555"/>
                  <a:pt x="67805" y="0"/>
                  <a:pt x="43685" y="0"/>
                </a:cubicBezTo>
                <a:cubicBezTo>
                  <a:pt x="19565" y="0"/>
                  <a:pt x="0" y="19555"/>
                  <a:pt x="0" y="43677"/>
                </a:cubicBezTo>
                <a:cubicBezTo>
                  <a:pt x="0" y="67798"/>
                  <a:pt x="19565" y="87350"/>
                  <a:pt x="43685" y="87350"/>
                </a:cubicBezTo>
                <a:close/>
                <a:moveTo>
                  <a:pt x="51878" y="1222025"/>
                </a:moveTo>
                <a:lnTo>
                  <a:pt x="51878" y="43677"/>
                </a:lnTo>
                <a:lnTo>
                  <a:pt x="35492" y="43677"/>
                </a:lnTo>
                <a:lnTo>
                  <a:pt x="35492" y="1222025"/>
                </a:lnTo>
                <a:lnTo>
                  <a:pt x="51878" y="1222025"/>
                </a:lnTo>
                <a:close/>
              </a:path>
            </a:pathLst>
          </a:custGeom>
          <a:solidFill>
            <a:srgbClr val="C96F07"/>
          </a:solidFill>
          <a:ln w="3274" cap="flat">
            <a:noFill/>
            <a:prstDash val="solid"/>
            <a:miter/>
          </a:ln>
        </p:spPr>
        <p:txBody>
          <a:bodyPr rtlCol="0" anchor="ctr"/>
          <a:lstStyle/>
          <a:p>
            <a:endParaRPr lang="zh-CN" altLang="en-US"/>
          </a:p>
        </p:txBody>
      </p:sp>
      <p:sp>
        <p:nvSpPr>
          <p:cNvPr id="323" name="任意形状 322"/>
          <p:cNvSpPr/>
          <p:nvPr/>
        </p:nvSpPr>
        <p:spPr>
          <a:xfrm>
            <a:off x="4579702" y="1774157"/>
            <a:ext cx="87370" cy="1735086"/>
          </a:xfrm>
          <a:custGeom>
            <a:avLst/>
            <a:gdLst>
              <a:gd name="connsiteX0" fmla="*/ 43685 w 87370"/>
              <a:gd name="connsiteY0" fmla="*/ 87350 h 1735086"/>
              <a:gd name="connsiteX1" fmla="*/ 87370 w 87370"/>
              <a:gd name="connsiteY1" fmla="*/ 43677 h 1735086"/>
              <a:gd name="connsiteX2" fmla="*/ 43685 w 87370"/>
              <a:gd name="connsiteY2" fmla="*/ 0 h 1735086"/>
              <a:gd name="connsiteX3" fmla="*/ 0 w 87370"/>
              <a:gd name="connsiteY3" fmla="*/ 43677 h 1735086"/>
              <a:gd name="connsiteX4" fmla="*/ 43685 w 87370"/>
              <a:gd name="connsiteY4" fmla="*/ 87350 h 1735086"/>
              <a:gd name="connsiteX5" fmla="*/ 51878 w 87370"/>
              <a:gd name="connsiteY5" fmla="*/ 1735086 h 1735086"/>
              <a:gd name="connsiteX6" fmla="*/ 51878 w 87370"/>
              <a:gd name="connsiteY6" fmla="*/ 43677 h 1735086"/>
              <a:gd name="connsiteX7" fmla="*/ 35492 w 87370"/>
              <a:gd name="connsiteY7" fmla="*/ 43677 h 1735086"/>
              <a:gd name="connsiteX8" fmla="*/ 35492 w 87370"/>
              <a:gd name="connsiteY8" fmla="*/ 1735086 h 1735086"/>
              <a:gd name="connsiteX9" fmla="*/ 51878 w 87370"/>
              <a:gd name="connsiteY9" fmla="*/ 1735086 h 173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735086">
                <a:moveTo>
                  <a:pt x="43685" y="87350"/>
                </a:moveTo>
                <a:cubicBezTo>
                  <a:pt x="67805" y="87350"/>
                  <a:pt x="87370" y="67798"/>
                  <a:pt x="87370" y="43677"/>
                </a:cubicBezTo>
                <a:cubicBezTo>
                  <a:pt x="87370" y="19555"/>
                  <a:pt x="67805" y="0"/>
                  <a:pt x="43685" y="0"/>
                </a:cubicBezTo>
                <a:cubicBezTo>
                  <a:pt x="19565" y="0"/>
                  <a:pt x="0" y="19555"/>
                  <a:pt x="0" y="43677"/>
                </a:cubicBezTo>
                <a:cubicBezTo>
                  <a:pt x="0" y="67798"/>
                  <a:pt x="19565" y="87350"/>
                  <a:pt x="43685" y="87350"/>
                </a:cubicBezTo>
                <a:close/>
                <a:moveTo>
                  <a:pt x="51878" y="1735086"/>
                </a:moveTo>
                <a:lnTo>
                  <a:pt x="51878" y="43677"/>
                </a:lnTo>
                <a:lnTo>
                  <a:pt x="35492" y="43677"/>
                </a:lnTo>
                <a:lnTo>
                  <a:pt x="35492" y="1735086"/>
                </a:lnTo>
                <a:lnTo>
                  <a:pt x="51878" y="1735086"/>
                </a:lnTo>
                <a:close/>
              </a:path>
            </a:pathLst>
          </a:custGeom>
          <a:solidFill>
            <a:srgbClr val="C96F07"/>
          </a:solidFill>
          <a:ln w="3274" cap="flat">
            <a:noFill/>
            <a:prstDash val="solid"/>
            <a:miter/>
          </a:ln>
        </p:spPr>
        <p:txBody>
          <a:bodyPr rtlCol="0" anchor="ctr"/>
          <a:lstStyle/>
          <a:p>
            <a:endParaRPr lang="zh-CN" altLang="en-US"/>
          </a:p>
        </p:txBody>
      </p:sp>
      <p:sp>
        <p:nvSpPr>
          <p:cNvPr id="324" name="任意形状 323"/>
          <p:cNvSpPr/>
          <p:nvPr/>
        </p:nvSpPr>
        <p:spPr>
          <a:xfrm>
            <a:off x="3842318" y="3155477"/>
            <a:ext cx="87390" cy="607476"/>
          </a:xfrm>
          <a:custGeom>
            <a:avLst/>
            <a:gdLst>
              <a:gd name="connsiteX0" fmla="*/ 43695 w 87390"/>
              <a:gd name="connsiteY0" fmla="*/ 87347 h 607476"/>
              <a:gd name="connsiteX1" fmla="*/ 87390 w 87390"/>
              <a:gd name="connsiteY1" fmla="*/ 43673 h 607476"/>
              <a:gd name="connsiteX2" fmla="*/ 43695 w 87390"/>
              <a:gd name="connsiteY2" fmla="*/ 0 h 607476"/>
              <a:gd name="connsiteX3" fmla="*/ 0 w 87390"/>
              <a:gd name="connsiteY3" fmla="*/ 43673 h 607476"/>
              <a:gd name="connsiteX4" fmla="*/ 43695 w 87390"/>
              <a:gd name="connsiteY4" fmla="*/ 87347 h 607476"/>
              <a:gd name="connsiteX5" fmla="*/ 51888 w 87390"/>
              <a:gd name="connsiteY5" fmla="*/ 607477 h 607476"/>
              <a:gd name="connsiteX6" fmla="*/ 51888 w 87390"/>
              <a:gd name="connsiteY6" fmla="*/ 43673 h 607476"/>
              <a:gd name="connsiteX7" fmla="*/ 35502 w 87390"/>
              <a:gd name="connsiteY7" fmla="*/ 43673 h 607476"/>
              <a:gd name="connsiteX8" fmla="*/ 35502 w 87390"/>
              <a:gd name="connsiteY8" fmla="*/ 607477 h 607476"/>
              <a:gd name="connsiteX9" fmla="*/ 51888 w 87390"/>
              <a:gd name="connsiteY9" fmla="*/ 607477 h 60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607476">
                <a:moveTo>
                  <a:pt x="43695" y="87347"/>
                </a:moveTo>
                <a:cubicBezTo>
                  <a:pt x="67829" y="87347"/>
                  <a:pt x="87390" y="67795"/>
                  <a:pt x="87390" y="43673"/>
                </a:cubicBezTo>
                <a:cubicBezTo>
                  <a:pt x="87390" y="19552"/>
                  <a:pt x="67829" y="0"/>
                  <a:pt x="43695" y="0"/>
                </a:cubicBezTo>
                <a:cubicBezTo>
                  <a:pt x="19562" y="0"/>
                  <a:pt x="0" y="19552"/>
                  <a:pt x="0" y="43673"/>
                </a:cubicBezTo>
                <a:cubicBezTo>
                  <a:pt x="0" y="67795"/>
                  <a:pt x="19562" y="87347"/>
                  <a:pt x="43695" y="87347"/>
                </a:cubicBezTo>
                <a:close/>
                <a:moveTo>
                  <a:pt x="51888" y="607477"/>
                </a:moveTo>
                <a:lnTo>
                  <a:pt x="51888" y="43673"/>
                </a:lnTo>
                <a:lnTo>
                  <a:pt x="35502" y="43673"/>
                </a:lnTo>
                <a:lnTo>
                  <a:pt x="35502" y="607477"/>
                </a:lnTo>
                <a:lnTo>
                  <a:pt x="51888" y="607477"/>
                </a:lnTo>
                <a:close/>
              </a:path>
            </a:pathLst>
          </a:custGeom>
          <a:solidFill>
            <a:srgbClr val="C96F07"/>
          </a:solidFill>
          <a:ln w="3274" cap="flat">
            <a:noFill/>
            <a:prstDash val="solid"/>
            <a:miter/>
          </a:ln>
        </p:spPr>
        <p:txBody>
          <a:bodyPr rtlCol="0" anchor="ctr"/>
          <a:lstStyle/>
          <a:p>
            <a:endParaRPr lang="zh-CN" altLang="en-US"/>
          </a:p>
        </p:txBody>
      </p:sp>
      <p:sp>
        <p:nvSpPr>
          <p:cNvPr id="325" name="任意形状 324"/>
          <p:cNvSpPr/>
          <p:nvPr/>
        </p:nvSpPr>
        <p:spPr>
          <a:xfrm>
            <a:off x="2751003" y="3183667"/>
            <a:ext cx="87390" cy="607476"/>
          </a:xfrm>
          <a:custGeom>
            <a:avLst/>
            <a:gdLst>
              <a:gd name="connsiteX0" fmla="*/ 43695 w 87390"/>
              <a:gd name="connsiteY0" fmla="*/ 87347 h 607476"/>
              <a:gd name="connsiteX1" fmla="*/ 87390 w 87390"/>
              <a:gd name="connsiteY1" fmla="*/ 43673 h 607476"/>
              <a:gd name="connsiteX2" fmla="*/ 43695 w 87390"/>
              <a:gd name="connsiteY2" fmla="*/ 0 h 607476"/>
              <a:gd name="connsiteX3" fmla="*/ 0 w 87390"/>
              <a:gd name="connsiteY3" fmla="*/ 43673 h 607476"/>
              <a:gd name="connsiteX4" fmla="*/ 43695 w 87390"/>
              <a:gd name="connsiteY4" fmla="*/ 87347 h 607476"/>
              <a:gd name="connsiteX5" fmla="*/ 51888 w 87390"/>
              <a:gd name="connsiteY5" fmla="*/ 607477 h 607476"/>
              <a:gd name="connsiteX6" fmla="*/ 51888 w 87390"/>
              <a:gd name="connsiteY6" fmla="*/ 43673 h 607476"/>
              <a:gd name="connsiteX7" fmla="*/ 35502 w 87390"/>
              <a:gd name="connsiteY7" fmla="*/ 43673 h 607476"/>
              <a:gd name="connsiteX8" fmla="*/ 35502 w 87390"/>
              <a:gd name="connsiteY8" fmla="*/ 607477 h 607476"/>
              <a:gd name="connsiteX9" fmla="*/ 51888 w 87390"/>
              <a:gd name="connsiteY9" fmla="*/ 607477 h 60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607476">
                <a:moveTo>
                  <a:pt x="43695" y="87347"/>
                </a:moveTo>
                <a:cubicBezTo>
                  <a:pt x="67829" y="87347"/>
                  <a:pt x="87390" y="67795"/>
                  <a:pt x="87390" y="43673"/>
                </a:cubicBezTo>
                <a:cubicBezTo>
                  <a:pt x="87390" y="19552"/>
                  <a:pt x="67829" y="0"/>
                  <a:pt x="43695" y="0"/>
                </a:cubicBezTo>
                <a:cubicBezTo>
                  <a:pt x="19562" y="0"/>
                  <a:pt x="0" y="19552"/>
                  <a:pt x="0" y="43673"/>
                </a:cubicBezTo>
                <a:cubicBezTo>
                  <a:pt x="0" y="67795"/>
                  <a:pt x="19562" y="87347"/>
                  <a:pt x="43695" y="87347"/>
                </a:cubicBezTo>
                <a:close/>
                <a:moveTo>
                  <a:pt x="51888" y="607477"/>
                </a:moveTo>
                <a:lnTo>
                  <a:pt x="51888" y="43673"/>
                </a:lnTo>
                <a:lnTo>
                  <a:pt x="35502" y="43673"/>
                </a:lnTo>
                <a:lnTo>
                  <a:pt x="35502" y="607477"/>
                </a:lnTo>
                <a:lnTo>
                  <a:pt x="51888" y="607477"/>
                </a:lnTo>
                <a:close/>
              </a:path>
            </a:pathLst>
          </a:custGeom>
          <a:solidFill>
            <a:srgbClr val="C96F07"/>
          </a:solidFill>
          <a:ln w="3274" cap="flat">
            <a:noFill/>
            <a:prstDash val="solid"/>
            <a:miter/>
          </a:ln>
        </p:spPr>
        <p:txBody>
          <a:bodyPr rtlCol="0" anchor="ctr"/>
          <a:lstStyle/>
          <a:p>
            <a:endParaRPr lang="zh-CN" altLang="en-US"/>
          </a:p>
        </p:txBody>
      </p:sp>
      <p:sp>
        <p:nvSpPr>
          <p:cNvPr id="326" name="任意形状 325"/>
          <p:cNvSpPr/>
          <p:nvPr/>
        </p:nvSpPr>
        <p:spPr>
          <a:xfrm>
            <a:off x="5536650" y="4304978"/>
            <a:ext cx="87370" cy="361395"/>
          </a:xfrm>
          <a:custGeom>
            <a:avLst/>
            <a:gdLst>
              <a:gd name="connsiteX0" fmla="*/ 43685 w 87370"/>
              <a:gd name="connsiteY0" fmla="*/ 361395 h 361395"/>
              <a:gd name="connsiteX1" fmla="*/ 87370 w 87370"/>
              <a:gd name="connsiteY1" fmla="*/ 317732 h 361395"/>
              <a:gd name="connsiteX2" fmla="*/ 43685 w 87370"/>
              <a:gd name="connsiteY2" fmla="*/ 274058 h 361395"/>
              <a:gd name="connsiteX3" fmla="*/ 0 w 87370"/>
              <a:gd name="connsiteY3" fmla="*/ 317732 h 361395"/>
              <a:gd name="connsiteX4" fmla="*/ 43685 w 87370"/>
              <a:gd name="connsiteY4" fmla="*/ 361395 h 361395"/>
              <a:gd name="connsiteX5" fmla="*/ 51878 w 87370"/>
              <a:gd name="connsiteY5" fmla="*/ 317732 h 361395"/>
              <a:gd name="connsiteX6" fmla="*/ 51878 w 87370"/>
              <a:gd name="connsiteY6" fmla="*/ 0 h 361395"/>
              <a:gd name="connsiteX7" fmla="*/ 35492 w 87370"/>
              <a:gd name="connsiteY7" fmla="*/ 0 h 361395"/>
              <a:gd name="connsiteX8" fmla="*/ 35492 w 87370"/>
              <a:gd name="connsiteY8" fmla="*/ 317732 h 361395"/>
              <a:gd name="connsiteX9" fmla="*/ 51878 w 87370"/>
              <a:gd name="connsiteY9" fmla="*/ 317732 h 3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361395">
                <a:moveTo>
                  <a:pt x="43685" y="361395"/>
                </a:moveTo>
                <a:cubicBezTo>
                  <a:pt x="67805" y="361395"/>
                  <a:pt x="87370" y="341840"/>
                  <a:pt x="87370" y="317732"/>
                </a:cubicBezTo>
                <a:cubicBezTo>
                  <a:pt x="87370" y="293610"/>
                  <a:pt x="67805" y="274058"/>
                  <a:pt x="43685" y="274058"/>
                </a:cubicBezTo>
                <a:cubicBezTo>
                  <a:pt x="19565" y="274058"/>
                  <a:pt x="0" y="293610"/>
                  <a:pt x="0" y="317732"/>
                </a:cubicBezTo>
                <a:cubicBezTo>
                  <a:pt x="0" y="341840"/>
                  <a:pt x="19565" y="361395"/>
                  <a:pt x="43685" y="361395"/>
                </a:cubicBezTo>
                <a:close/>
                <a:moveTo>
                  <a:pt x="51878" y="317732"/>
                </a:moveTo>
                <a:lnTo>
                  <a:pt x="51878" y="0"/>
                </a:lnTo>
                <a:lnTo>
                  <a:pt x="35492" y="0"/>
                </a:lnTo>
                <a:lnTo>
                  <a:pt x="35492" y="317732"/>
                </a:lnTo>
                <a:lnTo>
                  <a:pt x="51878" y="317732"/>
                </a:lnTo>
                <a:close/>
              </a:path>
            </a:pathLst>
          </a:custGeom>
          <a:solidFill>
            <a:srgbClr val="C13018"/>
          </a:solidFill>
          <a:ln w="3274" cap="flat">
            <a:noFill/>
            <a:prstDash val="solid"/>
            <a:miter/>
          </a:ln>
        </p:spPr>
        <p:txBody>
          <a:bodyPr rtlCol="0" anchor="ctr"/>
          <a:lstStyle/>
          <a:p>
            <a:endParaRPr lang="zh-CN" altLang="en-US"/>
          </a:p>
        </p:txBody>
      </p:sp>
      <p:sp>
        <p:nvSpPr>
          <p:cNvPr id="327" name="任意形状 326"/>
          <p:cNvSpPr/>
          <p:nvPr/>
        </p:nvSpPr>
        <p:spPr>
          <a:xfrm>
            <a:off x="4655072" y="4236433"/>
            <a:ext cx="87382" cy="297455"/>
          </a:xfrm>
          <a:custGeom>
            <a:avLst/>
            <a:gdLst>
              <a:gd name="connsiteX0" fmla="*/ 42970 w 87382"/>
              <a:gd name="connsiteY0" fmla="*/ 297453 h 297455"/>
              <a:gd name="connsiteX1" fmla="*/ 87376 w 87382"/>
              <a:gd name="connsiteY1" fmla="*/ 254307 h 297455"/>
              <a:gd name="connsiteX2" fmla="*/ 44412 w 87382"/>
              <a:gd name="connsiteY2" fmla="*/ 210116 h 297455"/>
              <a:gd name="connsiteX3" fmla="*/ 6 w 87382"/>
              <a:gd name="connsiteY3" fmla="*/ 253262 h 297455"/>
              <a:gd name="connsiteX4" fmla="*/ 42970 w 87382"/>
              <a:gd name="connsiteY4" fmla="*/ 297453 h 297455"/>
              <a:gd name="connsiteX5" fmla="*/ 51884 w 87382"/>
              <a:gd name="connsiteY5" fmla="*/ 253881 h 297455"/>
              <a:gd name="connsiteX6" fmla="*/ 55981 w 87382"/>
              <a:gd name="connsiteY6" fmla="*/ 193 h 297455"/>
              <a:gd name="connsiteX7" fmla="*/ 39595 w 87382"/>
              <a:gd name="connsiteY7" fmla="*/ 0 h 297455"/>
              <a:gd name="connsiteX8" fmla="*/ 35498 w 87382"/>
              <a:gd name="connsiteY8" fmla="*/ 253684 h 297455"/>
              <a:gd name="connsiteX9" fmla="*/ 51884 w 87382"/>
              <a:gd name="connsiteY9" fmla="*/ 253881 h 29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82" h="297455">
                <a:moveTo>
                  <a:pt x="42970" y="297453"/>
                </a:moveTo>
                <a:cubicBezTo>
                  <a:pt x="67123" y="297741"/>
                  <a:pt x="86983" y="278425"/>
                  <a:pt x="87376" y="254307"/>
                </a:cubicBezTo>
                <a:cubicBezTo>
                  <a:pt x="87770" y="230188"/>
                  <a:pt x="68532" y="210404"/>
                  <a:pt x="44412" y="210116"/>
                </a:cubicBezTo>
                <a:cubicBezTo>
                  <a:pt x="20259" y="209827"/>
                  <a:pt x="399" y="229143"/>
                  <a:pt x="6" y="253262"/>
                </a:cubicBezTo>
                <a:cubicBezTo>
                  <a:pt x="-387" y="277380"/>
                  <a:pt x="18850" y="297164"/>
                  <a:pt x="42970" y="297453"/>
                </a:cubicBezTo>
                <a:close/>
                <a:moveTo>
                  <a:pt x="51884" y="253881"/>
                </a:moveTo>
                <a:lnTo>
                  <a:pt x="55981" y="193"/>
                </a:lnTo>
                <a:lnTo>
                  <a:pt x="39595" y="0"/>
                </a:lnTo>
                <a:lnTo>
                  <a:pt x="35498" y="253684"/>
                </a:lnTo>
                <a:lnTo>
                  <a:pt x="51884" y="253881"/>
                </a:lnTo>
                <a:close/>
              </a:path>
            </a:pathLst>
          </a:custGeom>
          <a:solidFill>
            <a:srgbClr val="C13018"/>
          </a:solidFill>
          <a:ln w="3274" cap="flat">
            <a:noFill/>
            <a:prstDash val="solid"/>
            <a:miter/>
          </a:ln>
        </p:spPr>
        <p:txBody>
          <a:bodyPr rtlCol="0" anchor="ctr"/>
          <a:lstStyle/>
          <a:p>
            <a:endParaRPr lang="zh-CN" altLang="en-US"/>
          </a:p>
        </p:txBody>
      </p:sp>
      <p:sp>
        <p:nvSpPr>
          <p:cNvPr id="328" name="任意形状 327"/>
          <p:cNvSpPr/>
          <p:nvPr/>
        </p:nvSpPr>
        <p:spPr>
          <a:xfrm>
            <a:off x="3834124" y="3998851"/>
            <a:ext cx="87391" cy="535040"/>
          </a:xfrm>
          <a:custGeom>
            <a:avLst/>
            <a:gdLst>
              <a:gd name="connsiteX0" fmla="*/ 43942 w 87391"/>
              <a:gd name="connsiteY0" fmla="*/ 535041 h 535040"/>
              <a:gd name="connsiteX1" fmla="*/ 87391 w 87391"/>
              <a:gd name="connsiteY1" fmla="*/ 491184 h 535040"/>
              <a:gd name="connsiteX2" fmla="*/ 43450 w 87391"/>
              <a:gd name="connsiteY2" fmla="*/ 447691 h 535040"/>
              <a:gd name="connsiteX3" fmla="*/ 1 w 87391"/>
              <a:gd name="connsiteY3" fmla="*/ 491547 h 535040"/>
              <a:gd name="connsiteX4" fmla="*/ 43942 w 87391"/>
              <a:gd name="connsiteY4" fmla="*/ 535041 h 535040"/>
              <a:gd name="connsiteX5" fmla="*/ 51889 w 87391"/>
              <a:gd name="connsiteY5" fmla="*/ 491331 h 535040"/>
              <a:gd name="connsiteX6" fmla="*/ 49116 w 87391"/>
              <a:gd name="connsiteY6" fmla="*/ 0 h 535040"/>
              <a:gd name="connsiteX7" fmla="*/ 32730 w 87391"/>
              <a:gd name="connsiteY7" fmla="*/ 69 h 535040"/>
              <a:gd name="connsiteX8" fmla="*/ 35503 w 87391"/>
              <a:gd name="connsiteY8" fmla="*/ 491400 h 535040"/>
              <a:gd name="connsiteX9" fmla="*/ 51889 w 87391"/>
              <a:gd name="connsiteY9" fmla="*/ 491331 h 5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1" h="535040">
                <a:moveTo>
                  <a:pt x="43942" y="535041"/>
                </a:moveTo>
                <a:cubicBezTo>
                  <a:pt x="68075" y="534939"/>
                  <a:pt x="87529" y="515302"/>
                  <a:pt x="87391" y="491184"/>
                </a:cubicBezTo>
                <a:cubicBezTo>
                  <a:pt x="87257" y="467062"/>
                  <a:pt x="67584" y="447592"/>
                  <a:pt x="43450" y="447691"/>
                </a:cubicBezTo>
                <a:cubicBezTo>
                  <a:pt x="19317" y="447792"/>
                  <a:pt x="-137" y="467426"/>
                  <a:pt x="1" y="491547"/>
                </a:cubicBezTo>
                <a:cubicBezTo>
                  <a:pt x="135" y="515669"/>
                  <a:pt x="19808" y="535139"/>
                  <a:pt x="43942" y="535041"/>
                </a:cubicBezTo>
                <a:close/>
                <a:moveTo>
                  <a:pt x="51889" y="491331"/>
                </a:moveTo>
                <a:lnTo>
                  <a:pt x="49116" y="0"/>
                </a:lnTo>
                <a:lnTo>
                  <a:pt x="32730" y="69"/>
                </a:lnTo>
                <a:lnTo>
                  <a:pt x="35503" y="491400"/>
                </a:lnTo>
                <a:lnTo>
                  <a:pt x="51889" y="491331"/>
                </a:lnTo>
                <a:close/>
              </a:path>
            </a:pathLst>
          </a:custGeom>
          <a:solidFill>
            <a:srgbClr val="C13018"/>
          </a:solidFill>
          <a:ln w="3274" cap="flat">
            <a:noFill/>
            <a:prstDash val="solid"/>
            <a:miter/>
          </a:ln>
        </p:spPr>
        <p:txBody>
          <a:bodyPr rtlCol="0" anchor="ctr"/>
          <a:lstStyle/>
          <a:p>
            <a:endParaRPr lang="zh-CN" altLang="en-US"/>
          </a:p>
        </p:txBody>
      </p:sp>
      <p:sp>
        <p:nvSpPr>
          <p:cNvPr id="329" name="任意形状 328"/>
          <p:cNvSpPr/>
          <p:nvPr/>
        </p:nvSpPr>
        <p:spPr>
          <a:xfrm>
            <a:off x="2747726" y="4022259"/>
            <a:ext cx="87390" cy="503175"/>
          </a:xfrm>
          <a:custGeom>
            <a:avLst/>
            <a:gdLst>
              <a:gd name="connsiteX0" fmla="*/ 43695 w 87390"/>
              <a:gd name="connsiteY0" fmla="*/ 503176 h 503175"/>
              <a:gd name="connsiteX1" fmla="*/ 87390 w 87390"/>
              <a:gd name="connsiteY1" fmla="*/ 459502 h 503175"/>
              <a:gd name="connsiteX2" fmla="*/ 43695 w 87390"/>
              <a:gd name="connsiteY2" fmla="*/ 415826 h 503175"/>
              <a:gd name="connsiteX3" fmla="*/ 0 w 87390"/>
              <a:gd name="connsiteY3" fmla="*/ 459502 h 503175"/>
              <a:gd name="connsiteX4" fmla="*/ 43695 w 87390"/>
              <a:gd name="connsiteY4" fmla="*/ 503176 h 503175"/>
              <a:gd name="connsiteX5" fmla="*/ 51888 w 87390"/>
              <a:gd name="connsiteY5" fmla="*/ 459502 h 503175"/>
              <a:gd name="connsiteX6" fmla="*/ 51888 w 87390"/>
              <a:gd name="connsiteY6" fmla="*/ 0 h 503175"/>
              <a:gd name="connsiteX7" fmla="*/ 35502 w 87390"/>
              <a:gd name="connsiteY7" fmla="*/ 0 h 503175"/>
              <a:gd name="connsiteX8" fmla="*/ 35502 w 87390"/>
              <a:gd name="connsiteY8" fmla="*/ 459502 h 503175"/>
              <a:gd name="connsiteX9" fmla="*/ 51888 w 87390"/>
              <a:gd name="connsiteY9" fmla="*/ 459502 h 50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503175">
                <a:moveTo>
                  <a:pt x="43695" y="503176"/>
                </a:moveTo>
                <a:cubicBezTo>
                  <a:pt x="67829" y="503176"/>
                  <a:pt x="87390" y="483620"/>
                  <a:pt x="87390" y="459502"/>
                </a:cubicBezTo>
                <a:cubicBezTo>
                  <a:pt x="87390" y="435381"/>
                  <a:pt x="67829" y="415826"/>
                  <a:pt x="43695" y="415826"/>
                </a:cubicBezTo>
                <a:cubicBezTo>
                  <a:pt x="19562" y="415826"/>
                  <a:pt x="0" y="435381"/>
                  <a:pt x="0" y="459502"/>
                </a:cubicBezTo>
                <a:cubicBezTo>
                  <a:pt x="0" y="483620"/>
                  <a:pt x="19562" y="503176"/>
                  <a:pt x="43695" y="503176"/>
                </a:cubicBezTo>
                <a:close/>
                <a:moveTo>
                  <a:pt x="51888" y="459502"/>
                </a:moveTo>
                <a:lnTo>
                  <a:pt x="51888" y="0"/>
                </a:lnTo>
                <a:lnTo>
                  <a:pt x="35502" y="0"/>
                </a:lnTo>
                <a:lnTo>
                  <a:pt x="35502" y="459502"/>
                </a:lnTo>
                <a:lnTo>
                  <a:pt x="51888" y="459502"/>
                </a:lnTo>
                <a:close/>
              </a:path>
            </a:pathLst>
          </a:custGeom>
          <a:solidFill>
            <a:srgbClr val="C13018"/>
          </a:solidFill>
          <a:ln w="3274" cap="flat">
            <a:noFill/>
            <a:prstDash val="solid"/>
            <a:miter/>
          </a:ln>
        </p:spPr>
        <p:txBody>
          <a:bodyPr rtlCol="0" anchor="ctr"/>
          <a:lstStyle/>
          <a:p>
            <a:endParaRPr lang="zh-CN" altLang="en-US"/>
          </a:p>
        </p:txBody>
      </p:sp>
      <p:sp>
        <p:nvSpPr>
          <p:cNvPr id="330" name="任意形状 329"/>
          <p:cNvSpPr/>
          <p:nvPr/>
        </p:nvSpPr>
        <p:spPr>
          <a:xfrm>
            <a:off x="1862877" y="3765728"/>
            <a:ext cx="87390" cy="1312221"/>
          </a:xfrm>
          <a:custGeom>
            <a:avLst/>
            <a:gdLst>
              <a:gd name="connsiteX0" fmla="*/ 43695 w 87390"/>
              <a:gd name="connsiteY0" fmla="*/ 1312222 h 1312221"/>
              <a:gd name="connsiteX1" fmla="*/ 87390 w 87390"/>
              <a:gd name="connsiteY1" fmla="*/ 1268558 h 1312221"/>
              <a:gd name="connsiteX2" fmla="*/ 43695 w 87390"/>
              <a:gd name="connsiteY2" fmla="*/ 1224895 h 1312221"/>
              <a:gd name="connsiteX3" fmla="*/ 0 w 87390"/>
              <a:gd name="connsiteY3" fmla="*/ 1268558 h 1312221"/>
              <a:gd name="connsiteX4" fmla="*/ 43695 w 87390"/>
              <a:gd name="connsiteY4" fmla="*/ 1312222 h 1312221"/>
              <a:gd name="connsiteX5" fmla="*/ 51888 w 87390"/>
              <a:gd name="connsiteY5" fmla="*/ 1268558 h 1312221"/>
              <a:gd name="connsiteX6" fmla="*/ 51888 w 87390"/>
              <a:gd name="connsiteY6" fmla="*/ 0 h 1312221"/>
              <a:gd name="connsiteX7" fmla="*/ 35502 w 87390"/>
              <a:gd name="connsiteY7" fmla="*/ 0 h 1312221"/>
              <a:gd name="connsiteX8" fmla="*/ 35502 w 87390"/>
              <a:gd name="connsiteY8" fmla="*/ 1268558 h 1312221"/>
              <a:gd name="connsiteX9" fmla="*/ 51888 w 87390"/>
              <a:gd name="connsiteY9" fmla="*/ 1268558 h 131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1312221">
                <a:moveTo>
                  <a:pt x="43695" y="1312222"/>
                </a:moveTo>
                <a:cubicBezTo>
                  <a:pt x="67829" y="1312222"/>
                  <a:pt x="87390" y="1292667"/>
                  <a:pt x="87390" y="1268558"/>
                </a:cubicBezTo>
                <a:cubicBezTo>
                  <a:pt x="87390" y="1244450"/>
                  <a:pt x="67829" y="1224895"/>
                  <a:pt x="43695" y="1224895"/>
                </a:cubicBezTo>
                <a:cubicBezTo>
                  <a:pt x="19562" y="1224895"/>
                  <a:pt x="0" y="1244450"/>
                  <a:pt x="0" y="1268558"/>
                </a:cubicBezTo>
                <a:cubicBezTo>
                  <a:pt x="0" y="1292667"/>
                  <a:pt x="19562" y="1312222"/>
                  <a:pt x="43695" y="1312222"/>
                </a:cubicBezTo>
                <a:close/>
                <a:moveTo>
                  <a:pt x="51888" y="1268558"/>
                </a:moveTo>
                <a:lnTo>
                  <a:pt x="51888" y="0"/>
                </a:lnTo>
                <a:lnTo>
                  <a:pt x="35502" y="0"/>
                </a:lnTo>
                <a:lnTo>
                  <a:pt x="35502" y="1268558"/>
                </a:lnTo>
                <a:lnTo>
                  <a:pt x="51888" y="1268558"/>
                </a:lnTo>
                <a:close/>
              </a:path>
            </a:pathLst>
          </a:custGeom>
          <a:solidFill>
            <a:srgbClr val="C13018"/>
          </a:solidFill>
          <a:ln w="3274" cap="flat">
            <a:noFill/>
            <a:prstDash val="solid"/>
            <a:miter/>
          </a:ln>
        </p:spPr>
        <p:txBody>
          <a:bodyPr rtlCol="0" anchor="ctr"/>
          <a:lstStyle/>
          <a:p>
            <a:endParaRPr lang="zh-CN" altLang="en-US"/>
          </a:p>
        </p:txBody>
      </p:sp>
      <p:sp>
        <p:nvSpPr>
          <p:cNvPr id="331" name="任意形状 330"/>
          <p:cNvSpPr/>
          <p:nvPr/>
        </p:nvSpPr>
        <p:spPr>
          <a:xfrm>
            <a:off x="961641" y="3951778"/>
            <a:ext cx="87392" cy="841457"/>
          </a:xfrm>
          <a:custGeom>
            <a:avLst/>
            <a:gdLst>
              <a:gd name="connsiteX0" fmla="*/ 43696 w 87392"/>
              <a:gd name="connsiteY0" fmla="*/ 841458 h 841457"/>
              <a:gd name="connsiteX1" fmla="*/ 87392 w 87392"/>
              <a:gd name="connsiteY1" fmla="*/ 797795 h 841457"/>
              <a:gd name="connsiteX2" fmla="*/ 43696 w 87392"/>
              <a:gd name="connsiteY2" fmla="*/ 754098 h 841457"/>
              <a:gd name="connsiteX3" fmla="*/ 0 w 87392"/>
              <a:gd name="connsiteY3" fmla="*/ 797795 h 841457"/>
              <a:gd name="connsiteX4" fmla="*/ 43696 w 87392"/>
              <a:gd name="connsiteY4" fmla="*/ 841458 h 841457"/>
              <a:gd name="connsiteX5" fmla="*/ 51889 w 87392"/>
              <a:gd name="connsiteY5" fmla="*/ 797795 h 841457"/>
              <a:gd name="connsiteX6" fmla="*/ 51889 w 87392"/>
              <a:gd name="connsiteY6" fmla="*/ 0 h 841457"/>
              <a:gd name="connsiteX7" fmla="*/ 35503 w 87392"/>
              <a:gd name="connsiteY7" fmla="*/ 0 h 841457"/>
              <a:gd name="connsiteX8" fmla="*/ 35503 w 87392"/>
              <a:gd name="connsiteY8" fmla="*/ 797795 h 841457"/>
              <a:gd name="connsiteX9" fmla="*/ 51889 w 87392"/>
              <a:gd name="connsiteY9" fmla="*/ 797795 h 84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2" h="841457">
                <a:moveTo>
                  <a:pt x="43696" y="841458"/>
                </a:moveTo>
                <a:cubicBezTo>
                  <a:pt x="67829" y="841458"/>
                  <a:pt x="87392" y="821903"/>
                  <a:pt x="87392" y="797795"/>
                </a:cubicBezTo>
                <a:cubicBezTo>
                  <a:pt x="87392" y="773653"/>
                  <a:pt x="67829" y="754098"/>
                  <a:pt x="43696" y="754098"/>
                </a:cubicBezTo>
                <a:cubicBezTo>
                  <a:pt x="19563" y="754098"/>
                  <a:pt x="0" y="773653"/>
                  <a:pt x="0" y="797795"/>
                </a:cubicBezTo>
                <a:cubicBezTo>
                  <a:pt x="0" y="821903"/>
                  <a:pt x="19563" y="841458"/>
                  <a:pt x="43696" y="841458"/>
                </a:cubicBezTo>
                <a:close/>
                <a:moveTo>
                  <a:pt x="51889" y="797795"/>
                </a:moveTo>
                <a:lnTo>
                  <a:pt x="51889" y="0"/>
                </a:lnTo>
                <a:lnTo>
                  <a:pt x="35503" y="0"/>
                </a:lnTo>
                <a:lnTo>
                  <a:pt x="35503" y="797795"/>
                </a:lnTo>
                <a:lnTo>
                  <a:pt x="51889" y="797795"/>
                </a:lnTo>
                <a:close/>
              </a:path>
            </a:pathLst>
          </a:custGeom>
          <a:solidFill>
            <a:srgbClr val="C13018"/>
          </a:solidFill>
          <a:ln w="3274" cap="flat">
            <a:noFill/>
            <a:prstDash val="solid"/>
            <a:miter/>
          </a:ln>
        </p:spPr>
        <p:txBody>
          <a:bodyPr rtlCol="0" anchor="ctr"/>
          <a:lstStyle/>
          <a:p>
            <a:endParaRPr lang="zh-CN" altLang="en-US"/>
          </a:p>
        </p:txBody>
      </p:sp>
      <p:pic>
        <p:nvPicPr>
          <p:cNvPr id="442" name="图形 44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7720" y="1678921"/>
            <a:ext cx="3616151" cy="1831838"/>
          </a:xfrm>
          <a:prstGeom prst="rect">
            <a:avLst/>
          </a:prstGeom>
        </p:spPr>
      </p:pic>
      <p:pic>
        <p:nvPicPr>
          <p:cNvPr id="453" name="图形 45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9203" y="1558048"/>
            <a:ext cx="5942140" cy="4007590"/>
          </a:xfrm>
          <a:prstGeom prst="rect">
            <a:avLst/>
          </a:prstGeom>
        </p:spPr>
      </p:pic>
      <p:pic>
        <p:nvPicPr>
          <p:cNvPr id="455" name="图形 45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3685" y="4228102"/>
            <a:ext cx="5355918" cy="907481"/>
          </a:xfrm>
          <a:prstGeom prst="rect">
            <a:avLst/>
          </a:prstGeom>
        </p:spPr>
      </p:pic>
      <p:pic>
        <p:nvPicPr>
          <p:cNvPr id="457" name="图形 45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4542" y="2228634"/>
            <a:ext cx="1943453" cy="3347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blinds(horizontal)">
                                      <p:cBhvr>
                                        <p:cTn id="7" dur="500"/>
                                        <p:tgtEl>
                                          <p:spTgt spid="45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checkerboard(across)">
                                      <p:cBhvr>
                                        <p:cTn id="12" dur="500"/>
                                        <p:tgtEl>
                                          <p:spTgt spid="33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checkerboard(across)">
                                      <p:cBhvr>
                                        <p:cTn id="15" dur="500"/>
                                        <p:tgtEl>
                                          <p:spTgt spid="331"/>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29"/>
                                        </p:tgtEl>
                                        <p:attrNameLst>
                                          <p:attrName>style.visibility</p:attrName>
                                        </p:attrNameLst>
                                      </p:cBhvr>
                                      <p:to>
                                        <p:strVal val="visible"/>
                                      </p:to>
                                    </p:set>
                                    <p:animEffect transition="in" filter="checkerboard(across)">
                                      <p:cBhvr>
                                        <p:cTn id="18" dur="500"/>
                                        <p:tgtEl>
                                          <p:spTgt spid="329"/>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328"/>
                                        </p:tgtEl>
                                        <p:attrNameLst>
                                          <p:attrName>style.visibility</p:attrName>
                                        </p:attrNameLst>
                                      </p:cBhvr>
                                      <p:to>
                                        <p:strVal val="visible"/>
                                      </p:to>
                                    </p:set>
                                    <p:animEffect transition="in" filter="checkerboard(across)">
                                      <p:cBhvr>
                                        <p:cTn id="21" dur="500"/>
                                        <p:tgtEl>
                                          <p:spTgt spid="328"/>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327"/>
                                        </p:tgtEl>
                                        <p:attrNameLst>
                                          <p:attrName>style.visibility</p:attrName>
                                        </p:attrNameLst>
                                      </p:cBhvr>
                                      <p:to>
                                        <p:strVal val="visible"/>
                                      </p:to>
                                    </p:set>
                                    <p:animEffect transition="in" filter="checkerboard(across)">
                                      <p:cBhvr>
                                        <p:cTn id="24" dur="500"/>
                                        <p:tgtEl>
                                          <p:spTgt spid="32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326"/>
                                        </p:tgtEl>
                                        <p:attrNameLst>
                                          <p:attrName>style.visibility</p:attrName>
                                        </p:attrNameLst>
                                      </p:cBhvr>
                                      <p:to>
                                        <p:strVal val="visible"/>
                                      </p:to>
                                    </p:set>
                                    <p:animEffect transition="in" filter="checkerboard(across)">
                                      <p:cBhvr>
                                        <p:cTn id="27" dur="500"/>
                                        <p:tgtEl>
                                          <p:spTgt spid="326"/>
                                        </p:tgtEl>
                                      </p:cBhvr>
                                    </p:animEffect>
                                  </p:childTnLst>
                                </p:cTn>
                              </p:par>
                              <p:par>
                                <p:cTn id="28" presetID="5" presetClass="entr" presetSubtype="10" fill="hold" nodeType="withEffect">
                                  <p:stCondLst>
                                    <p:cond delay="0"/>
                                  </p:stCondLst>
                                  <p:childTnLst>
                                    <p:set>
                                      <p:cBhvr>
                                        <p:cTn id="29" dur="1" fill="hold">
                                          <p:stCondLst>
                                            <p:cond delay="0"/>
                                          </p:stCondLst>
                                        </p:cTn>
                                        <p:tgtEl>
                                          <p:spTgt spid="455"/>
                                        </p:tgtEl>
                                        <p:attrNameLst>
                                          <p:attrName>style.visibility</p:attrName>
                                        </p:attrNameLst>
                                      </p:cBhvr>
                                      <p:to>
                                        <p:strVal val="visible"/>
                                      </p:to>
                                    </p:set>
                                    <p:animEffect transition="in" filter="checkerboard(across)">
                                      <p:cBhvr>
                                        <p:cTn id="30" dur="500"/>
                                        <p:tgtEl>
                                          <p:spTgt spid="455"/>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11"/>
                                        </p:tgtEl>
                                        <p:attrNameLst>
                                          <p:attrName>style.visibility</p:attrName>
                                        </p:attrNameLst>
                                      </p:cBhvr>
                                      <p:to>
                                        <p:strVal val="visible"/>
                                      </p:to>
                                    </p:set>
                                    <p:animEffect transition="in" filter="checkerboard(across)">
                                      <p:cBhvr>
                                        <p:cTn id="33" dur="500"/>
                                        <p:tgtEl>
                                          <p:spTgt spid="311"/>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325"/>
                                        </p:tgtEl>
                                        <p:attrNameLst>
                                          <p:attrName>style.visibility</p:attrName>
                                        </p:attrNameLst>
                                      </p:cBhvr>
                                      <p:to>
                                        <p:strVal val="visible"/>
                                      </p:to>
                                    </p:set>
                                    <p:animEffect transition="in" filter="checkerboard(across)">
                                      <p:cBhvr>
                                        <p:cTn id="38" dur="500"/>
                                        <p:tgtEl>
                                          <p:spTgt spid="325"/>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324"/>
                                        </p:tgtEl>
                                        <p:attrNameLst>
                                          <p:attrName>style.visibility</p:attrName>
                                        </p:attrNameLst>
                                      </p:cBhvr>
                                      <p:to>
                                        <p:strVal val="visible"/>
                                      </p:to>
                                    </p:set>
                                    <p:animEffect transition="in" filter="checkerboard(across)">
                                      <p:cBhvr>
                                        <p:cTn id="41" dur="500"/>
                                        <p:tgtEl>
                                          <p:spTgt spid="324"/>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322"/>
                                        </p:tgtEl>
                                        <p:attrNameLst>
                                          <p:attrName>style.visibility</p:attrName>
                                        </p:attrNameLst>
                                      </p:cBhvr>
                                      <p:to>
                                        <p:strVal val="visible"/>
                                      </p:to>
                                    </p:set>
                                    <p:animEffect transition="in" filter="checkerboard(across)">
                                      <p:cBhvr>
                                        <p:cTn id="44" dur="500"/>
                                        <p:tgtEl>
                                          <p:spTgt spid="322"/>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323"/>
                                        </p:tgtEl>
                                        <p:attrNameLst>
                                          <p:attrName>style.visibility</p:attrName>
                                        </p:attrNameLst>
                                      </p:cBhvr>
                                      <p:to>
                                        <p:strVal val="visible"/>
                                      </p:to>
                                    </p:set>
                                    <p:animEffect transition="in" filter="checkerboard(across)">
                                      <p:cBhvr>
                                        <p:cTn id="47" dur="500"/>
                                        <p:tgtEl>
                                          <p:spTgt spid="323"/>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309"/>
                                        </p:tgtEl>
                                        <p:attrNameLst>
                                          <p:attrName>style.visibility</p:attrName>
                                        </p:attrNameLst>
                                      </p:cBhvr>
                                      <p:to>
                                        <p:strVal val="visible"/>
                                      </p:to>
                                    </p:set>
                                    <p:animEffect transition="in" filter="checkerboard(across)">
                                      <p:cBhvr>
                                        <p:cTn id="50" dur="500"/>
                                        <p:tgtEl>
                                          <p:spTgt spid="309"/>
                                        </p:tgtEl>
                                      </p:cBhvr>
                                    </p:animEffect>
                                  </p:childTnLst>
                                </p:cTn>
                              </p:par>
                              <p:par>
                                <p:cTn id="51" presetID="5" presetClass="entr" presetSubtype="10" fill="hold" nodeType="withEffect">
                                  <p:stCondLst>
                                    <p:cond delay="0"/>
                                  </p:stCondLst>
                                  <p:childTnLst>
                                    <p:set>
                                      <p:cBhvr>
                                        <p:cTn id="52" dur="1" fill="hold">
                                          <p:stCondLst>
                                            <p:cond delay="0"/>
                                          </p:stCondLst>
                                        </p:cTn>
                                        <p:tgtEl>
                                          <p:spTgt spid="442"/>
                                        </p:tgtEl>
                                        <p:attrNameLst>
                                          <p:attrName>style.visibility</p:attrName>
                                        </p:attrNameLst>
                                      </p:cBhvr>
                                      <p:to>
                                        <p:strVal val="visible"/>
                                      </p:to>
                                    </p:set>
                                    <p:animEffect transition="in" filter="checkerboard(across)">
                                      <p:cBhvr>
                                        <p:cTn id="53" dur="500"/>
                                        <p:tgtEl>
                                          <p:spTgt spid="442"/>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321"/>
                                        </p:tgtEl>
                                        <p:attrNameLst>
                                          <p:attrName>style.visibility</p:attrName>
                                        </p:attrNameLst>
                                      </p:cBhvr>
                                      <p:to>
                                        <p:strVal val="visible"/>
                                      </p:to>
                                    </p:set>
                                    <p:animEffect transition="in" filter="checkerboard(across)">
                                      <p:cBhvr>
                                        <p:cTn id="58" dur="500"/>
                                        <p:tgtEl>
                                          <p:spTgt spid="321"/>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319"/>
                                        </p:tgtEl>
                                        <p:attrNameLst>
                                          <p:attrName>style.visibility</p:attrName>
                                        </p:attrNameLst>
                                      </p:cBhvr>
                                      <p:to>
                                        <p:strVal val="visible"/>
                                      </p:to>
                                    </p:set>
                                    <p:animEffect transition="in" filter="checkerboard(across)">
                                      <p:cBhvr>
                                        <p:cTn id="61" dur="500"/>
                                        <p:tgtEl>
                                          <p:spTgt spid="319"/>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317"/>
                                        </p:tgtEl>
                                        <p:attrNameLst>
                                          <p:attrName>style.visibility</p:attrName>
                                        </p:attrNameLst>
                                      </p:cBhvr>
                                      <p:to>
                                        <p:strVal val="visible"/>
                                      </p:to>
                                    </p:set>
                                    <p:animEffect transition="in" filter="checkerboard(across)">
                                      <p:cBhvr>
                                        <p:cTn id="64" dur="500"/>
                                        <p:tgtEl>
                                          <p:spTgt spid="317"/>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checkerboard(across)">
                                      <p:cBhvr>
                                        <p:cTn id="67" dur="500"/>
                                        <p:tgtEl>
                                          <p:spTgt spid="316"/>
                                        </p:tgtEl>
                                      </p:cBhvr>
                                    </p:animEffect>
                                  </p:childTnLst>
                                </p:cTn>
                              </p:par>
                              <p:par>
                                <p:cTn id="68" presetID="5" presetClass="entr" presetSubtype="10" fill="hold" grpId="0" nodeType="withEffect">
                                  <p:stCondLst>
                                    <p:cond delay="0"/>
                                  </p:stCondLst>
                                  <p:childTnLst>
                                    <p:set>
                                      <p:cBhvr>
                                        <p:cTn id="69" dur="1" fill="hold">
                                          <p:stCondLst>
                                            <p:cond delay="0"/>
                                          </p:stCondLst>
                                        </p:cTn>
                                        <p:tgtEl>
                                          <p:spTgt spid="318"/>
                                        </p:tgtEl>
                                        <p:attrNameLst>
                                          <p:attrName>style.visibility</p:attrName>
                                        </p:attrNameLst>
                                      </p:cBhvr>
                                      <p:to>
                                        <p:strVal val="visible"/>
                                      </p:to>
                                    </p:set>
                                    <p:animEffect transition="in" filter="checkerboard(across)">
                                      <p:cBhvr>
                                        <p:cTn id="70" dur="500"/>
                                        <p:tgtEl>
                                          <p:spTgt spid="318"/>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320"/>
                                        </p:tgtEl>
                                        <p:attrNameLst>
                                          <p:attrName>style.visibility</p:attrName>
                                        </p:attrNameLst>
                                      </p:cBhvr>
                                      <p:to>
                                        <p:strVal val="visible"/>
                                      </p:to>
                                    </p:set>
                                    <p:animEffect transition="in" filter="checkerboard(across)">
                                      <p:cBhvr>
                                        <p:cTn id="73" dur="500"/>
                                        <p:tgtEl>
                                          <p:spTgt spid="320"/>
                                        </p:tgtEl>
                                      </p:cBhvr>
                                    </p:animEffect>
                                  </p:childTnLst>
                                </p:cTn>
                              </p:par>
                              <p:par>
                                <p:cTn id="74" presetID="5" presetClass="entr" presetSubtype="10" fill="hold" nodeType="withEffect">
                                  <p:stCondLst>
                                    <p:cond delay="0"/>
                                  </p:stCondLst>
                                  <p:childTnLst>
                                    <p:set>
                                      <p:cBhvr>
                                        <p:cTn id="75" dur="1" fill="hold">
                                          <p:stCondLst>
                                            <p:cond delay="0"/>
                                          </p:stCondLst>
                                        </p:cTn>
                                        <p:tgtEl>
                                          <p:spTgt spid="453"/>
                                        </p:tgtEl>
                                        <p:attrNameLst>
                                          <p:attrName>style.visibility</p:attrName>
                                        </p:attrNameLst>
                                      </p:cBhvr>
                                      <p:to>
                                        <p:strVal val="visible"/>
                                      </p:to>
                                    </p:set>
                                    <p:animEffect transition="in" filter="checkerboard(across)">
                                      <p:cBhvr>
                                        <p:cTn id="76" dur="500"/>
                                        <p:tgtEl>
                                          <p:spTgt spid="453"/>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310"/>
                                        </p:tgtEl>
                                        <p:attrNameLst>
                                          <p:attrName>style.visibility</p:attrName>
                                        </p:attrNameLst>
                                      </p:cBhvr>
                                      <p:to>
                                        <p:strVal val="visible"/>
                                      </p:to>
                                    </p:set>
                                    <p:animEffect transition="in" filter="checkerboard(across)">
                                      <p:cBhvr>
                                        <p:cTn id="79" dur="500"/>
                                        <p:tgtEl>
                                          <p:spTgt spid="310"/>
                                        </p:tgtEl>
                                      </p:cBhvr>
                                    </p:animEffec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312"/>
                                        </p:tgtEl>
                                        <p:attrNameLst>
                                          <p:attrName>style.visibility</p:attrName>
                                        </p:attrNameLst>
                                      </p:cBhvr>
                                      <p:to>
                                        <p:strVal val="visible"/>
                                      </p:to>
                                    </p:set>
                                    <p:animEffect transition="in" filter="checkerboard(across)">
                                      <p:cBhvr>
                                        <p:cTn id="84" dur="500"/>
                                        <p:tgtEl>
                                          <p:spTgt spid="312"/>
                                        </p:tgtEl>
                                      </p:cBhvr>
                                    </p:animEffect>
                                  </p:childTnLst>
                                </p:cTn>
                              </p:par>
                              <p:par>
                                <p:cTn id="85" presetID="5" presetClass="entr" presetSubtype="10" fill="hold" grpId="0" nodeType="withEffect">
                                  <p:stCondLst>
                                    <p:cond delay="0"/>
                                  </p:stCondLst>
                                  <p:childTnLst>
                                    <p:set>
                                      <p:cBhvr>
                                        <p:cTn id="86" dur="1" fill="hold">
                                          <p:stCondLst>
                                            <p:cond delay="0"/>
                                          </p:stCondLst>
                                        </p:cTn>
                                        <p:tgtEl>
                                          <p:spTgt spid="315"/>
                                        </p:tgtEl>
                                        <p:attrNameLst>
                                          <p:attrName>style.visibility</p:attrName>
                                        </p:attrNameLst>
                                      </p:cBhvr>
                                      <p:to>
                                        <p:strVal val="visible"/>
                                      </p:to>
                                    </p:set>
                                    <p:animEffect transition="in" filter="checkerboard(across)">
                                      <p:cBhvr>
                                        <p:cTn id="87" dur="500"/>
                                        <p:tgtEl>
                                          <p:spTgt spid="315"/>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313"/>
                                        </p:tgtEl>
                                        <p:attrNameLst>
                                          <p:attrName>style.visibility</p:attrName>
                                        </p:attrNameLst>
                                      </p:cBhvr>
                                      <p:to>
                                        <p:strVal val="visible"/>
                                      </p:to>
                                    </p:set>
                                    <p:animEffect transition="in" filter="checkerboard(across)">
                                      <p:cBhvr>
                                        <p:cTn id="90" dur="500"/>
                                        <p:tgtEl>
                                          <p:spTgt spid="313"/>
                                        </p:tgtEl>
                                      </p:cBhvr>
                                    </p:animEffect>
                                  </p:childTnLst>
                                </p:cTn>
                              </p:par>
                              <p:par>
                                <p:cTn id="91" presetID="5" presetClass="entr" presetSubtype="10" fill="hold" nodeType="withEffect">
                                  <p:stCondLst>
                                    <p:cond delay="0"/>
                                  </p:stCondLst>
                                  <p:childTnLst>
                                    <p:set>
                                      <p:cBhvr>
                                        <p:cTn id="92" dur="1" fill="hold">
                                          <p:stCondLst>
                                            <p:cond delay="0"/>
                                          </p:stCondLst>
                                        </p:cTn>
                                        <p:tgtEl>
                                          <p:spTgt spid="457"/>
                                        </p:tgtEl>
                                        <p:attrNameLst>
                                          <p:attrName>style.visibility</p:attrName>
                                        </p:attrNameLst>
                                      </p:cBhvr>
                                      <p:to>
                                        <p:strVal val="visible"/>
                                      </p:to>
                                    </p:set>
                                    <p:animEffect transition="in" filter="checkerboard(across)">
                                      <p:cBhvr>
                                        <p:cTn id="93" dur="500"/>
                                        <p:tgtEl>
                                          <p:spTgt spid="457"/>
                                        </p:tgtEl>
                                      </p:cBhvr>
                                    </p:animEffect>
                                  </p:childTnLst>
                                </p:cTn>
                              </p:par>
                              <p:par>
                                <p:cTn id="94" presetID="5" presetClass="entr" presetSubtype="10" fill="hold" grpId="0" nodeType="withEffect">
                                  <p:stCondLst>
                                    <p:cond delay="0"/>
                                  </p:stCondLst>
                                  <p:childTnLst>
                                    <p:set>
                                      <p:cBhvr>
                                        <p:cTn id="95" dur="1" fill="hold">
                                          <p:stCondLst>
                                            <p:cond delay="0"/>
                                          </p:stCondLst>
                                        </p:cTn>
                                        <p:tgtEl>
                                          <p:spTgt spid="314"/>
                                        </p:tgtEl>
                                        <p:attrNameLst>
                                          <p:attrName>style.visibility</p:attrName>
                                        </p:attrNameLst>
                                      </p:cBhvr>
                                      <p:to>
                                        <p:strVal val="visible"/>
                                      </p:to>
                                    </p:set>
                                    <p:animEffect transition="in" filter="checkerboard(across)">
                                      <p:cBhvr>
                                        <p:cTn id="96"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bldLvl="3" animBg="1" autoUpdateAnimBg="0"/>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0D5BEC-49F8-81C6-4595-7BA4A87ABFA5}"/>
              </a:ext>
            </a:extLst>
          </p:cNvPr>
          <p:cNvSpPr>
            <a:spLocks noGrp="1"/>
          </p:cNvSpPr>
          <p:nvPr>
            <p:ph type="sldNum" sz="quarter" idx="12"/>
          </p:nvPr>
        </p:nvSpPr>
        <p:spPr/>
        <p:txBody>
          <a:bodyPr/>
          <a:lstStyle/>
          <a:p>
            <a:pPr algn="r"/>
            <a:fld id="{1A555381-9BA3-9543-9FC3-0B4BD9DA0727}" type="slidenum">
              <a:rPr kumimoji="1" lang="zh-CN" altLang="en-US" smtClean="0"/>
              <a:pPr algn="r"/>
              <a:t>79</a:t>
            </a:fld>
            <a:endParaRPr kumimoji="1" lang="zh-CN" altLang="en-US"/>
          </a:p>
        </p:txBody>
      </p:sp>
      <p:pic>
        <p:nvPicPr>
          <p:cNvPr id="4" name="dashboard_generation">
            <a:hlinkClick r:id="" action="ppaction://media"/>
            <a:extLst>
              <a:ext uri="{FF2B5EF4-FFF2-40B4-BE49-F238E27FC236}">
                <a16:creationId xmlns:a16="http://schemas.microsoft.com/office/drawing/2014/main" id="{CFA6D8E1-A763-4051-254A-9B8CD4AD2A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30188"/>
            <a:ext cx="12192000" cy="6172200"/>
          </a:xfrm>
          <a:prstGeom prst="rect">
            <a:avLst/>
          </a:prstGeom>
        </p:spPr>
      </p:pic>
    </p:spTree>
    <p:extLst>
      <p:ext uri="{BB962C8B-B14F-4D97-AF65-F5344CB8AC3E}">
        <p14:creationId xmlns:p14="http://schemas.microsoft.com/office/powerpoint/2010/main" val="94923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B1C020-F7AE-A0BA-9EFF-98575B053E84}"/>
              </a:ext>
            </a:extLst>
          </p:cNvPr>
          <p:cNvSpPr>
            <a:spLocks noGrp="1"/>
          </p:cNvSpPr>
          <p:nvPr>
            <p:ph type="sldNum" sz="quarter" idx="12"/>
          </p:nvPr>
        </p:nvSpPr>
        <p:spPr/>
        <p:txBody>
          <a:bodyPr/>
          <a:lstStyle/>
          <a:p>
            <a:pPr algn="r"/>
            <a:fld id="{1A555381-9BA3-9543-9FC3-0B4BD9DA0727}" type="slidenum">
              <a:rPr kumimoji="1" lang="zh-CN" altLang="en-US" smtClean="0"/>
              <a:pPr algn="r"/>
              <a:t>80</a:t>
            </a:fld>
            <a:endParaRPr kumimoji="1" lang="zh-CN" altLang="en-US"/>
          </a:p>
        </p:txBody>
      </p:sp>
      <p:pic>
        <p:nvPicPr>
          <p:cNvPr id="1025" name="Picture 1">
            <a:extLst>
              <a:ext uri="{FF2B5EF4-FFF2-40B4-BE49-F238E27FC236}">
                <a16:creationId xmlns:a16="http://schemas.microsoft.com/office/drawing/2014/main" id="{27446B50-FC0F-2077-3451-81172C5CA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94" y="90487"/>
            <a:ext cx="10096411" cy="63456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EC63EB-1078-14BD-4264-74E68AF21FD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CEC18DA0-1181-CD2F-B7A7-C01C6AE4FBC3}"/>
              </a:ext>
            </a:extLst>
          </p:cNvPr>
          <p:cNvSpPr txBox="1"/>
          <p:nvPr/>
        </p:nvSpPr>
        <p:spPr>
          <a:xfrm>
            <a:off x="3160059" y="6438973"/>
            <a:ext cx="6985890" cy="369332"/>
          </a:xfrm>
          <a:prstGeom prst="rect">
            <a:avLst/>
          </a:prstGeom>
          <a:noFill/>
        </p:spPr>
        <p:txBody>
          <a:bodyPr wrap="square">
            <a:spAutoFit/>
          </a:bodyPr>
          <a:lstStyle/>
          <a:p>
            <a:pPr algn="ctr"/>
            <a:r>
              <a:rPr lang="zh-CN" altLang="en-US" b="1" dirty="0">
                <a:latin typeface="Avenir Next" panose="020B0503020202020204" pitchFamily="34" charset="0"/>
                <a:hlinkClick r:id="rId4"/>
              </a:rPr>
              <a:t>https://github.com/HKUSTDial/awesome-data-agents</a:t>
            </a:r>
            <a:endParaRPr lang="en-US" altLang="zh-CN" b="1" dirty="0">
              <a:latin typeface="Avenir Next" panose="020B0503020202020204" pitchFamily="34" charset="0"/>
            </a:endParaRPr>
          </a:p>
        </p:txBody>
      </p:sp>
    </p:spTree>
    <p:extLst>
      <p:ext uri="{BB962C8B-B14F-4D97-AF65-F5344CB8AC3E}">
        <p14:creationId xmlns:p14="http://schemas.microsoft.com/office/powerpoint/2010/main" val="3011051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06839-7682-B52B-DF17-CD3AB3DE900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879A8B4-CA97-4DB9-43DC-60B92895417A}"/>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81</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ECFA98B0-259A-423D-10C8-D5EC8F0AF3DB}"/>
              </a:ext>
            </a:extLst>
          </p:cNvPr>
          <p:cNvGraphicFramePr/>
          <p:nvPr>
            <p:extLst>
              <p:ext uri="{D42A27DB-BD31-4B8C-83A1-F6EECF244321}">
                <p14:modId xmlns:p14="http://schemas.microsoft.com/office/powerpoint/2010/main" val="3158490959"/>
              </p:ext>
            </p:extLst>
          </p:nvPr>
        </p:nvGraphicFramePr>
        <p:xfrm>
          <a:off x="-1447862" y="1748698"/>
          <a:ext cx="15130800" cy="4754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E4411A17-B6E4-312A-B3C4-163FB42E0F31}"/>
              </a:ext>
            </a:extLst>
          </p:cNvPr>
          <p:cNvGrpSpPr/>
          <p:nvPr/>
        </p:nvGrpSpPr>
        <p:grpSpPr>
          <a:xfrm>
            <a:off x="4684334" y="791488"/>
            <a:ext cx="2823331" cy="504171"/>
            <a:chOff x="0" y="2838498"/>
            <a:chExt cx="2823331" cy="504171"/>
          </a:xfrm>
        </p:grpSpPr>
        <p:sp>
          <p:nvSpPr>
            <p:cNvPr id="3" name="圆角矩形 2">
              <a:extLst>
                <a:ext uri="{FF2B5EF4-FFF2-40B4-BE49-F238E27FC236}">
                  <a16:creationId xmlns:a16="http://schemas.microsoft.com/office/drawing/2014/main" id="{189B9C63-A505-7DE7-DB21-1688DB5F7ADF}"/>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77387535-8ADB-F02B-C162-328C32B2F5BC}"/>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Data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2B990FB6-B9AD-F458-5777-FE1D04E1BBD9}"/>
              </a:ext>
            </a:extLst>
          </p:cNvPr>
          <p:cNvSpPr/>
          <p:nvPr/>
        </p:nvSpPr>
        <p:spPr>
          <a:xfrm rot="16200000">
            <a:off x="5865453" y="-2675034"/>
            <a:ext cx="504170" cy="8299175"/>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A5AB5925-80E5-ECDD-D7C0-8D601CB3B70F}"/>
              </a:ext>
            </a:extLst>
          </p:cNvPr>
          <p:cNvSpPr txBox="1"/>
          <p:nvPr/>
        </p:nvSpPr>
        <p:spPr>
          <a:xfrm>
            <a:off x="2069065" y="6450536"/>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34092D98-C1D4-471C-63DA-2724F287EC2B}"/>
              </a:ext>
            </a:extLst>
          </p:cNvPr>
          <p:cNvSpPr txBox="1"/>
          <p:nvPr/>
        </p:nvSpPr>
        <p:spPr>
          <a:xfrm>
            <a:off x="4021677" y="5635532"/>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40267BD9-BC9A-931A-0A19-DE6DC6876435}"/>
              </a:ext>
            </a:extLst>
          </p:cNvPr>
          <p:cNvSpPr txBox="1"/>
          <p:nvPr/>
        </p:nvSpPr>
        <p:spPr>
          <a:xfrm>
            <a:off x="7827015" y="6450536"/>
            <a:ext cx="415498" cy="369332"/>
          </a:xfrm>
          <a:prstGeom prst="rect">
            <a:avLst/>
          </a:prstGeom>
          <a:noFill/>
        </p:spPr>
        <p:txBody>
          <a:bodyPr wrap="squar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6" name="标题 7">
            <a:extLst>
              <a:ext uri="{FF2B5EF4-FFF2-40B4-BE49-F238E27FC236}">
                <a16:creationId xmlns:a16="http://schemas.microsoft.com/office/drawing/2014/main" id="{08FFFBAC-B5A0-9709-5756-2D9758E50F38}"/>
              </a:ext>
            </a:extLst>
          </p:cNvPr>
          <p:cNvSpPr>
            <a:spLocks noGrp="1"/>
          </p:cNvSpPr>
          <p:nvPr>
            <p:ph type="title"/>
          </p:nvPr>
        </p:nvSpPr>
        <p:spPr>
          <a:xfrm>
            <a:off x="0" y="15240"/>
            <a:ext cx="12192000" cy="1010407"/>
          </a:xfrm>
        </p:spPr>
        <p:txBody>
          <a:bodyPr>
            <a:normAutofit fontScale="90000"/>
          </a:bodyPr>
          <a:lstStyle/>
          <a:p>
            <a:pPr algn="ctr"/>
            <a:r>
              <a:rPr kumimoji="1" lang="en-US" altLang="zh-CN" dirty="0">
                <a:latin typeface="Avenir Next" panose="020B0503020202020204" pitchFamily="34" charset="0"/>
                <a:cs typeface="Times New Roman" panose="02020503050405090304" pitchFamily="18" charset="0"/>
                <a:sym typeface="Times New Roman" panose="02020503050405090304" pitchFamily="18" charset="0"/>
              </a:rPr>
              <a:t>Opportunities for Data Agents: Five Key Aspects</a:t>
            </a:r>
            <a:endParaRPr kumimoji="1" lang="zh-CN" altLang="en-US" dirty="0">
              <a:latin typeface="Avenir Next" panose="020B0503020202020204" pitchFamily="34" charset="0"/>
              <a:cs typeface="Times New Roman" panose="02020503050405090304" pitchFamily="18" charset="0"/>
            </a:endParaRPr>
          </a:p>
        </p:txBody>
      </p:sp>
      <p:sp>
        <p:nvSpPr>
          <p:cNvPr id="8" name="文本框 7">
            <a:extLst>
              <a:ext uri="{FF2B5EF4-FFF2-40B4-BE49-F238E27FC236}">
                <a16:creationId xmlns:a16="http://schemas.microsoft.com/office/drawing/2014/main" id="{CB3046C9-6120-0F17-BD0D-F9A03CC9ACAD}"/>
              </a:ext>
            </a:extLst>
          </p:cNvPr>
          <p:cNvSpPr txBox="1"/>
          <p:nvPr/>
        </p:nvSpPr>
        <p:spPr>
          <a:xfrm>
            <a:off x="5909789" y="4884549"/>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1" name="文本框 10">
            <a:extLst>
              <a:ext uri="{FF2B5EF4-FFF2-40B4-BE49-F238E27FC236}">
                <a16:creationId xmlns:a16="http://schemas.microsoft.com/office/drawing/2014/main" id="{29ACB8EB-EE2E-84B4-3838-45544871F33F}"/>
              </a:ext>
            </a:extLst>
          </p:cNvPr>
          <p:cNvSpPr txBox="1"/>
          <p:nvPr/>
        </p:nvSpPr>
        <p:spPr>
          <a:xfrm>
            <a:off x="10059377" y="6502890"/>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Tree>
    <p:extLst>
      <p:ext uri="{BB962C8B-B14F-4D97-AF65-F5344CB8AC3E}">
        <p14:creationId xmlns:p14="http://schemas.microsoft.com/office/powerpoint/2010/main" val="25817380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E2307-55ED-1CFF-AC5D-29629F5FFC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747CCD5-2A48-881B-B979-E32F082E687A}"/>
              </a:ext>
            </a:extLst>
          </p:cNvPr>
          <p:cNvSpPr>
            <a:spLocks noGrp="1"/>
          </p:cNvSpPr>
          <p:nvPr>
            <p:ph type="title"/>
          </p:nvPr>
        </p:nvSpPr>
        <p:spPr/>
        <p:txBody>
          <a:bodyPr/>
          <a:lstStyle/>
          <a:p>
            <a:r>
              <a:rPr kumimoji="1" lang="en-US" altLang="zh-CN" dirty="0">
                <a:latin typeface="Avenir Next" panose="020B0503020202020204" pitchFamily="34" charset="0"/>
              </a:rPr>
              <a:t>From NL2SQL Agents to Data Agents</a:t>
            </a:r>
            <a:endParaRPr kumimoji="1" lang="zh-CN" altLang="en-US" dirty="0">
              <a:highlight>
                <a:srgbClr val="FFFF00"/>
              </a:highlight>
              <a:latin typeface="Avenir Next" panose="020B0503020202020204" pitchFamily="34" charset="0"/>
            </a:endParaRPr>
          </a:p>
        </p:txBody>
      </p:sp>
      <p:sp>
        <p:nvSpPr>
          <p:cNvPr id="3" name="内容占位符 2">
            <a:extLst>
              <a:ext uri="{FF2B5EF4-FFF2-40B4-BE49-F238E27FC236}">
                <a16:creationId xmlns:a16="http://schemas.microsoft.com/office/drawing/2014/main" id="{3677A658-50C9-59D3-BC2C-D99DB9355AA1}"/>
              </a:ext>
            </a:extLst>
          </p:cNvPr>
          <p:cNvSpPr>
            <a:spLocks noGrp="1"/>
          </p:cNvSpPr>
          <p:nvPr>
            <p:ph idx="1"/>
          </p:nvPr>
        </p:nvSpPr>
        <p:spPr>
          <a:xfrm>
            <a:off x="589280" y="1441094"/>
            <a:ext cx="11516581" cy="4735869"/>
          </a:xfrm>
        </p:spPr>
        <p:txBody>
          <a:bodyPr>
            <a:noAutofit/>
          </a:bodyPr>
          <a:lstStyle/>
          <a:p>
            <a:pPr>
              <a:lnSpc>
                <a:spcPct val="100000"/>
              </a:lnSpc>
            </a:pPr>
            <a:r>
              <a:rPr lang="en" altLang="zh-CN" sz="2400" b="1" dirty="0">
                <a:latin typeface="Avenir Next" panose="020B0503020202020204" pitchFamily="34" charset="0"/>
              </a:rPr>
              <a:t>Cross‑DB &amp; heterogeneous orchestration</a:t>
            </a:r>
          </a:p>
          <a:p>
            <a:pPr lvl="1">
              <a:lnSpc>
                <a:spcPct val="100000"/>
              </a:lnSpc>
            </a:pPr>
            <a:r>
              <a:rPr lang="en" altLang="zh-CN" sz="2200" dirty="0">
                <a:latin typeface="Avenir Next" panose="020B0503020202020204" pitchFamily="34" charset="0"/>
              </a:rPr>
              <a:t>Plan over multiple stores/APIs with join‑path inference and result fusion; measure success beyond single‑DB EM</a:t>
            </a:r>
          </a:p>
          <a:p>
            <a:pPr>
              <a:lnSpc>
                <a:spcPct val="100000"/>
              </a:lnSpc>
            </a:pPr>
            <a:r>
              <a:rPr lang="en" altLang="zh-CN" sz="2400" b="1" dirty="0">
                <a:latin typeface="Avenir Next" panose="020B0503020202020204" pitchFamily="34" charset="0"/>
              </a:rPr>
              <a:t>Semantic operator layer</a:t>
            </a:r>
          </a:p>
          <a:p>
            <a:pPr lvl="1">
              <a:lnSpc>
                <a:spcPct val="100000"/>
              </a:lnSpc>
            </a:pPr>
            <a:r>
              <a:rPr lang="en" altLang="zh-CN" sz="2200" dirty="0">
                <a:latin typeface="Avenir Next" panose="020B0503020202020204" pitchFamily="34" charset="0"/>
              </a:rPr>
              <a:t>Lift from raw SQL to semantic operators that unify tabular, text, image, and report generation tasks—support </a:t>
            </a:r>
            <a:r>
              <a:rPr lang="en" altLang="zh-CN" sz="2200" i="1" dirty="0">
                <a:latin typeface="Avenir Next" panose="020B0503020202020204" pitchFamily="34" charset="0"/>
              </a:rPr>
              <a:t>table</a:t>
            </a:r>
            <a:r>
              <a:rPr lang="en-US" altLang="zh-CN" sz="2200" i="1" dirty="0">
                <a:latin typeface="Avenir Next" panose="020B0503020202020204" pitchFamily="34" charset="0"/>
                <a:sym typeface="Wingdings" pitchFamily="2" charset="2"/>
              </a:rPr>
              <a:t> </a:t>
            </a:r>
            <a:r>
              <a:rPr lang="en" altLang="zh-CN" sz="2200" i="1" dirty="0">
                <a:latin typeface="Avenir Next" panose="020B0503020202020204" pitchFamily="34" charset="0"/>
              </a:rPr>
              <a:t>viz</a:t>
            </a:r>
            <a:r>
              <a:rPr lang="en" altLang="zh-CN" sz="2200" i="1" dirty="0">
                <a:latin typeface="Avenir Next" panose="020B0503020202020204" pitchFamily="34" charset="0"/>
                <a:sym typeface="Wingdings" pitchFamily="2" charset="2"/>
              </a:rPr>
              <a:t> </a:t>
            </a:r>
            <a:r>
              <a:rPr lang="en" altLang="zh-CN" sz="2200" i="1" dirty="0">
                <a:latin typeface="Avenir Next" panose="020B0503020202020204" pitchFamily="34" charset="0"/>
              </a:rPr>
              <a:t>insight report/video</a:t>
            </a:r>
            <a:r>
              <a:rPr lang="en" altLang="zh-CN" sz="2200" dirty="0">
                <a:latin typeface="Avenir Next" panose="020B0503020202020204" pitchFamily="34" charset="0"/>
              </a:rPr>
              <a:t> workflows</a:t>
            </a:r>
          </a:p>
          <a:p>
            <a:pPr>
              <a:lnSpc>
                <a:spcPct val="100000"/>
              </a:lnSpc>
            </a:pPr>
            <a:r>
              <a:rPr lang="en" altLang="zh-CN" sz="2400" b="1" dirty="0">
                <a:latin typeface="Avenir Next" panose="020B0503020202020204" pitchFamily="34" charset="0"/>
              </a:rPr>
              <a:t>Meta‑planning &amp; reflection</a:t>
            </a:r>
          </a:p>
          <a:p>
            <a:pPr lvl="1">
              <a:lnSpc>
                <a:spcPct val="100000"/>
              </a:lnSpc>
            </a:pPr>
            <a:r>
              <a:rPr lang="en" altLang="zh-CN" sz="2200" dirty="0">
                <a:latin typeface="Avenir Next" panose="020B0503020202020204" pitchFamily="34" charset="0"/>
              </a:rPr>
              <a:t>A </a:t>
            </a:r>
            <a:r>
              <a:rPr lang="en" altLang="zh-CN" sz="2200" b="1" dirty="0">
                <a:latin typeface="Avenir Next" panose="020B0503020202020204" pitchFamily="34" charset="0"/>
              </a:rPr>
              <a:t>meta‑agent</a:t>
            </a:r>
            <a:r>
              <a:rPr lang="en" altLang="zh-CN" sz="2200" dirty="0">
                <a:latin typeface="Avenir Next" panose="020B0503020202020204" pitchFamily="34" charset="0"/>
              </a:rPr>
              <a:t> that decomposes tasks, schedules tools/agents, and reflects with feedback loops </a:t>
            </a:r>
          </a:p>
          <a:p>
            <a:r>
              <a:rPr lang="en" altLang="zh-CN" sz="2400" b="1" dirty="0">
                <a:latin typeface="Avenir Next" panose="020B0503020202020204" pitchFamily="34" charset="0"/>
              </a:rPr>
              <a:t>Memory &amp; Semantic Catalog</a:t>
            </a:r>
            <a:endParaRPr lang="en-US" altLang="zh-CN" sz="2400" b="1" dirty="0">
              <a:latin typeface="Avenir Next" panose="020B0503020202020204" pitchFamily="34" charset="0"/>
            </a:endParaRPr>
          </a:p>
          <a:p>
            <a:pPr lvl="1"/>
            <a:r>
              <a:rPr lang="en" altLang="zh-CN" sz="2200" dirty="0">
                <a:latin typeface="Avenir Next" panose="020B0503020202020204" pitchFamily="34" charset="0"/>
              </a:rPr>
              <a:t>Unified task-specific+ long‑term memory; </a:t>
            </a:r>
          </a:p>
          <a:p>
            <a:pPr lvl="1"/>
            <a:r>
              <a:rPr lang="en" altLang="zh-CN" sz="2200" dirty="0">
                <a:latin typeface="Avenir Next" panose="020B0503020202020204" pitchFamily="34" charset="0"/>
              </a:rPr>
              <a:t>Auto‑induce units, constraints, keys, value normalizations, synonyms, KPI definitions, policies, lineage from DDL/docs/logs/queries; </a:t>
            </a:r>
          </a:p>
        </p:txBody>
      </p:sp>
      <p:sp>
        <p:nvSpPr>
          <p:cNvPr id="4" name="灯片编号占位符 3">
            <a:extLst>
              <a:ext uri="{FF2B5EF4-FFF2-40B4-BE49-F238E27FC236}">
                <a16:creationId xmlns:a16="http://schemas.microsoft.com/office/drawing/2014/main" id="{F8048765-456F-0408-DCFE-D51D5081D910}"/>
              </a:ext>
            </a:extLst>
          </p:cNvPr>
          <p:cNvSpPr>
            <a:spLocks noGrp="1"/>
          </p:cNvSpPr>
          <p:nvPr>
            <p:ph type="sldNum" sz="quarter" idx="12"/>
          </p:nvPr>
        </p:nvSpPr>
        <p:spPr>
          <a:xfrm>
            <a:off x="10635449" y="6402388"/>
            <a:ext cx="1363810" cy="365125"/>
          </a:xfrm>
        </p:spPr>
        <p:txBody>
          <a:bodyPr/>
          <a:lstStyle/>
          <a:p>
            <a:fld id="{1A555381-9BA3-9543-9FC3-0B4BD9DA0727}" type="slidenum">
              <a:rPr kumimoji="1" lang="zh-CN" altLang="en-US" smtClean="0">
                <a:latin typeface="Avenir Next" panose="020B0503020202020204" pitchFamily="34" charset="0"/>
              </a:rPr>
              <a:pPr/>
              <a:t>82</a:t>
            </a:fld>
            <a:endParaRPr kumimoji="1" lang="zh-CN" altLang="en-US" dirty="0">
              <a:latin typeface="Avenir Next" panose="020B0503020202020204" pitchFamily="34" charset="0"/>
            </a:endParaRPr>
          </a:p>
        </p:txBody>
      </p:sp>
      <p:sp>
        <p:nvSpPr>
          <p:cNvPr id="6" name="文本框 5">
            <a:extLst>
              <a:ext uri="{FF2B5EF4-FFF2-40B4-BE49-F238E27FC236}">
                <a16:creationId xmlns:a16="http://schemas.microsoft.com/office/drawing/2014/main" id="{E99113EC-6F16-F446-332C-90BF904B7BFE}"/>
              </a:ext>
            </a:extLst>
          </p:cNvPr>
          <p:cNvSpPr txBox="1"/>
          <p:nvPr/>
        </p:nvSpPr>
        <p:spPr>
          <a:xfrm>
            <a:off x="2258446" y="6444347"/>
            <a:ext cx="7362632" cy="369332"/>
          </a:xfrm>
          <a:prstGeom prst="rect">
            <a:avLst/>
          </a:prstGeom>
          <a:noFill/>
        </p:spPr>
        <p:txBody>
          <a:bodyPr wrap="square">
            <a:spAutoFit/>
          </a:bodyPr>
          <a:lstStyle/>
          <a:p>
            <a:pPr algn="ctr"/>
            <a:r>
              <a:rPr lang="zh-CN" altLang="en-US" b="1" dirty="0">
                <a:latin typeface="Avenir Next" panose="020B0503020202020204" pitchFamily="34" charset="0"/>
                <a:hlinkClick r:id="rId3"/>
              </a:rPr>
              <a:t>https://github.com/HKUSTDial/awesome-data-agents</a:t>
            </a:r>
            <a:endParaRPr lang="en-US" altLang="zh-CN" b="1" dirty="0">
              <a:latin typeface="Avenir Next" panose="020B0503020202020204" pitchFamily="34" charset="0"/>
            </a:endParaRPr>
          </a:p>
        </p:txBody>
      </p:sp>
    </p:spTree>
    <p:extLst>
      <p:ext uri="{BB962C8B-B14F-4D97-AF65-F5344CB8AC3E}">
        <p14:creationId xmlns:p14="http://schemas.microsoft.com/office/powerpoint/2010/main" val="415390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8206" y="5439786"/>
            <a:ext cx="4830417" cy="1107996"/>
          </a:xfrm>
          <a:prstGeom prst="rect">
            <a:avLst/>
          </a:prstGeom>
          <a:noFill/>
        </p:spPr>
        <p:txBody>
          <a:bodyPr wrap="square">
            <a:spAutoFit/>
          </a:bodyPr>
          <a:lstStyle/>
          <a:p>
            <a:pPr algn="ctr"/>
            <a:r>
              <a:rPr lang="en-GB" altLang="zh-CN" sz="6600" b="1" dirty="0">
                <a:solidFill>
                  <a:srgbClr val="0070C0"/>
                </a:solidFill>
                <a:latin typeface="Avenir Next" panose="020B0503020202020204" pitchFamily="34" charset="0"/>
                <a:cs typeface="Arial" panose="020B0604020202090204" pitchFamily="34" charset="0"/>
              </a:rPr>
              <a:t>T</a:t>
            </a:r>
            <a:r>
              <a:rPr lang="en-GB" altLang="zh-CN" sz="6600" b="1" dirty="0">
                <a:solidFill>
                  <a:srgbClr val="FF0000"/>
                </a:solidFill>
                <a:latin typeface="Avenir Next" panose="020B0503020202020204" pitchFamily="34" charset="0"/>
                <a:cs typeface="Arial" panose="020B0604020202090204" pitchFamily="34" charset="0"/>
              </a:rPr>
              <a:t>h</a:t>
            </a:r>
            <a:r>
              <a:rPr lang="en-GB" altLang="zh-CN" sz="6600" b="1" dirty="0">
                <a:solidFill>
                  <a:schemeClr val="accent4">
                    <a:lumMod val="75000"/>
                  </a:schemeClr>
                </a:solidFill>
                <a:latin typeface="Avenir Next" panose="020B0503020202020204" pitchFamily="34" charset="0"/>
                <a:cs typeface="Arial" panose="020B0604020202090204" pitchFamily="34" charset="0"/>
              </a:rPr>
              <a:t>a</a:t>
            </a:r>
            <a:r>
              <a:rPr lang="en-GB" altLang="zh-CN" sz="6600" b="1" dirty="0">
                <a:solidFill>
                  <a:srgbClr val="0070C0"/>
                </a:solidFill>
                <a:latin typeface="Avenir Next" panose="020B0503020202020204" pitchFamily="34" charset="0"/>
                <a:cs typeface="Arial" panose="020B0604020202090204" pitchFamily="34" charset="0"/>
              </a:rPr>
              <a:t>n</a:t>
            </a:r>
            <a:r>
              <a:rPr lang="en-GB" altLang="zh-CN" sz="6600" b="1" dirty="0">
                <a:solidFill>
                  <a:srgbClr val="00B050"/>
                </a:solidFill>
                <a:latin typeface="Avenir Next" panose="020B0503020202020204" pitchFamily="34" charset="0"/>
                <a:cs typeface="Arial" panose="020B0604020202090204" pitchFamily="34" charset="0"/>
              </a:rPr>
              <a:t>k</a:t>
            </a:r>
            <a:r>
              <a:rPr lang="en-GB" altLang="zh-CN" sz="6600" b="1" dirty="0">
                <a:solidFill>
                  <a:schemeClr val="accent4">
                    <a:lumMod val="75000"/>
                  </a:schemeClr>
                </a:solidFill>
                <a:latin typeface="Avenir Next" panose="020B0503020202020204" pitchFamily="34" charset="0"/>
                <a:cs typeface="Arial" panose="020B0604020202090204" pitchFamily="34" charset="0"/>
              </a:rPr>
              <a:t>s</a:t>
            </a:r>
            <a:r>
              <a:rPr lang="en-US" altLang="zh-CN" sz="6600" b="1" dirty="0">
                <a:solidFill>
                  <a:srgbClr val="C00000"/>
                </a:solidFill>
                <a:latin typeface="Avenir Next" panose="020B0503020202020204" pitchFamily="34" charset="0"/>
                <a:cs typeface="Arial" panose="020B0604020202090204" pitchFamily="34" charset="0"/>
              </a:rPr>
              <a:t>!</a:t>
            </a:r>
            <a:endParaRPr lang="zh-CN" altLang="en-US" sz="6000" b="1" dirty="0">
              <a:solidFill>
                <a:srgbClr val="C00000"/>
              </a:solidFill>
              <a:latin typeface="Avenir Next" panose="020B0503020202020204" pitchFamily="34" charset="0"/>
              <a:cs typeface="Arial" panose="020B0604020202090204" pitchFamily="34" charset="0"/>
            </a:endParaRPr>
          </a:p>
        </p:txBody>
      </p:sp>
      <p:sp>
        <p:nvSpPr>
          <p:cNvPr id="7" name="副标题 2"/>
          <p:cNvSpPr>
            <a:spLocks noGrp="1"/>
          </p:cNvSpPr>
          <p:nvPr>
            <p:ph type="subTitle" idx="1"/>
          </p:nvPr>
        </p:nvSpPr>
        <p:spPr>
          <a:xfrm>
            <a:off x="4963523" y="5259343"/>
            <a:ext cx="7836857" cy="1107996"/>
          </a:xfrm>
        </p:spPr>
        <p:txBody>
          <a:bodyPr>
            <a:noAutofit/>
          </a:bodyPr>
          <a:lstStyle/>
          <a:p>
            <a:pPr algn="ctr"/>
            <a:r>
              <a:rPr kumimoji="1" lang="en-US" altLang="zh-CN" dirty="0">
                <a:solidFill>
                  <a:schemeClr val="tx1"/>
                </a:solidFill>
                <a:latin typeface="Avenir Next" panose="020B0503020202020204" pitchFamily="34" charset="0"/>
                <a:ea typeface="SimHei" panose="02010609060101010101" pitchFamily="49" charset="-122"/>
                <a:hlinkClick r:id="rId2">
                  <a:extLst>
                    <a:ext uri="{A12FA001-AC4F-418D-AE19-62706E023703}">
                      <ahyp:hlinkClr xmlns:ahyp="http://schemas.microsoft.com/office/drawing/2018/hyperlinkcolor" val="tx"/>
                    </a:ext>
                  </a:extLst>
                </a:hlinkClick>
              </a:rPr>
              <a:t>https://github.com/HKUSTDial/NL2SQL_Handbook</a:t>
            </a:r>
            <a:endParaRPr kumimoji="1" lang="en-US" altLang="zh-CN" dirty="0">
              <a:solidFill>
                <a:schemeClr val="tx1"/>
              </a:solidFill>
              <a:latin typeface="Avenir Next" panose="020B0503020202020204" pitchFamily="34" charset="0"/>
              <a:ea typeface="SimHei" panose="02010609060101010101" pitchFamily="49" charset="-122"/>
            </a:endParaRPr>
          </a:p>
          <a:p>
            <a:pPr algn="ctr"/>
            <a:r>
              <a:rPr kumimoji="1" lang="en-US" altLang="zh-CN" dirty="0">
                <a:solidFill>
                  <a:schemeClr val="tx1"/>
                </a:solidFill>
                <a:latin typeface="Avenir Next" panose="020B0503020202020204" pitchFamily="34" charset="0"/>
                <a:ea typeface="SimHei" panose="02010609060101010101" pitchFamily="49" charset="-122"/>
                <a:hlinkClick r:id="rId3">
                  <a:extLst>
                    <a:ext uri="{A12FA001-AC4F-418D-AE19-62706E023703}">
                      <ahyp:hlinkClr xmlns:ahyp="http://schemas.microsoft.com/office/drawing/2018/hyperlinkcolor" val="tx"/>
                    </a:ext>
                  </a:extLst>
                </a:hlinkClick>
              </a:rPr>
              <a:t>https://github.com/HKUSTDial/awesome-data-agents</a:t>
            </a:r>
          </a:p>
          <a:p>
            <a:pPr algn="ctr"/>
            <a:r>
              <a:rPr kumimoji="1" lang="en-US" altLang="zh-CN" dirty="0">
                <a:solidFill>
                  <a:schemeClr val="tx1"/>
                </a:solidFill>
                <a:latin typeface="Avenir Next" panose="020B0503020202020204" pitchFamily="34" charset="0"/>
                <a:ea typeface="SimHei" panose="02010609060101010101" pitchFamily="49" charset="-122"/>
                <a:hlinkClick r:id="rId4">
                  <a:extLst>
                    <a:ext uri="{A12FA001-AC4F-418D-AE19-62706E023703}">
                      <ahyp:hlinkClr xmlns:ahyp="http://schemas.microsoft.com/office/drawing/2018/hyperlinkcolor" val="tx"/>
                    </a:ext>
                  </a:extLst>
                </a:hlinkClick>
              </a:rPr>
              <a:t>http://luoyuyu.vip</a:t>
            </a:r>
            <a:endParaRPr kumimoji="1" lang="en-US" altLang="zh-CN" dirty="0">
              <a:solidFill>
                <a:schemeClr val="tx1"/>
              </a:solidFill>
              <a:latin typeface="Avenir Next" panose="020B0503020202020204" pitchFamily="34" charset="0"/>
              <a:ea typeface="SimHei" panose="02010609060101010101" pitchFamily="49" charset="-122"/>
            </a:endParaRPr>
          </a:p>
          <a:p>
            <a:pPr algn="ctr"/>
            <a:r>
              <a:rPr kumimoji="1" lang="en-US" altLang="zh-CN" dirty="0">
                <a:solidFill>
                  <a:schemeClr val="tx1"/>
                </a:solidFill>
                <a:latin typeface="Avenir Next" panose="020B0503020202020204" pitchFamily="34" charset="0"/>
                <a:ea typeface="SimHei" panose="02010609060101010101" pitchFamily="49" charset="-122"/>
                <a:hlinkClick r:id="rId3">
                  <a:extLst>
                    <a:ext uri="{A12FA001-AC4F-418D-AE19-62706E023703}">
                      <ahyp:hlinkClr xmlns:ahyp="http://schemas.microsoft.com/office/drawing/2018/hyperlinkcolor" val="tx"/>
                    </a:ext>
                  </a:extLst>
                </a:hlinkClick>
              </a:rPr>
              <a:t>yuyuluo@hkust-gz.edu.cn</a:t>
            </a:r>
            <a:r>
              <a:rPr kumimoji="1" lang="zh-CN" altLang="en-US" dirty="0">
                <a:solidFill>
                  <a:schemeClr val="tx1"/>
                </a:solidFill>
                <a:latin typeface="Avenir Next" panose="020B0503020202020204" pitchFamily="34" charset="0"/>
                <a:ea typeface="SimHei" panose="02010609060101010101" pitchFamily="49" charset="-122"/>
              </a:rPr>
              <a:t> </a:t>
            </a:r>
            <a:endParaRPr kumimoji="1" lang="en-US" altLang="zh-CN" dirty="0">
              <a:solidFill>
                <a:schemeClr val="tx1"/>
              </a:solidFill>
              <a:latin typeface="Avenir Next" panose="020B0503020202020204" pitchFamily="34" charset="0"/>
              <a:ea typeface="SimHei" panose="02010609060101010101" pitchFamily="49" charset="-122"/>
            </a:endParaRPr>
          </a:p>
          <a:p>
            <a:pPr algn="ctr"/>
            <a:endParaRPr kumimoji="1" lang="en-US" altLang="zh-CN" dirty="0">
              <a:solidFill>
                <a:schemeClr val="tx1"/>
              </a:solidFill>
              <a:latin typeface="Avenir Next" panose="020B0503020202020204" pitchFamily="34" charset="0"/>
              <a:ea typeface="SimHei" panose="02010609060101010101" pitchFamily="49" charset="-122"/>
            </a:endParaRPr>
          </a:p>
        </p:txBody>
      </p:sp>
      <p:pic>
        <p:nvPicPr>
          <p:cNvPr id="3" name="图片 2">
            <a:extLst>
              <a:ext uri="{FF2B5EF4-FFF2-40B4-BE49-F238E27FC236}">
                <a16:creationId xmlns:a16="http://schemas.microsoft.com/office/drawing/2014/main" id="{73BF0913-3789-60EC-B5A6-02FA35886D17}"/>
              </a:ext>
            </a:extLst>
          </p:cNvPr>
          <p:cNvPicPr>
            <a:picLocks noChangeAspect="1"/>
          </p:cNvPicPr>
          <p:nvPr/>
        </p:nvPicPr>
        <p:blipFill>
          <a:blip r:embed="rId5"/>
          <a:stretch>
            <a:fillRect/>
          </a:stretch>
        </p:blipFill>
        <p:spPr>
          <a:xfrm>
            <a:off x="5979487" y="1178277"/>
            <a:ext cx="6122714" cy="3966766"/>
          </a:xfrm>
          <a:prstGeom prst="rect">
            <a:avLst/>
          </a:prstGeom>
          <a:ln>
            <a:noFill/>
          </a:ln>
          <a:effectLst>
            <a:outerShdw blurRad="292100" dist="139700" dir="2700000" algn="tl" rotWithShape="0">
              <a:srgbClr val="333333">
                <a:alpha val="65000"/>
              </a:srgbClr>
            </a:outerShdw>
          </a:effectLst>
        </p:spPr>
      </p:pic>
      <p:pic>
        <p:nvPicPr>
          <p:cNvPr id="12" name="图片 11" descr="QR 代码&#10;&#10;AI 生成的内容可能不正确。">
            <a:extLst>
              <a:ext uri="{FF2B5EF4-FFF2-40B4-BE49-F238E27FC236}">
                <a16:creationId xmlns:a16="http://schemas.microsoft.com/office/drawing/2014/main" id="{3C09F125-FAB0-3619-222E-16D807FB8E23}"/>
              </a:ext>
            </a:extLst>
          </p:cNvPr>
          <p:cNvPicPr>
            <a:picLocks noChangeAspect="1"/>
          </p:cNvPicPr>
          <p:nvPr/>
        </p:nvPicPr>
        <p:blipFill>
          <a:blip r:embed="rId6"/>
          <a:stretch>
            <a:fillRect/>
          </a:stretch>
        </p:blipFill>
        <p:spPr>
          <a:xfrm>
            <a:off x="209724" y="1348583"/>
            <a:ext cx="2561389" cy="2561389"/>
          </a:xfrm>
          <a:prstGeom prst="rect">
            <a:avLst/>
          </a:prstGeom>
        </p:spPr>
      </p:pic>
      <p:sp>
        <p:nvSpPr>
          <p:cNvPr id="14" name="文本框 13">
            <a:extLst>
              <a:ext uri="{FF2B5EF4-FFF2-40B4-BE49-F238E27FC236}">
                <a16:creationId xmlns:a16="http://schemas.microsoft.com/office/drawing/2014/main" id="{B3B3DA55-1FD9-8B2F-EBC1-A639568114D1}"/>
              </a:ext>
            </a:extLst>
          </p:cNvPr>
          <p:cNvSpPr txBox="1"/>
          <p:nvPr/>
        </p:nvSpPr>
        <p:spPr>
          <a:xfrm>
            <a:off x="-32580" y="4046764"/>
            <a:ext cx="3045995" cy="830997"/>
          </a:xfrm>
          <a:prstGeom prst="rect">
            <a:avLst/>
          </a:prstGeom>
          <a:noFill/>
        </p:spPr>
        <p:txBody>
          <a:bodyPr wrap="square">
            <a:spAutoFit/>
          </a:bodyPr>
          <a:lstStyle/>
          <a:p>
            <a:pPr algn="ctr"/>
            <a:r>
              <a:rPr kumimoji="1" lang="en-US" altLang="zh-CN" sz="2400" b="1" dirty="0">
                <a:latin typeface="Avenir Next" panose="020B0503020202020204" pitchFamily="34" charset="0"/>
                <a:ea typeface="SimHei" panose="02010609060101010101" pitchFamily="49" charset="-122"/>
              </a:rPr>
              <a:t>NL2SQL:</a:t>
            </a:r>
          </a:p>
          <a:p>
            <a:pPr algn="ctr"/>
            <a:r>
              <a:rPr kumimoji="1" lang="en-US" altLang="zh-CN" sz="2400" b="1" dirty="0">
                <a:latin typeface="Avenir Next" panose="020B0503020202020204" pitchFamily="34" charset="0"/>
                <a:ea typeface="SimHei" panose="02010609060101010101" pitchFamily="49" charset="-122"/>
              </a:rPr>
              <a:t>Paper</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List</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&amp;</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Slides </a:t>
            </a:r>
          </a:p>
        </p:txBody>
      </p:sp>
      <p:pic>
        <p:nvPicPr>
          <p:cNvPr id="13" name="图片 12" descr="QR 代码&#10;&#10;AI 生成的内容可能不正确。">
            <a:extLst>
              <a:ext uri="{FF2B5EF4-FFF2-40B4-BE49-F238E27FC236}">
                <a16:creationId xmlns:a16="http://schemas.microsoft.com/office/drawing/2014/main" id="{8FBD4616-6329-79D2-2A45-3271C454D9DA}"/>
              </a:ext>
            </a:extLst>
          </p:cNvPr>
          <p:cNvPicPr>
            <a:picLocks noChangeAspect="1"/>
          </p:cNvPicPr>
          <p:nvPr/>
        </p:nvPicPr>
        <p:blipFill>
          <a:blip r:embed="rId7"/>
          <a:stretch>
            <a:fillRect/>
          </a:stretch>
        </p:blipFill>
        <p:spPr>
          <a:xfrm>
            <a:off x="3096390" y="1305069"/>
            <a:ext cx="2557820" cy="2557820"/>
          </a:xfrm>
          <a:prstGeom prst="rect">
            <a:avLst/>
          </a:prstGeom>
        </p:spPr>
      </p:pic>
      <p:sp>
        <p:nvSpPr>
          <p:cNvPr id="15" name="文本框 14">
            <a:extLst>
              <a:ext uri="{FF2B5EF4-FFF2-40B4-BE49-F238E27FC236}">
                <a16:creationId xmlns:a16="http://schemas.microsoft.com/office/drawing/2014/main" id="{C9650EB9-2E81-583E-8196-F9EA60DBAB22}"/>
              </a:ext>
            </a:extLst>
          </p:cNvPr>
          <p:cNvSpPr txBox="1"/>
          <p:nvPr/>
        </p:nvSpPr>
        <p:spPr>
          <a:xfrm>
            <a:off x="2852302" y="4046763"/>
            <a:ext cx="3045995" cy="830997"/>
          </a:xfrm>
          <a:prstGeom prst="rect">
            <a:avLst/>
          </a:prstGeom>
          <a:noFill/>
        </p:spPr>
        <p:txBody>
          <a:bodyPr wrap="square">
            <a:spAutoFit/>
          </a:bodyPr>
          <a:lstStyle/>
          <a:p>
            <a:pPr algn="ctr"/>
            <a:r>
              <a:rPr kumimoji="1" lang="en-US" altLang="zh-CN" sz="2400" b="1" dirty="0">
                <a:latin typeface="Avenir Next" panose="020B0503020202020204" pitchFamily="34" charset="0"/>
                <a:ea typeface="SimHei" panose="02010609060101010101" pitchFamily="49" charset="-122"/>
              </a:rPr>
              <a:t>Data Agents:</a:t>
            </a:r>
          </a:p>
          <a:p>
            <a:pPr algn="ctr"/>
            <a:r>
              <a:rPr kumimoji="1" lang="en-US" altLang="zh-CN" sz="2400" b="1" dirty="0">
                <a:latin typeface="Avenir Next" panose="020B0503020202020204" pitchFamily="34" charset="0"/>
                <a:ea typeface="SimHei" panose="02010609060101010101" pitchFamily="49" charset="-122"/>
              </a:rPr>
              <a:t>Paper</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List</a:t>
            </a:r>
            <a:r>
              <a:rPr kumimoji="1" lang="zh-CN" altLang="en-US" sz="2400" b="1" dirty="0">
                <a:latin typeface="Avenir Next" panose="020B0503020202020204" pitchFamily="34" charset="0"/>
                <a:ea typeface="SimHei" panose="02010609060101010101" pitchFamily="49" charset="-122"/>
              </a:rPr>
              <a:t> </a:t>
            </a:r>
            <a:endParaRPr kumimoji="1" lang="en-US" altLang="zh-CN" sz="2400" b="1" dirty="0">
              <a:latin typeface="Avenir Next" panose="020B0503020202020204" pitchFamily="34" charset="0"/>
              <a:ea typeface="SimHei"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t>8</a:t>
            </a:fld>
            <a:endParaRPr kumimoji="1" lang="zh-CN" altLang="en-US"/>
          </a:p>
        </p:txBody>
      </p:sp>
      <p:sp>
        <p:nvSpPr>
          <p:cNvPr id="7" name="文本框 6"/>
          <p:cNvSpPr txBox="1"/>
          <p:nvPr/>
        </p:nvSpPr>
        <p:spPr>
          <a:xfrm>
            <a:off x="1312333" y="6134667"/>
            <a:ext cx="10041467" cy="369332"/>
          </a:xfrm>
          <a:prstGeom prst="rect">
            <a:avLst/>
          </a:prstGeom>
          <a:noFill/>
        </p:spPr>
        <p:txBody>
          <a:bodyPr wrap="square">
            <a:spAutoFit/>
          </a:bodyPr>
          <a:lstStyle/>
          <a:p>
            <a:pPr algn="ctr"/>
            <a:r>
              <a:rPr kumimoji="1" lang="en-GB" altLang="zh-CN" b="1"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Figure: The Evolution of NL2SQL Solutions from the Perspective of Language Models.</a:t>
            </a:r>
            <a:endParaRPr lang="zh-CN" altLang="en-US" b="1"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2" name="标题 1"/>
          <p:cNvSpPr>
            <a:spLocks noGrp="1"/>
          </p:cNvSpPr>
          <p:nvPr>
            <p:ph type="title"/>
          </p:nvPr>
        </p:nvSpPr>
        <p:spPr>
          <a:xfrm>
            <a:off x="838200" y="18255"/>
            <a:ext cx="10515600" cy="1325563"/>
          </a:xfrm>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pic>
        <p:nvPicPr>
          <p:cNvPr id="6" name="图片 5">
            <a:extLst>
              <a:ext uri="{FF2B5EF4-FFF2-40B4-BE49-F238E27FC236}">
                <a16:creationId xmlns:a16="http://schemas.microsoft.com/office/drawing/2014/main" id="{63CC772C-074E-8A29-FCF3-A0891EA642FF}"/>
              </a:ext>
            </a:extLst>
          </p:cNvPr>
          <p:cNvPicPr>
            <a:picLocks noChangeAspect="1"/>
          </p:cNvPicPr>
          <p:nvPr/>
        </p:nvPicPr>
        <p:blipFill>
          <a:blip r:embed="rId3"/>
          <a:stretch>
            <a:fillRect/>
          </a:stretch>
        </p:blipFill>
        <p:spPr>
          <a:xfrm>
            <a:off x="21772" y="1611539"/>
            <a:ext cx="12161563" cy="403484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488*72"/>
  <p:tag name="TABLE_ENDDRAG_RECT" val="79*160*488*7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88*72"/>
  <p:tag name="TABLE_ENDDRAG_RECT" val="79*160*488*72"/>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TIMING" val="|5.8|1.2"/>
</p:tagLst>
</file>

<file path=ppt/tags/tag42.xml><?xml version="1.0" encoding="utf-8"?>
<p:tagLst xmlns:a="http://schemas.openxmlformats.org/drawingml/2006/main" xmlns:r="http://schemas.openxmlformats.org/officeDocument/2006/relationships" xmlns:p="http://schemas.openxmlformats.org/presentationml/2006/main">
  <p:tag name="TIMING" val="|2.7|1.7|1.5"/>
</p:tagLst>
</file>

<file path=ppt/tags/tag43.xml><?xml version="1.0" encoding="utf-8"?>
<p:tagLst xmlns:a="http://schemas.openxmlformats.org/drawingml/2006/main" xmlns:r="http://schemas.openxmlformats.org/officeDocument/2006/relationships" xmlns:p="http://schemas.openxmlformats.org/presentationml/2006/main">
  <p:tag name="TIMING" val="|2.5|2.1|0.9"/>
</p:tagLst>
</file>

<file path=ppt/tags/tag44.xml><?xml version="1.0" encoding="utf-8"?>
<p:tagLst xmlns:a="http://schemas.openxmlformats.org/drawingml/2006/main" xmlns:r="http://schemas.openxmlformats.org/officeDocument/2006/relationships" xmlns:p="http://schemas.openxmlformats.org/presentationml/2006/main">
  <p:tag name="TIMING" val="|2.5|2.1|0.9"/>
</p:tagLst>
</file>

<file path=ppt/tags/tag45.xml><?xml version="1.0" encoding="utf-8"?>
<p:tagLst xmlns:a="http://schemas.openxmlformats.org/drawingml/2006/main" xmlns:r="http://schemas.openxmlformats.org/officeDocument/2006/relationships" xmlns:p="http://schemas.openxmlformats.org/presentationml/2006/main">
  <p:tag name="TIMING" val="|2.5|2.1|0.9"/>
</p:tagLst>
</file>

<file path=ppt/tags/tag46.xml><?xml version="1.0" encoding="utf-8"?>
<p:tagLst xmlns:a="http://schemas.openxmlformats.org/drawingml/2006/main" xmlns:r="http://schemas.openxmlformats.org/officeDocument/2006/relationships" xmlns:p="http://schemas.openxmlformats.org/presentationml/2006/main">
  <p:tag name="TIMING" val="|2.5|2.1|0.9"/>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2225</TotalTime>
  <Words>8605</Words>
  <Application>Microsoft Macintosh PowerPoint</Application>
  <PresentationFormat>宽屏</PresentationFormat>
  <Paragraphs>1098</Paragraphs>
  <Slides>84</Slides>
  <Notes>57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84</vt:i4>
      </vt:variant>
    </vt:vector>
  </HeadingPairs>
  <TitlesOfParts>
    <vt:vector size="98" baseType="lpstr">
      <vt:lpstr>等线</vt:lpstr>
      <vt:lpstr>Calibri Bold</vt:lpstr>
      <vt:lpstr>Muli</vt:lpstr>
      <vt:lpstr>Muli Light</vt:lpstr>
      <vt:lpstr>Arial</vt:lpstr>
      <vt:lpstr>Avenir Next</vt:lpstr>
      <vt:lpstr>Calibri</vt:lpstr>
      <vt:lpstr>Cambria Math</vt:lpstr>
      <vt:lpstr>Courier New</vt:lpstr>
      <vt:lpstr>Lucida Grande</vt:lpstr>
      <vt:lpstr>Optima</vt:lpstr>
      <vt:lpstr>Times New Roman</vt:lpstr>
      <vt:lpstr>Wingdings</vt:lpstr>
      <vt:lpstr>Office 主题​​</vt:lpstr>
      <vt:lpstr>Natural Language to SQL:  State of the Art and Open Problems</vt:lpstr>
      <vt:lpstr>NL2SQL (Text-to-SQL):  Bridges Humans and Databases </vt:lpstr>
      <vt:lpstr>Task Challenges</vt:lpstr>
      <vt:lpstr>Task Challenges</vt:lpstr>
      <vt:lpstr>Task Challenges</vt:lpstr>
      <vt:lpstr>Challenges</vt:lpstr>
      <vt:lpstr>PowerPoint 演示文稿</vt:lpstr>
      <vt:lpstr>Where Are We?</vt:lpstr>
      <vt:lpstr>Where Are We?</vt:lpstr>
      <vt:lpstr>PowerPoint 演示文稿</vt:lpstr>
      <vt:lpstr>NL2SQL Benchmark Discussion &amp; Insights</vt:lpstr>
      <vt:lpstr>Tutorial Roadmap</vt:lpstr>
      <vt:lpstr>Tutorial Roadmap</vt:lpstr>
      <vt:lpstr>Tutorial Roadmap</vt:lpstr>
      <vt:lpstr>Tutorial Outline</vt:lpstr>
      <vt:lpstr>NL2SQL Solutions with PLMs and LLMs</vt:lpstr>
      <vt:lpstr>NL2SQL Solutions with PLMs and LLMs</vt:lpstr>
      <vt:lpstr>Categorization of Existing Studies</vt:lpstr>
      <vt:lpstr>Categorization of Existing Studies</vt:lpstr>
      <vt:lpstr>Few-Shot NL2SQL</vt:lpstr>
      <vt:lpstr>Few-Shot NL2SQL</vt:lpstr>
      <vt:lpstr>Zero-shot NL2SQL</vt:lpstr>
      <vt:lpstr>Limitation of Existing Solutions</vt:lpstr>
      <vt:lpstr>Limitation of Existing Solutions</vt:lpstr>
      <vt:lpstr>Limitations of Existing Solutions</vt:lpstr>
      <vt:lpstr>The ZeroNL2SQL Framework</vt:lpstr>
      <vt:lpstr>Training LLMs for NL2SQL</vt:lpstr>
      <vt:lpstr>Training LLMs for NL2SQL</vt:lpstr>
      <vt:lpstr>Data Collection for CPT and SFT</vt:lpstr>
      <vt:lpstr>Data Augmentation for SFT</vt:lpstr>
      <vt:lpstr>RL-based Training for NL2SQL</vt:lpstr>
      <vt:lpstr>RL-based Training for NL2SQL</vt:lpstr>
      <vt:lpstr>A Suite of Partial Rewards</vt:lpstr>
      <vt:lpstr>Process-Supervised Rewards for NL2SQL</vt:lpstr>
      <vt:lpstr>Process-Supervised Rewards for NL2SQL</vt:lpstr>
      <vt:lpstr>PRM-Involved GRPO Training</vt:lpstr>
      <vt:lpstr>Takeaways</vt:lpstr>
      <vt:lpstr>Tutorial Outline</vt:lpstr>
      <vt:lpstr>What is the (Reasoning) Agent?</vt:lpstr>
      <vt:lpstr>Where Are We?</vt:lpstr>
      <vt:lpstr>Where Are We?</vt:lpstr>
      <vt:lpstr>Where Are We?</vt:lpstr>
      <vt:lpstr>Where Are We?</vt:lpstr>
      <vt:lpstr>Where Are We?</vt:lpstr>
      <vt:lpstr>Where Are We?</vt:lpstr>
      <vt:lpstr>Key Takeaways</vt:lpstr>
      <vt:lpstr>Where Are We Going?</vt:lpstr>
      <vt:lpstr>Alpha-SQL:  A Plug-and-Play NL2SQL Reasoning Framework</vt:lpstr>
      <vt:lpstr>NL2SQL Human Workflow</vt:lpstr>
      <vt:lpstr>Task Formulation: Mimic Human Experts</vt:lpstr>
      <vt:lpstr>Task Formulation: Mimic Human Experts</vt:lpstr>
      <vt:lpstr>Task Formulation: Mimic Human Experts</vt:lpstr>
      <vt:lpstr>Text-to-SQL as a Tree-based Search Problem</vt:lpstr>
      <vt:lpstr>Text-to-SQL as a Tree-based Search Problem</vt:lpstr>
      <vt:lpstr>Alpha-SQL Solution Overview</vt:lpstr>
      <vt:lpstr>Alpha-SQL: Plug-and-Play Capabilities</vt:lpstr>
      <vt:lpstr>Performance-Scale Trade-off Analysis</vt:lpstr>
      <vt:lpstr>Tutorial Outline</vt:lpstr>
      <vt:lpstr>Rethinking: Limitations of NL2SQL Agent</vt:lpstr>
      <vt:lpstr>Rethinking: Limitations of NL2SQL Agent</vt:lpstr>
      <vt:lpstr>Rethinking: Limitations of NL2SQL Agent</vt:lpstr>
      <vt:lpstr>Rethinking: Limitations of NL2SQL Agent</vt:lpstr>
      <vt:lpstr>Rethinking: Limitations of NL2SQL Agent</vt:lpstr>
      <vt:lpstr>PowerPoint 演示文稿</vt:lpstr>
      <vt:lpstr>Opportunities for NL2SQL Agents: Five Key Aspects</vt:lpstr>
      <vt:lpstr>Opportunities for NL2SQL Agents: Five Key Aspects</vt:lpstr>
      <vt:lpstr>PowerPoint 演示文稿</vt:lpstr>
      <vt:lpstr>PowerPoint 演示文稿</vt:lpstr>
      <vt:lpstr>Types of Errors That Require Verification</vt:lpstr>
      <vt:lpstr>Semantic Errors Detection</vt:lpstr>
      <vt:lpstr>Research Gap: Lack of Robust Verifiers</vt:lpstr>
      <vt:lpstr>NL2SQL-BUGs Benchmark for Verifier </vt:lpstr>
      <vt:lpstr>Error Taxonomy</vt:lpstr>
      <vt:lpstr>NL2SQL-BUGs Benchmark</vt:lpstr>
      <vt:lpstr>Opportunities: NL2SQL Agents</vt:lpstr>
      <vt:lpstr>Are NL2SQL Agents Enough?</vt:lpstr>
      <vt:lpstr>PowerPoint 演示文稿</vt:lpstr>
      <vt:lpstr>Data Agent</vt:lpstr>
      <vt:lpstr>Data Agent: A High-level View</vt:lpstr>
      <vt:lpstr>PowerPoint 演示文稿</vt:lpstr>
      <vt:lpstr>PowerPoint 演示文稿</vt:lpstr>
      <vt:lpstr>Opportunities for Data Agents: Five Key Aspects</vt:lpstr>
      <vt:lpstr>From NL2SQL Agents to Data Agents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博士生科研入门辅导</dc:title>
  <dc:creator>骆昱宇</dc:creator>
  <cp:lastModifiedBy>Xinyu LIU</cp:lastModifiedBy>
  <cp:revision>601</cp:revision>
  <dcterms:created xsi:type="dcterms:W3CDTF">2025-08-24T04:49:17Z</dcterms:created>
  <dcterms:modified xsi:type="dcterms:W3CDTF">2025-09-22T01:03:19Z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280F8149120558EACC99AA68067AC93D_43</vt:lpwstr>
  </property>
  <property fmtid="{D5CDD505-2E9C-101B-9397-08002B2CF9AE}" pid="3" name="KSOProductBuildVer">
    <vt:lpwstr>2052-6.8.2.8850</vt:lpwstr>
  </property>
</Properties>
</file>